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8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2590C-E84E-4B15-973C-81C61EAB1DA1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34185-6D86-46C3-B193-0FDE5F67D0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39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437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="Jorge Cairo"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="Jonathan Olivares"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Arequipa",sueldo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=1400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Gonzales"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=900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="Pedrito Lorcho"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=1600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42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&lt;Alumno&gt;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alumnoNotas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&lt;Alumno&gt;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new Alumno {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="Felipe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Melo",notas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{10,15,13,9 } },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new Alumno {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="Gerardo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Martino",notas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{11,8,15,18 } },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new Alumno {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="Jorge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Julian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",notas=new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{16,19,12,13 }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int[7] { 10, 11, 17, 8, 9, 13, 14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int[4]  { 10, 11, 12, 13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84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List&lt;Customers&gt;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listaCustomers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List&lt;Customers&gt;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{nombre="Ricardo"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Sanchez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ciudad="Lima"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Victor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Alegria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Arequipá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{nombre="Julio" , apellido="Felipe" , ciudad="Lima" },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9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{nombre="Pepe" , apellido="Lucho" ,sueldo=1500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,sueldo=1800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{nombre="Nicolas" , apellido="Jorge" ,sueldo=1590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{nombre="Charo"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Gonzalez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,sueldo=1520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34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{nombre="Pepe" , apellido="Lucho"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{nombre="Nicolas" , apellido="Jorge"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{nombre="Charo"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Gonzalez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{nombre="Paolo"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Farfan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97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38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{nombre="Cecilia" ,apellido="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Fito",sueldo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=2500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{nombre="Pepe" , apellido="Lucho"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{nombre="Nicolas" , apellido="Jorge"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{nombre="Charo"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Gonzalez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{nombre="Paolo"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Farfan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4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="Jorge Cairo"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="Jonathan Olivares"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Arequipa",sueldo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=1400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Gonzales"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=900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="Pedrito Lorcho"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=1600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73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43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95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05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65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35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8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7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79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6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0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34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11CB2-FE98-454F-83FD-ECA30EF365CD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00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43807-6B2F-483A-8DAA-8278EAB6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7" y="-111633"/>
            <a:ext cx="11076374" cy="113800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LINQ(Consulta de lenguaje integrado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6EC77-CA93-4887-AD87-B5BE06A6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1949" y="1567543"/>
            <a:ext cx="7782370" cy="4086809"/>
          </a:xfrm>
        </p:spPr>
        <p:txBody>
          <a:bodyPr/>
          <a:lstStyle/>
          <a:p>
            <a:pPr algn="l"/>
            <a:r>
              <a:rPr lang="es-PE" dirty="0"/>
              <a:t>Permite consultar desde cualquier origen de datos .</a:t>
            </a:r>
          </a:p>
          <a:p>
            <a:pPr algn="l"/>
            <a:r>
              <a:rPr lang="es-PE" dirty="0"/>
              <a:t>¿Cuáles podrían ser un origen de datos?</a:t>
            </a:r>
          </a:p>
          <a:p>
            <a:pPr algn="l"/>
            <a:r>
              <a:rPr lang="es-PE" dirty="0"/>
              <a:t>Algunos de ellos podrían ser:</a:t>
            </a:r>
          </a:p>
          <a:p>
            <a:pPr marL="457200" indent="-457200" algn="l">
              <a:buAutoNum type="arabicPeriod"/>
            </a:pPr>
            <a:r>
              <a:rPr lang="es-PE" dirty="0"/>
              <a:t>Una estructura de datos (Array , Lista , </a:t>
            </a:r>
            <a:r>
              <a:rPr lang="es-PE" dirty="0" err="1"/>
              <a:t>etc</a:t>
            </a:r>
            <a:r>
              <a:rPr lang="es-PE" dirty="0"/>
              <a:t>)</a:t>
            </a:r>
          </a:p>
          <a:p>
            <a:pPr marL="457200" indent="-457200" algn="l">
              <a:buAutoNum type="arabicPeriod"/>
            </a:pPr>
            <a:r>
              <a:rPr lang="es-PE" dirty="0"/>
              <a:t>Sistema de Archivos</a:t>
            </a:r>
          </a:p>
          <a:p>
            <a:pPr marL="457200" indent="-457200" algn="l">
              <a:buAutoNum type="arabicPeriod"/>
            </a:pPr>
            <a:r>
              <a:rPr lang="es-PE" dirty="0"/>
              <a:t>Servicio Web</a:t>
            </a:r>
          </a:p>
          <a:p>
            <a:pPr marL="457200" indent="-457200" algn="l">
              <a:buAutoNum type="arabicPeriod"/>
            </a:pPr>
            <a:r>
              <a:rPr lang="es-PE" dirty="0"/>
              <a:t>Base de Datos</a:t>
            </a:r>
          </a:p>
          <a:p>
            <a:pPr algn="l"/>
            <a:endParaRPr lang="es-PE" dirty="0"/>
          </a:p>
          <a:p>
            <a:pPr marL="457200" indent="-457200" algn="l">
              <a:buAutoNum type="arabicPeriod"/>
            </a:pPr>
            <a:endParaRPr lang="es-PE" dirty="0"/>
          </a:p>
          <a:p>
            <a:pPr algn="l"/>
            <a:endParaRPr lang="es-PE" dirty="0"/>
          </a:p>
          <a:p>
            <a:pPr algn="l"/>
            <a:endParaRPr lang="es-PE" dirty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1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D3A-2953-4A21-B427-B00E489F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08751"/>
            <a:ext cx="10018713" cy="1125245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¿Cómo hacemos para que el resultado , siga siendo un array?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2D291-2AA0-49AD-8A44-94CB5F37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09" y="1382892"/>
            <a:ext cx="8410575" cy="215265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B8EE0F9-B0A6-495E-B91F-6419BFDBE689}"/>
              </a:ext>
            </a:extLst>
          </p:cNvPr>
          <p:cNvSpPr/>
          <p:nvPr/>
        </p:nvSpPr>
        <p:spPr>
          <a:xfrm rot="10800000">
            <a:off x="8828990" y="2684696"/>
            <a:ext cx="112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234D607-D1C3-400B-9C16-137AECAA493B}"/>
              </a:ext>
            </a:extLst>
          </p:cNvPr>
          <p:cNvSpPr/>
          <p:nvPr/>
        </p:nvSpPr>
        <p:spPr>
          <a:xfrm>
            <a:off x="10084342" y="2460851"/>
            <a:ext cx="1899822" cy="10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No se ejecuta la consulta , no se almacena en memoria</a:t>
            </a:r>
            <a:endParaRPr lang="es-ES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0C7D72-018B-4C5D-BAC5-DDA06846F749}"/>
              </a:ext>
            </a:extLst>
          </p:cNvPr>
          <p:cNvSpPr/>
          <p:nvPr/>
        </p:nvSpPr>
        <p:spPr>
          <a:xfrm>
            <a:off x="1484309" y="3864120"/>
            <a:ext cx="978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¿Cómo ejecutamos una consulta sin necesidad de un </a:t>
            </a:r>
            <a:r>
              <a:rPr lang="es-PE" b="1" dirty="0" err="1"/>
              <a:t>foreach</a:t>
            </a:r>
            <a:r>
              <a:rPr lang="es-PE" b="1" dirty="0"/>
              <a:t> y que se almacena en memoria?</a:t>
            </a:r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048E69-13BC-4947-93DA-4FB11133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03" y="4342140"/>
            <a:ext cx="8372475" cy="1400175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F361D521-8816-4943-8B80-60601ED27555}"/>
              </a:ext>
            </a:extLst>
          </p:cNvPr>
          <p:cNvSpPr/>
          <p:nvPr/>
        </p:nvSpPr>
        <p:spPr>
          <a:xfrm>
            <a:off x="6309416" y="4230333"/>
            <a:ext cx="1390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606A95D8-DF1A-4840-950D-7B9109D23D49}"/>
              </a:ext>
            </a:extLst>
          </p:cNvPr>
          <p:cNvSpPr/>
          <p:nvPr/>
        </p:nvSpPr>
        <p:spPr>
          <a:xfrm rot="13423324" flipH="1">
            <a:off x="7812526" y="5582388"/>
            <a:ext cx="16669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99F1D9F0-8D0E-4797-922C-80EE3E34F093}"/>
              </a:ext>
            </a:extLst>
          </p:cNvPr>
          <p:cNvSpPr/>
          <p:nvPr/>
        </p:nvSpPr>
        <p:spPr>
          <a:xfrm rot="5400000">
            <a:off x="10097008" y="5315680"/>
            <a:ext cx="14204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9A59405-F935-46F3-B475-C652A6B92B4D}"/>
              </a:ext>
            </a:extLst>
          </p:cNvPr>
          <p:cNvSpPr/>
          <p:nvPr/>
        </p:nvSpPr>
        <p:spPr>
          <a:xfrm>
            <a:off x="10465376" y="4928244"/>
            <a:ext cx="1726624" cy="167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Ejecutamos el método </a:t>
            </a:r>
            <a:r>
              <a:rPr lang="es-PE" b="1" dirty="0" err="1"/>
              <a:t>toArray</a:t>
            </a:r>
            <a:r>
              <a:rPr lang="es-PE" b="1" dirty="0"/>
              <a:t>(), y el resultado sigue siendo un array de enteros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4B4569-965A-4AB0-A63A-9FC70926B5B4}"/>
              </a:ext>
            </a:extLst>
          </p:cNvPr>
          <p:cNvSpPr/>
          <p:nvPr/>
        </p:nvSpPr>
        <p:spPr>
          <a:xfrm>
            <a:off x="6166854" y="5956709"/>
            <a:ext cx="1899822" cy="87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Encerramos entre paréntesis la consulta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06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B0661-2EEF-4AA0-AA3A-E5D519DB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32" y="0"/>
            <a:ext cx="10018713" cy="84337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7925E-1AC5-4425-A04B-3B21164C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6545"/>
            <a:ext cx="10018713" cy="843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Ejercicio : Tenemos una lista de </a:t>
            </a:r>
            <a:r>
              <a:rPr lang="es-PE" dirty="0" err="1"/>
              <a:t>Customers</a:t>
            </a:r>
            <a:r>
              <a:rPr lang="es-PE" dirty="0"/>
              <a:t> :Imprimir el nombre y apellido de aquellos que viven en Lima. Mensaje :”Nombre: ……  Apellido:……”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BA4AC7-CE7B-4D4F-81B5-7F165AAA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40" y="1564540"/>
            <a:ext cx="6838950" cy="2076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1B062A-2B33-4D23-932F-0821A0E7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40" y="3715635"/>
            <a:ext cx="10018712" cy="3142365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B07BBD07-C98F-4144-877C-1C3A61C8736D}"/>
              </a:ext>
            </a:extLst>
          </p:cNvPr>
          <p:cNvSpPr/>
          <p:nvPr/>
        </p:nvSpPr>
        <p:spPr>
          <a:xfrm rot="5400000">
            <a:off x="8687478" y="21135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5E800D-0355-4E7E-BACC-4BEB0A1D1FD0}"/>
              </a:ext>
            </a:extLst>
          </p:cNvPr>
          <p:cNvSpPr/>
          <p:nvPr/>
        </p:nvSpPr>
        <p:spPr>
          <a:xfrm>
            <a:off x="9561250" y="2360449"/>
            <a:ext cx="1837160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Crearemos una clase llamada </a:t>
            </a:r>
            <a:r>
              <a:rPr lang="es-PE" b="1" dirty="0" err="1"/>
              <a:t>Customers</a:t>
            </a:r>
            <a:endParaRPr lang="es-ES" b="1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4B8949E0-40A3-4BD3-BBAA-28CE4ADC00F0}"/>
              </a:ext>
            </a:extLst>
          </p:cNvPr>
          <p:cNvSpPr/>
          <p:nvPr/>
        </p:nvSpPr>
        <p:spPr>
          <a:xfrm rot="1997764">
            <a:off x="9479070" y="420297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C647DF1-943F-4956-8076-7C2F3E647602}"/>
              </a:ext>
            </a:extLst>
          </p:cNvPr>
          <p:cNvSpPr/>
          <p:nvPr/>
        </p:nvSpPr>
        <p:spPr>
          <a:xfrm>
            <a:off x="10193397" y="3744353"/>
            <a:ext cx="1837160" cy="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 el </a:t>
            </a:r>
            <a:r>
              <a:rPr lang="es-PE" b="1" dirty="0" err="1"/>
              <a:t>Main</a:t>
            </a:r>
            <a:r>
              <a:rPr lang="es-PE" b="1" dirty="0"/>
              <a:t> creamos una lista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581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0355-B664-439E-841C-8ECFD691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64364"/>
            <a:ext cx="10018713" cy="7790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Ejemplo :Resolución del ejercicio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327118-1F0F-48F8-AFE2-7506697E4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2796" y="926977"/>
            <a:ext cx="10607649" cy="54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CC73E-2EAA-4003-A6A4-C8DDE959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79898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(Ordenación)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5D3A6-51B1-4DFE-978F-4ABDF0DC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5389"/>
            <a:ext cx="10018713" cy="272081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 menudo es necesario ordenar los datos devueltos. La cláusula </a:t>
            </a:r>
            <a:r>
              <a:rPr lang="es-ES" dirty="0" err="1"/>
              <a:t>orderby</a:t>
            </a:r>
            <a:r>
              <a:rPr lang="es-ES" dirty="0"/>
              <a:t> hará que los elementos de la secuencia devuelta se ordenen según el comparador predeterminado del tipo que se va a ordenar.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3D14CA-CB81-4347-8014-262AD656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05" y="3135795"/>
            <a:ext cx="7924800" cy="1752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4BA732-176D-48FD-8765-17A8DB6B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05" y="909574"/>
            <a:ext cx="8248650" cy="72390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3F80D6C-FB67-43F0-8F7A-40231E5367A3}"/>
              </a:ext>
            </a:extLst>
          </p:cNvPr>
          <p:cNvSpPr/>
          <p:nvPr/>
        </p:nvSpPr>
        <p:spPr>
          <a:xfrm rot="10800000">
            <a:off x="9387749" y="4068272"/>
            <a:ext cx="683903" cy="56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9210FD8-BAEE-41FE-A0F8-D858B6D27F07}"/>
              </a:ext>
            </a:extLst>
          </p:cNvPr>
          <p:cNvSpPr/>
          <p:nvPr/>
        </p:nvSpPr>
        <p:spPr>
          <a:xfrm>
            <a:off x="10164417" y="3777898"/>
            <a:ext cx="20275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Ordenamos ascendentemente el resultado</a:t>
            </a:r>
            <a:endParaRPr lang="es-ES" b="1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4209472-F727-4EB0-AF39-5B57AD95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11457"/>
              </p:ext>
            </p:extLst>
          </p:nvPr>
        </p:nvGraphicFramePr>
        <p:xfrm>
          <a:off x="2429666" y="5153061"/>
          <a:ext cx="8128000" cy="1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42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9525328"/>
                    </a:ext>
                  </a:extLst>
                </a:gridCol>
              </a:tblGrid>
              <a:tr h="309293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Antes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Después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0364"/>
                  </a:ext>
                </a:extLst>
              </a:tr>
              <a:tr h="117598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3313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6DE59EB8-08EB-4249-8991-352364112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69" y="5472599"/>
            <a:ext cx="1706424" cy="12222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C6012F-9996-406D-90C0-D86BC3BE6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66" y="5514358"/>
            <a:ext cx="1770671" cy="11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1EDBB-B434-4FB0-8732-C0F6BF6B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 la clausula </a:t>
            </a:r>
            <a:r>
              <a:rPr lang="es-PE" dirty="0" err="1"/>
              <a:t>orderby</a:t>
            </a:r>
            <a:r>
              <a:rPr lang="es-PE" dirty="0"/>
              <a:t> combinado con la clausula </a:t>
            </a:r>
            <a:r>
              <a:rPr lang="es-PE" dirty="0" err="1"/>
              <a:t>descending</a:t>
            </a:r>
            <a:r>
              <a:rPr lang="es-PE" dirty="0"/>
              <a:t> , podemos</a:t>
            </a:r>
          </a:p>
          <a:p>
            <a:pPr marL="0" indent="0">
              <a:buNone/>
            </a:pPr>
            <a:r>
              <a:rPr lang="es-PE" dirty="0"/>
              <a:t>ordenar el resultado de una consulta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55182D-E377-4DC2-899D-7F93AC99179D}"/>
              </a:ext>
            </a:extLst>
          </p:cNvPr>
          <p:cNvSpPr txBox="1">
            <a:spLocks/>
          </p:cNvSpPr>
          <p:nvPr/>
        </p:nvSpPr>
        <p:spPr>
          <a:xfrm>
            <a:off x="1484310" y="1"/>
            <a:ext cx="10018713" cy="7989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(Ordenación)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772A3E-28C6-4B2D-AB61-92B11D2D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7" y="842963"/>
            <a:ext cx="8248650" cy="7239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B4ABF05-D0AE-41A2-AB44-4FF67815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08044"/>
              </p:ext>
            </p:extLst>
          </p:nvPr>
        </p:nvGraphicFramePr>
        <p:xfrm>
          <a:off x="2579690" y="5260021"/>
          <a:ext cx="8128000" cy="1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42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9525328"/>
                    </a:ext>
                  </a:extLst>
                </a:gridCol>
              </a:tblGrid>
              <a:tr h="309293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Antes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Después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0364"/>
                  </a:ext>
                </a:extLst>
              </a:tr>
              <a:tr h="117598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331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CE714FD-B633-4F89-8357-F01BEAEF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90" y="5621320"/>
            <a:ext cx="1770671" cy="11804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3A4079-19AB-4A71-B864-14A0659F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89" y="5621320"/>
            <a:ext cx="1785065" cy="11804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C850B0-FE23-4A7E-AA0A-F34825737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57" y="1943099"/>
            <a:ext cx="8067675" cy="178117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D331934-18D5-4D73-A339-F06A510DBA25}"/>
              </a:ext>
            </a:extLst>
          </p:cNvPr>
          <p:cNvSpPr/>
          <p:nvPr/>
        </p:nvSpPr>
        <p:spPr>
          <a:xfrm rot="10800000">
            <a:off x="9335290" y="2983692"/>
            <a:ext cx="683903" cy="44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96DD07-9B6C-4981-8705-F5A77063D496}"/>
              </a:ext>
            </a:extLst>
          </p:cNvPr>
          <p:cNvSpPr/>
          <p:nvPr/>
        </p:nvSpPr>
        <p:spPr>
          <a:xfrm>
            <a:off x="10096820" y="2893974"/>
            <a:ext cx="20951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Ordenamos descendentemente el resultado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556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3929-6EF6-4A5C-90FD-5DD9731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4363"/>
            <a:ext cx="10018713" cy="90330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7F9FD-1479-488C-85D9-82FF5F38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7667"/>
            <a:ext cx="10018713" cy="1185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Tenemos una lista de empleados :Imprimir con el formato: “El apellido es…,su sueldo es …” de aquellos que ganan mas de 1500 . Ordenar por orden alfabético de acuerdo al apellido ascendentemente 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4256D-A6AD-44A9-8535-20348924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15" y="2153430"/>
            <a:ext cx="5872483" cy="19427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ADF5EA-CBE3-43D8-AEBB-7AF7690B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15" y="4192521"/>
            <a:ext cx="7822581" cy="248900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1150DAF-46BE-4E4A-9759-764A9030BF56}"/>
              </a:ext>
            </a:extLst>
          </p:cNvPr>
          <p:cNvSpPr/>
          <p:nvPr/>
        </p:nvSpPr>
        <p:spPr>
          <a:xfrm rot="10800000">
            <a:off x="8392075" y="2858242"/>
            <a:ext cx="1268963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9A68B16-4926-4DAE-951F-9DB7225FB6CB}"/>
              </a:ext>
            </a:extLst>
          </p:cNvPr>
          <p:cNvSpPr/>
          <p:nvPr/>
        </p:nvSpPr>
        <p:spPr>
          <a:xfrm rot="10800000">
            <a:off x="9982657" y="5088014"/>
            <a:ext cx="617281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AF9A8A8-74B4-498E-A023-36BF93C0D792}"/>
              </a:ext>
            </a:extLst>
          </p:cNvPr>
          <p:cNvSpPr/>
          <p:nvPr/>
        </p:nvSpPr>
        <p:spPr>
          <a:xfrm>
            <a:off x="9717917" y="2467993"/>
            <a:ext cx="1590643" cy="1152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Creamos una clase llamada Empleado</a:t>
            </a:r>
            <a:endParaRPr lang="es-ES" b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7626FF5-DB16-4ED3-8727-C26501D9067A}"/>
              </a:ext>
            </a:extLst>
          </p:cNvPr>
          <p:cNvSpPr/>
          <p:nvPr/>
        </p:nvSpPr>
        <p:spPr>
          <a:xfrm>
            <a:off x="10599938" y="4924747"/>
            <a:ext cx="1420427" cy="1278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Creamos una lista de Empleados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7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29DE4-5DC1-48DD-B696-B135A139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9023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8B1DA0-10E5-487E-AFB2-BA4BCE49B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8251" y="772820"/>
            <a:ext cx="8958017" cy="59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FE90-68FC-4167-BB92-24A59293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56" y="708244"/>
            <a:ext cx="10018713" cy="145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La cláusula </a:t>
            </a:r>
            <a:r>
              <a:rPr lang="es-PE" dirty="0" err="1"/>
              <a:t>group</a:t>
            </a:r>
            <a:r>
              <a:rPr lang="es-PE" dirty="0"/>
              <a:t> permite agrupar los resultados según la clave que se especifique. Por ejemplo, podría especificar que los resultados se agrupen por ciudad para los </a:t>
            </a:r>
            <a:r>
              <a:rPr lang="es-PE" dirty="0" err="1"/>
              <a:t>customers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BB8917-EDAE-4439-92FB-0C250B754F80}"/>
              </a:ext>
            </a:extLst>
          </p:cNvPr>
          <p:cNvSpPr txBox="1">
            <a:spLocks/>
          </p:cNvSpPr>
          <p:nvPr/>
        </p:nvSpPr>
        <p:spPr>
          <a:xfrm>
            <a:off x="1484310" y="1"/>
            <a:ext cx="10018713" cy="7989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</a:t>
            </a:r>
            <a:r>
              <a:rPr lang="es-PE" b="1" dirty="0" err="1">
                <a:solidFill>
                  <a:schemeClr val="bg1"/>
                </a:solidFill>
              </a:rPr>
              <a:t>Group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33A2B04B-68D1-48B1-9A4C-51834C994EC8}"/>
              </a:ext>
            </a:extLst>
          </p:cNvPr>
          <p:cNvSpPr/>
          <p:nvPr/>
        </p:nvSpPr>
        <p:spPr>
          <a:xfrm>
            <a:off x="1265068" y="2492175"/>
            <a:ext cx="275208" cy="41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04D3B8-79C2-4872-BD52-FFAB64D877A1}"/>
              </a:ext>
            </a:extLst>
          </p:cNvPr>
          <p:cNvSpPr/>
          <p:nvPr/>
        </p:nvSpPr>
        <p:spPr>
          <a:xfrm>
            <a:off x="1265067" y="2188346"/>
            <a:ext cx="3448975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Definimos una variable con </a:t>
            </a:r>
            <a:r>
              <a:rPr lang="es-PE" dirty="0" err="1"/>
              <a:t>var</a:t>
            </a:r>
            <a:endParaRPr lang="es-ES" dirty="0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A699888-0DE9-472D-B42F-6FD07FCDAA22}"/>
              </a:ext>
            </a:extLst>
          </p:cNvPr>
          <p:cNvSpPr/>
          <p:nvPr/>
        </p:nvSpPr>
        <p:spPr>
          <a:xfrm rot="5400000">
            <a:off x="9596296" y="3539970"/>
            <a:ext cx="275208" cy="41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082178-CAD9-4637-BE69-46E4681E362B}"/>
              </a:ext>
            </a:extLst>
          </p:cNvPr>
          <p:cNvSpPr/>
          <p:nvPr/>
        </p:nvSpPr>
        <p:spPr>
          <a:xfrm>
            <a:off x="9955843" y="2909887"/>
            <a:ext cx="2201663" cy="13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 la clausula </a:t>
            </a:r>
            <a:r>
              <a:rPr lang="es-PE" dirty="0" err="1"/>
              <a:t>group</a:t>
            </a:r>
            <a:r>
              <a:rPr lang="es-PE" dirty="0"/>
              <a:t> agrupamos , y luego del ‘</a:t>
            </a:r>
            <a:r>
              <a:rPr lang="es-PE" dirty="0" err="1"/>
              <a:t>by</a:t>
            </a:r>
            <a:r>
              <a:rPr lang="es-PE" dirty="0"/>
              <a:t>’ definimos por que campo deseamos agrupar.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FA683E-6F55-49DA-837A-EA88666A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76" y="1764072"/>
            <a:ext cx="6502893" cy="103822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269C75B-30A9-48D5-A34D-303AA58427E2}"/>
              </a:ext>
            </a:extLst>
          </p:cNvPr>
          <p:cNvSpPr txBox="1"/>
          <p:nvPr/>
        </p:nvSpPr>
        <p:spPr>
          <a:xfrm>
            <a:off x="1402672" y="4055702"/>
            <a:ext cx="7850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Nos devuelve una lista dentro de una lista , por lo que se lee de la siguiente forma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8493D4B-CEB3-4FAF-8D19-9E25938A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67" y="4428130"/>
            <a:ext cx="9161755" cy="22098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B575C20-0B74-4F4B-9E7F-0E3982E6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57" y="3155288"/>
            <a:ext cx="8382000" cy="819150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DA8EB15-512F-4CFB-B07A-542AC1F61EAD}"/>
              </a:ext>
            </a:extLst>
          </p:cNvPr>
          <p:cNvSpPr/>
          <p:nvPr/>
        </p:nvSpPr>
        <p:spPr>
          <a:xfrm>
            <a:off x="6375505" y="4748021"/>
            <a:ext cx="3327788" cy="320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El </a:t>
            </a:r>
            <a:r>
              <a:rPr lang="es-PE" dirty="0" err="1"/>
              <a:t>customersGrup</a:t>
            </a:r>
            <a:r>
              <a:rPr lang="es-PE" dirty="0"/>
              <a:t> es una lista.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80A2DC7-431D-4573-A063-C5906953953E}"/>
              </a:ext>
            </a:extLst>
          </p:cNvPr>
          <p:cNvSpPr/>
          <p:nvPr/>
        </p:nvSpPr>
        <p:spPr>
          <a:xfrm>
            <a:off x="8275418" y="5200331"/>
            <a:ext cx="2990345" cy="46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Al ser una lista debemos recorrer con un </a:t>
            </a:r>
            <a:r>
              <a:rPr lang="es-PE" dirty="0" err="1"/>
              <a:t>forEach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0682C7F-D5DF-4AF2-8003-CA9FE343170D}"/>
              </a:ext>
            </a:extLst>
          </p:cNvPr>
          <p:cNvCxnSpPr/>
          <p:nvPr/>
        </p:nvCxnSpPr>
        <p:spPr>
          <a:xfrm flipV="1">
            <a:off x="5255581" y="5299969"/>
            <a:ext cx="0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E8833E8-A6D6-4B33-AA78-5B7D271C7880}"/>
              </a:ext>
            </a:extLst>
          </p:cNvPr>
          <p:cNvCxnSpPr/>
          <p:nvPr/>
        </p:nvCxnSpPr>
        <p:spPr>
          <a:xfrm>
            <a:off x="5255581" y="5601810"/>
            <a:ext cx="3019837" cy="1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0E8B50B-687C-4B5F-8AE7-6BEBABAA893A}"/>
              </a:ext>
            </a:extLst>
          </p:cNvPr>
          <p:cNvCxnSpPr>
            <a:cxnSpLocks/>
          </p:cNvCxnSpPr>
          <p:nvPr/>
        </p:nvCxnSpPr>
        <p:spPr>
          <a:xfrm flipH="1" flipV="1">
            <a:off x="4363089" y="4679241"/>
            <a:ext cx="2021822" cy="10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8F6C2894-B6EE-4607-A88B-1C318E3BA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460" y="4796007"/>
            <a:ext cx="3255258" cy="284739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E87816-1C42-4A08-9D6E-56DD5C39CDDB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1956479" y="4938377"/>
            <a:ext cx="778981" cy="16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02F2B0-8035-4682-8B9D-A117AEC0EB4C}"/>
              </a:ext>
            </a:extLst>
          </p:cNvPr>
          <p:cNvSpPr/>
          <p:nvPr/>
        </p:nvSpPr>
        <p:spPr>
          <a:xfrm>
            <a:off x="926236" y="4748020"/>
            <a:ext cx="1030243" cy="702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Nos devuelve el criterio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560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7E509E-644C-465A-8AB2-6731F2E0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63" y="3845663"/>
            <a:ext cx="9382473" cy="26479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C7734AD-4C81-4F1A-9F30-2B7A4124EC66}"/>
              </a:ext>
            </a:extLst>
          </p:cNvPr>
          <p:cNvSpPr txBox="1">
            <a:spLocks/>
          </p:cNvSpPr>
          <p:nvPr/>
        </p:nvSpPr>
        <p:spPr>
          <a:xfrm>
            <a:off x="1484310" y="5548"/>
            <a:ext cx="10018713" cy="9033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88B410C-BDDC-42F7-BB0D-F89223685610}"/>
              </a:ext>
            </a:extLst>
          </p:cNvPr>
          <p:cNvSpPr txBox="1">
            <a:spLocks/>
          </p:cNvSpPr>
          <p:nvPr/>
        </p:nvSpPr>
        <p:spPr>
          <a:xfrm>
            <a:off x="1484310" y="967667"/>
            <a:ext cx="10018713" cy="118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PE" dirty="0"/>
              <a:t>Tenemos una lista de empleados :Imprimir con el formato: “El apellido es…,su sueldo es …” . Agrupar por su sueldo e imprimir.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322090-1816-4E32-B54B-A368DB81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84" y="1961322"/>
            <a:ext cx="5872483" cy="175182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AE3532F-EB96-423F-9659-2C461A312170}"/>
              </a:ext>
            </a:extLst>
          </p:cNvPr>
          <p:cNvSpPr/>
          <p:nvPr/>
        </p:nvSpPr>
        <p:spPr>
          <a:xfrm rot="10800000">
            <a:off x="8269356" y="25949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BB85E4D-6994-4D73-876F-7CC34166B0BC}"/>
              </a:ext>
            </a:extLst>
          </p:cNvPr>
          <p:cNvSpPr/>
          <p:nvPr/>
        </p:nvSpPr>
        <p:spPr>
          <a:xfrm rot="10800000">
            <a:off x="10298032" y="4605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6F608A0-037C-44CF-AB67-1977A2E01BF9}"/>
              </a:ext>
            </a:extLst>
          </p:cNvPr>
          <p:cNvSpPr/>
          <p:nvPr/>
        </p:nvSpPr>
        <p:spPr>
          <a:xfrm>
            <a:off x="9594573" y="2385391"/>
            <a:ext cx="13384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Crear una clase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54A337B-191B-4FE8-A68A-C787F04ABA92}"/>
              </a:ext>
            </a:extLst>
          </p:cNvPr>
          <p:cNvSpPr/>
          <p:nvPr/>
        </p:nvSpPr>
        <p:spPr>
          <a:xfrm>
            <a:off x="10841339" y="5087733"/>
            <a:ext cx="12313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Llenar la lista</a:t>
            </a:r>
            <a:endParaRPr lang="es-E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145630-1184-4D18-A775-FBD76AA1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339" y="3413633"/>
            <a:ext cx="1200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8F857-DC01-47F1-A926-A9E3EDFB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81049"/>
            <a:ext cx="10018713" cy="1299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600" dirty="0"/>
              <a:t>Agrupar alfabéticamente por nombre (primera letra) : Imprimir la siguiente forma</a:t>
            </a:r>
          </a:p>
          <a:p>
            <a:pPr marL="0" indent="0">
              <a:buNone/>
            </a:pPr>
            <a:r>
              <a:rPr lang="es-PE" sz="1600" dirty="0"/>
              <a:t>Letra : ……. ,</a:t>
            </a:r>
          </a:p>
          <a:p>
            <a:pPr marL="0" indent="0">
              <a:buNone/>
            </a:pPr>
            <a:r>
              <a:rPr lang="es-PE" sz="1600" dirty="0"/>
              <a:t>…………………………….. (Los nombres que corresponden)</a:t>
            </a:r>
          </a:p>
          <a:p>
            <a:pPr marL="0" indent="0">
              <a:buNone/>
            </a:pPr>
            <a:r>
              <a:rPr lang="es-ES" sz="1600" dirty="0"/>
              <a:t>…………………………….. (Los nombres que corresponden)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BD879E9-E4AC-4DF5-B3B8-FC03E6514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2" cy="66360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A8AD0-67B2-48FA-A02F-AF113FC1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225706"/>
            <a:ext cx="5872483" cy="175182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62F4E04-EF0F-4C8E-B2AD-C29D7FF67EF9}"/>
              </a:ext>
            </a:extLst>
          </p:cNvPr>
          <p:cNvSpPr/>
          <p:nvPr/>
        </p:nvSpPr>
        <p:spPr>
          <a:xfrm rot="10800000">
            <a:off x="7356792" y="2657599"/>
            <a:ext cx="1119674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4EAE4B5-9FC3-4C94-85CD-79358344149F}"/>
              </a:ext>
            </a:extLst>
          </p:cNvPr>
          <p:cNvSpPr/>
          <p:nvPr/>
        </p:nvSpPr>
        <p:spPr>
          <a:xfrm>
            <a:off x="8629095" y="2508490"/>
            <a:ext cx="17755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Aquí creamos la clase empleado</a:t>
            </a:r>
            <a:endParaRPr lang="es-ES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C1415C-B16C-4C55-89DB-D62994B241B7}"/>
              </a:ext>
            </a:extLst>
          </p:cNvPr>
          <p:cNvSpPr/>
          <p:nvPr/>
        </p:nvSpPr>
        <p:spPr>
          <a:xfrm rot="10800000">
            <a:off x="10066316" y="4916995"/>
            <a:ext cx="650254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8042C-28E5-437F-A895-D42AF81E990F}"/>
              </a:ext>
            </a:extLst>
          </p:cNvPr>
          <p:cNvSpPr/>
          <p:nvPr/>
        </p:nvSpPr>
        <p:spPr>
          <a:xfrm>
            <a:off x="10787236" y="4777275"/>
            <a:ext cx="1330783" cy="11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Aquí llenamos la lista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33E112-F09A-4CD8-8970-3FD57623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8" y="4258513"/>
            <a:ext cx="8652673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5BFE8-079C-461F-9447-BADEE90D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54" y="0"/>
            <a:ext cx="10018713" cy="106679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Acciones de una consulta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DD309-BEA4-421C-A446-6E8269E0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0303"/>
            <a:ext cx="10018713" cy="454089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Todas las operaciones de consulta </a:t>
            </a:r>
            <a:r>
              <a:rPr lang="es-PE" dirty="0" err="1"/>
              <a:t>LinQ</a:t>
            </a:r>
            <a:r>
              <a:rPr lang="es-PE" dirty="0"/>
              <a:t> consta de tres acciones distintas:</a:t>
            </a:r>
          </a:p>
          <a:p>
            <a:pPr marL="0" indent="0">
              <a:buNone/>
            </a:pPr>
            <a:endParaRPr lang="es-PE" dirty="0"/>
          </a:p>
          <a:p>
            <a:pPr marL="457200" indent="-457200">
              <a:buAutoNum type="arabicPeriod"/>
            </a:pPr>
            <a:r>
              <a:rPr lang="es-PE" dirty="0"/>
              <a:t>Obtener el Origen de Datos  (Puede ser una estructura de datos , sistema de archivos , servicio web o base de datos)</a:t>
            </a:r>
          </a:p>
          <a:p>
            <a:pPr marL="457200" indent="-457200">
              <a:buAutoNum type="arabicPeriod"/>
            </a:pPr>
            <a:r>
              <a:rPr lang="es-PE" dirty="0"/>
              <a:t>Crear la consulta  (Aquí solo se define la consulta , NO se ejecuta)</a:t>
            </a:r>
          </a:p>
          <a:p>
            <a:pPr marL="457200" indent="-457200">
              <a:buAutoNum type="arabicPeriod"/>
            </a:pPr>
            <a:r>
              <a:rPr lang="es-PE" dirty="0"/>
              <a:t>Ejecutar la consulta (Mediante la instrucción </a:t>
            </a:r>
            <a:r>
              <a:rPr lang="es-PE" dirty="0" err="1"/>
              <a:t>foreach</a:t>
            </a:r>
            <a:r>
              <a:rPr lang="es-PE" dirty="0"/>
              <a:t> , recién podemos ejecutar la consulta </a:t>
            </a:r>
            <a:r>
              <a:rPr lang="es-PE" dirty="0" err="1"/>
              <a:t>LinQ</a:t>
            </a:r>
            <a:r>
              <a:rPr lang="es-PE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2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4BF6CC-61E6-4168-B7B3-FEABE4C1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34" y="690239"/>
            <a:ext cx="7986531" cy="603641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C5450AC-09DD-439C-85D8-173B007AF229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>
                <a:solidFill>
                  <a:schemeClr val="bg1"/>
                </a:solidFill>
              </a:rPr>
              <a:t>Resolución del ejercicio 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1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0C3C9CF-AA7D-4F43-BBAD-C3D07CA5DC97}"/>
              </a:ext>
            </a:extLst>
          </p:cNvPr>
          <p:cNvSpPr txBox="1">
            <a:spLocks/>
          </p:cNvSpPr>
          <p:nvPr/>
        </p:nvSpPr>
        <p:spPr>
          <a:xfrm>
            <a:off x="1484310" y="-25378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E7D5899-B500-43B5-868B-FD10C900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98EF41-F1A5-4286-88BF-5D50887B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2" y="664861"/>
            <a:ext cx="8892209" cy="62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0ACCE-7EE0-4A5F-B7CB-0029AEE6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Clausula INTO con </a:t>
            </a:r>
            <a:r>
              <a:rPr lang="es-PE" b="1" dirty="0" err="1">
                <a:solidFill>
                  <a:schemeClr val="bg1"/>
                </a:solidFill>
              </a:rPr>
              <a:t>having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EC9FC-3AD1-4A69-AFD5-ECE037C9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1557129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Si debe hacer referencia a los resultados de una operación de grupo, puede usar la palabra clave </a:t>
            </a:r>
            <a:r>
              <a:rPr lang="es-PE" dirty="0" err="1"/>
              <a:t>into</a:t>
            </a:r>
            <a:r>
              <a:rPr lang="es-PE" dirty="0"/>
              <a:t> para crear un identificador con el que se puedan realizar más consultas.  Ejemplo: Imprimir solo aquella ciudad que viven mas de 1 empleado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D3D83B-1E30-41D3-BDC6-F4EEBB67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129" y="2623930"/>
            <a:ext cx="6502893" cy="1038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56AC3-0670-42DC-B92A-67F4B5C5AA0D}"/>
              </a:ext>
            </a:extLst>
          </p:cNvPr>
          <p:cNvSpPr/>
          <p:nvPr/>
        </p:nvSpPr>
        <p:spPr>
          <a:xfrm>
            <a:off x="1384336" y="2650238"/>
            <a:ext cx="3448975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Definimos una variable con </a:t>
            </a:r>
            <a:r>
              <a:rPr lang="es-PE" dirty="0" err="1"/>
              <a:t>var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8AE59251-79C4-4AFC-81DF-E17FF2492E65}"/>
              </a:ext>
            </a:extLst>
          </p:cNvPr>
          <p:cNvSpPr/>
          <p:nvPr/>
        </p:nvSpPr>
        <p:spPr>
          <a:xfrm>
            <a:off x="1524131" y="3143042"/>
            <a:ext cx="275208" cy="41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12F259-E7B8-487E-9DA9-C07D1018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874" y="5092821"/>
            <a:ext cx="9161755" cy="16645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3154E7-C74E-469A-8420-7EBE09F99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49" y="3712173"/>
            <a:ext cx="9698521" cy="132397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6644CA9-1751-463E-92CE-407EF6ED221B}"/>
              </a:ext>
            </a:extLst>
          </p:cNvPr>
          <p:cNvSpPr/>
          <p:nvPr/>
        </p:nvSpPr>
        <p:spPr>
          <a:xfrm>
            <a:off x="10633837" y="3710344"/>
            <a:ext cx="1298713" cy="1066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Cantidad hace referencia a las listas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E15C99E-9EE8-4CD8-9E77-AD6E27A1005B}"/>
              </a:ext>
            </a:extLst>
          </p:cNvPr>
          <p:cNvSpPr/>
          <p:nvPr/>
        </p:nvSpPr>
        <p:spPr>
          <a:xfrm>
            <a:off x="7645466" y="4857147"/>
            <a:ext cx="4547722" cy="49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Solo seleccionamos los que cumplen con la condición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BF87AB-6E6D-4EE3-B347-3B95CF7D15BD}"/>
              </a:ext>
            </a:extLst>
          </p:cNvPr>
          <p:cNvSpPr/>
          <p:nvPr/>
        </p:nvSpPr>
        <p:spPr>
          <a:xfrm>
            <a:off x="8105886" y="4406168"/>
            <a:ext cx="1753732" cy="27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Condición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66C2C6-CA2A-4F9D-A79D-3796E5B61F95}"/>
              </a:ext>
            </a:extLst>
          </p:cNvPr>
          <p:cNvCxnSpPr>
            <a:cxnSpLocks/>
          </p:cNvCxnSpPr>
          <p:nvPr/>
        </p:nvCxnSpPr>
        <p:spPr>
          <a:xfrm flipH="1" flipV="1">
            <a:off x="6308036" y="4857147"/>
            <a:ext cx="1542842" cy="17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CF7E33A-62A1-41B2-BE98-A204A07532A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523978" y="4541468"/>
            <a:ext cx="581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570F718-0B68-46C4-B84F-1B05820616C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177670" y="4243743"/>
            <a:ext cx="45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9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F280C-3017-4376-A154-1DAFFD28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553" y="742123"/>
            <a:ext cx="10018713" cy="123245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Tenemos una lista de empleados :Imprimir con el formato: “El apellido es…,su sueldo es …” , solo de aquellos empleados que su sueldo se repita mas de 2 veces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2523AB-3567-42A1-8B3B-B165D61D9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7078" y="0"/>
            <a:ext cx="10018712" cy="74212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60A058-8915-42F9-AC37-188C549B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10" y="3899959"/>
            <a:ext cx="9848850" cy="2914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4ED8D5-8BDD-489E-A97D-4644DE4C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448" y="1724854"/>
            <a:ext cx="5867400" cy="192405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8982208-EBA4-4E04-8C2B-D23E464C48E0}"/>
              </a:ext>
            </a:extLst>
          </p:cNvPr>
          <p:cNvSpPr/>
          <p:nvPr/>
        </p:nvSpPr>
        <p:spPr>
          <a:xfrm rot="10800000">
            <a:off x="8232780" y="2448948"/>
            <a:ext cx="1268963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50CCB7D-F732-4364-AE23-871AAB3AF765}"/>
              </a:ext>
            </a:extLst>
          </p:cNvPr>
          <p:cNvSpPr/>
          <p:nvPr/>
        </p:nvSpPr>
        <p:spPr>
          <a:xfrm>
            <a:off x="9487096" y="2091364"/>
            <a:ext cx="1590643" cy="1152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Creamos una clase llamada Empleado</a:t>
            </a:r>
            <a:endParaRPr lang="es-ES" b="1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ABE19DA-25D2-4A05-8852-3BCCE0D9687C}"/>
              </a:ext>
            </a:extLst>
          </p:cNvPr>
          <p:cNvSpPr/>
          <p:nvPr/>
        </p:nvSpPr>
        <p:spPr>
          <a:xfrm rot="8800970">
            <a:off x="9894139" y="3959581"/>
            <a:ext cx="617281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6B5CA99-8F76-4801-8775-5F2BDA11E7B6}"/>
              </a:ext>
            </a:extLst>
          </p:cNvPr>
          <p:cNvSpPr/>
          <p:nvPr/>
        </p:nvSpPr>
        <p:spPr>
          <a:xfrm>
            <a:off x="10683790" y="3174597"/>
            <a:ext cx="1420427" cy="1278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Creamos una lista de Empleados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2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AEF1BB-AA8A-4B40-BE81-E98F3C8C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5890" y="664861"/>
            <a:ext cx="8335551" cy="59888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053CB09-AB9C-49A6-847C-01523359DC60}"/>
              </a:ext>
            </a:extLst>
          </p:cNvPr>
          <p:cNvSpPr txBox="1">
            <a:spLocks/>
          </p:cNvSpPr>
          <p:nvPr/>
        </p:nvSpPr>
        <p:spPr>
          <a:xfrm>
            <a:off x="1484310" y="-25378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0008-7F0C-4739-AF98-5FD51856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089" y="1027590"/>
            <a:ext cx="10018713" cy="1662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En una expresión de consulta, la cláusula select especifica el tipo de valores que se producirán cuando se ejecute la </a:t>
            </a:r>
            <a:r>
              <a:rPr lang="es-PE" dirty="0" err="1"/>
              <a:t>consulta.Ejemplo</a:t>
            </a:r>
            <a:r>
              <a:rPr lang="es-PE" dirty="0"/>
              <a:t> : Listar los empleados que viven en Lima y ganan mas de 1000 soles</a:t>
            </a:r>
          </a:p>
          <a:p>
            <a:pPr marL="0" indent="0">
              <a:buNone/>
            </a:pPr>
            <a:r>
              <a:rPr lang="es-PE" dirty="0"/>
              <a:t> 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7DBD48-6C11-430A-9C9E-D02DF4D66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3090" y="0"/>
            <a:ext cx="10018712" cy="102759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(Select)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755F91-2032-40DF-BFFD-876CE664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89" y="2262188"/>
            <a:ext cx="9800928" cy="1905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B44EAB-477E-4146-8C28-B7973D42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89" y="4284557"/>
            <a:ext cx="9614266" cy="205856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34AC0D5-D46E-42DF-A815-F3F0320C6DC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875040" y="4730623"/>
            <a:ext cx="248028" cy="3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30D721-21DC-42D0-96DA-62F53BBB99AC}"/>
              </a:ext>
            </a:extLst>
          </p:cNvPr>
          <p:cNvSpPr/>
          <p:nvPr/>
        </p:nvSpPr>
        <p:spPr>
          <a:xfrm>
            <a:off x="8123068" y="4790410"/>
            <a:ext cx="2495843" cy="50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Si queremos que se cumpla 2 condiciones usamos el &amp;&amp;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781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011E6-83A8-4A4F-BC81-9F7A2C9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870011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Transformar con un select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5339D62-D85E-44C1-BF1D-F2E9CB91B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2143376"/>
            <a:ext cx="10018712" cy="1889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A16B22-38DE-491B-901E-23DC6ACFF21F}"/>
              </a:ext>
            </a:extLst>
          </p:cNvPr>
          <p:cNvSpPr txBox="1"/>
          <p:nvPr/>
        </p:nvSpPr>
        <p:spPr>
          <a:xfrm>
            <a:off x="1604865" y="1045029"/>
            <a:ext cx="10328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necesariamente si tu vas a consultar una lista de empleados , necesariamente el select te devolverá una </a:t>
            </a:r>
          </a:p>
          <a:p>
            <a:r>
              <a:rPr lang="es-PE" dirty="0"/>
              <a:t>lista de empleados , en este ejemplo veremos que consultaremos una fuente de datos que es una</a:t>
            </a:r>
          </a:p>
          <a:p>
            <a:r>
              <a:rPr lang="es-PE" dirty="0"/>
              <a:t>lista de empleados , y devolverá una lista de </a:t>
            </a:r>
            <a:r>
              <a:rPr lang="es-PE" dirty="0" err="1"/>
              <a:t>string</a:t>
            </a:r>
            <a:r>
              <a:rPr lang="es-PE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75B889-1151-4E8E-9EC8-1CE73DED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4410936"/>
            <a:ext cx="10018712" cy="214159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5C76DD7-78C1-4C95-942E-59859342ABC7}"/>
              </a:ext>
            </a:extLst>
          </p:cNvPr>
          <p:cNvCxnSpPr>
            <a:cxnSpLocks/>
          </p:cNvCxnSpPr>
          <p:nvPr/>
        </p:nvCxnSpPr>
        <p:spPr>
          <a:xfrm flipV="1">
            <a:off x="3107184" y="4718803"/>
            <a:ext cx="206788" cy="189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387A008-8C78-41AB-9106-D0B1BA526BCB}"/>
              </a:ext>
            </a:extLst>
          </p:cNvPr>
          <p:cNvSpPr/>
          <p:nvPr/>
        </p:nvSpPr>
        <p:spPr>
          <a:xfrm>
            <a:off x="6169979" y="5196336"/>
            <a:ext cx="5333042" cy="112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 este caso , en el select se realiza una transformación y ya no se devuelve un objeto , si no se manipula los valores para devolver otra estructura de datos , distinta a la inicial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30CAE1-BC75-40CF-B5D6-A968D85D6F98}"/>
              </a:ext>
            </a:extLst>
          </p:cNvPr>
          <p:cNvCxnSpPr>
            <a:cxnSpLocks/>
          </p:cNvCxnSpPr>
          <p:nvPr/>
        </p:nvCxnSpPr>
        <p:spPr>
          <a:xfrm flipH="1" flipV="1">
            <a:off x="5646198" y="4964703"/>
            <a:ext cx="602202" cy="52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74D98E-A7F7-4DF0-BF60-D4537A9C14C0}"/>
              </a:ext>
            </a:extLst>
          </p:cNvPr>
          <p:cNvSpPr/>
          <p:nvPr/>
        </p:nvSpPr>
        <p:spPr>
          <a:xfrm>
            <a:off x="1484309" y="4718803"/>
            <a:ext cx="1622875" cy="37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Ahora devolvemos un  </a:t>
            </a:r>
            <a:r>
              <a:rPr lang="es-PE" sz="1200" dirty="0" err="1"/>
              <a:t>enumerable</a:t>
            </a:r>
            <a:r>
              <a:rPr lang="es-PE" sz="1200" dirty="0"/>
              <a:t> de </a:t>
            </a:r>
            <a:r>
              <a:rPr lang="es-PE" sz="1200" dirty="0" err="1"/>
              <a:t>string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78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36B8-4F0D-457C-9E10-DD46B2A6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92327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Ejercicio:¡Ejercicio a practicar!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28E329-D783-4D53-8D2B-9843204ED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65" y="3799436"/>
            <a:ext cx="10018712" cy="170224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576C45-E111-4E93-8FBC-BAEB96E464F7}"/>
              </a:ext>
            </a:extLst>
          </p:cNvPr>
          <p:cNvSpPr txBox="1"/>
          <p:nvPr/>
        </p:nvSpPr>
        <p:spPr>
          <a:xfrm>
            <a:off x="1604865" y="1045029"/>
            <a:ext cx="1046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tiene como fuente de datos una lista de alumnos , crear una nueva lista a partir de esa , que solo</a:t>
            </a:r>
          </a:p>
          <a:p>
            <a:r>
              <a:rPr lang="es-PE" dirty="0"/>
              <a:t>contenga 2 propiedades , una el nombre completo  y la primera nota que saco (el nombre de las propiedades</a:t>
            </a:r>
          </a:p>
          <a:p>
            <a:r>
              <a:rPr lang="es-PE" dirty="0"/>
              <a:t>Que tendrá serán </a:t>
            </a:r>
            <a:r>
              <a:rPr lang="es-ES" dirty="0" err="1"/>
              <a:t>nombreCompleto</a:t>
            </a:r>
            <a:r>
              <a:rPr lang="es-ES" dirty="0"/>
              <a:t> y notas)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AC637E-BD6C-4DDF-BDE6-ADFDC4D5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65" y="1960170"/>
            <a:ext cx="6657975" cy="163830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A6552C3-51B3-4062-B98E-C9F56039D8AE}"/>
              </a:ext>
            </a:extLst>
          </p:cNvPr>
          <p:cNvSpPr/>
          <p:nvPr/>
        </p:nvSpPr>
        <p:spPr>
          <a:xfrm rot="10800000">
            <a:off x="8262840" y="24732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CD615C-7341-4304-8F76-FD20236103C8}"/>
              </a:ext>
            </a:extLst>
          </p:cNvPr>
          <p:cNvSpPr/>
          <p:nvPr/>
        </p:nvSpPr>
        <p:spPr>
          <a:xfrm>
            <a:off x="9390944" y="2416629"/>
            <a:ext cx="1786041" cy="541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Creamos al clase Alumno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389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0307-EBB8-4AFC-8C88-99F2D829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306A5-7A0E-4D54-8C37-B3C661EB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688188"/>
            <a:ext cx="10708153" cy="543269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A7FF6D-3062-4698-BF16-CC0C9C2CF95E}"/>
              </a:ext>
            </a:extLst>
          </p:cNvPr>
          <p:cNvSpPr txBox="1">
            <a:spLocks/>
          </p:cNvSpPr>
          <p:nvPr/>
        </p:nvSpPr>
        <p:spPr>
          <a:xfrm>
            <a:off x="1484310" y="-25378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8E8B0-D3FD-49D4-AC21-0B973CFB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36" y="79310"/>
            <a:ext cx="10402888" cy="1087017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Identificando las acciones de una consulta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4D053F4-9772-44FA-8051-8EBBCFDA2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299" y="1365109"/>
            <a:ext cx="6346787" cy="51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942-1A94-4E96-B046-8A256683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2" y="56322"/>
            <a:ext cx="10018713" cy="101047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Obtener un origen de datos (Clausula </a:t>
            </a:r>
            <a:r>
              <a:rPr lang="es-PE" b="1" dirty="0" err="1">
                <a:solidFill>
                  <a:schemeClr val="bg1"/>
                </a:solidFill>
              </a:rPr>
              <a:t>from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BAD4-C2C9-46A3-8194-63750564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61" y="1302025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/>
              <a:t>En una consulta LINQ, el primer paso es especificar el origen de datos. En C#, como en la mayoría de los lenguajes de programación, se debe declarar una variable antes de poder usarla. En una consulta LINQ, la cláusula </a:t>
            </a:r>
            <a:r>
              <a:rPr lang="es-ES" dirty="0" err="1"/>
              <a:t>from</a:t>
            </a:r>
            <a:r>
              <a:rPr lang="es-ES" dirty="0"/>
              <a:t> aparece en primer lugar para introducir el origen de datos (</a:t>
            </a:r>
            <a:r>
              <a:rPr lang="es-ES" dirty="0" err="1"/>
              <a:t>customers</a:t>
            </a:r>
            <a:r>
              <a:rPr lang="es-ES" dirty="0"/>
              <a:t>) y la </a:t>
            </a:r>
            <a:r>
              <a:rPr lang="es-ES" i="1" dirty="0"/>
              <a:t>variable de rango</a:t>
            </a:r>
            <a:r>
              <a:rPr lang="es-ES" dirty="0"/>
              <a:t> (</a:t>
            </a:r>
            <a:r>
              <a:rPr lang="es-ES" dirty="0" err="1"/>
              <a:t>cust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2D946-B81C-4539-91B6-4BB7E744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10" y="4498700"/>
            <a:ext cx="6610350" cy="1057275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3DB211D7-BEB0-4DC0-BE9E-22CEFAAA5F8C}"/>
              </a:ext>
            </a:extLst>
          </p:cNvPr>
          <p:cNvSpPr/>
          <p:nvPr/>
        </p:nvSpPr>
        <p:spPr>
          <a:xfrm rot="5400000">
            <a:off x="8585256" y="4406140"/>
            <a:ext cx="556591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BDE795-5D86-4BD2-B617-F13CC45693E9}"/>
              </a:ext>
            </a:extLst>
          </p:cNvPr>
          <p:cNvSpPr/>
          <p:nvPr/>
        </p:nvSpPr>
        <p:spPr>
          <a:xfrm>
            <a:off x="9544251" y="4519870"/>
            <a:ext cx="2551078" cy="88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 el </a:t>
            </a:r>
            <a:r>
              <a:rPr lang="es-PE" b="1" dirty="0" err="1"/>
              <a:t>from</a:t>
            </a:r>
            <a:r>
              <a:rPr lang="es-PE" b="1" dirty="0"/>
              <a:t> especificamos el origen de datos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FD2E4B-5B23-4A46-BE1A-87288CC2B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610" y="3674892"/>
            <a:ext cx="10018713" cy="4762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EA6D91-776B-4118-B8C6-B4905275635E}"/>
              </a:ext>
            </a:extLst>
          </p:cNvPr>
          <p:cNvSpPr txBox="1"/>
          <p:nvPr/>
        </p:nvSpPr>
        <p:spPr>
          <a:xfrm>
            <a:off x="2044180" y="5774319"/>
            <a:ext cx="10051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Cuando se ejecuta la consulta, la variable de rango actúa como referencia para</a:t>
            </a:r>
          </a:p>
          <a:p>
            <a:r>
              <a:rPr lang="es-ES" sz="2400" dirty="0"/>
              <a:t> cada elemento sucesivo de </a:t>
            </a:r>
            <a:r>
              <a:rPr lang="es-ES" sz="2400" dirty="0" err="1"/>
              <a:t>customers</a:t>
            </a:r>
            <a:r>
              <a:rPr lang="es-ES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177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A96C-F60A-4CF0-86C9-7A186EE5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27651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Operaciones básicas de consulta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</a:t>
            </a:r>
            <a:r>
              <a:rPr lang="es-PE" b="1" dirty="0" err="1">
                <a:solidFill>
                  <a:schemeClr val="bg1"/>
                </a:solidFill>
              </a:rPr>
              <a:t>Where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E6041-EFDC-4806-9194-5B2987DD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27653"/>
            <a:ext cx="10018713" cy="4863548"/>
          </a:xfrm>
        </p:spPr>
        <p:txBody>
          <a:bodyPr>
            <a:normAutofit/>
          </a:bodyPr>
          <a:lstStyle/>
          <a:p>
            <a:r>
              <a:rPr lang="es-PE" b="1" dirty="0"/>
              <a:t>Filtrado: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Probablemente la operación de consulta más común es aplicar un filtro en forma de expresión booleana.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El filtro hace que la consulta devuelva solo los elementos para los que la expresión es verdadera.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 El resultado se genera mediante la cláusula </a:t>
            </a:r>
            <a:r>
              <a:rPr lang="es-PE" dirty="0" err="1"/>
              <a:t>where</a:t>
            </a:r>
            <a:r>
              <a:rPr lang="es-PE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El filtro aplicado especifica qué elementos se deben excluir de la secuencia de origen. 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B523DC-AB8A-4951-A2C0-A6397371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56" y="4522925"/>
            <a:ext cx="5895975" cy="2238375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E640DCF-3C59-410B-8F7B-BF67BF2E9831}"/>
              </a:ext>
            </a:extLst>
          </p:cNvPr>
          <p:cNvSpPr/>
          <p:nvPr/>
        </p:nvSpPr>
        <p:spPr>
          <a:xfrm rot="10800000">
            <a:off x="6665843" y="6133786"/>
            <a:ext cx="1805298" cy="463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D3B162-D07F-4936-9E86-99F40076EE30}"/>
              </a:ext>
            </a:extLst>
          </p:cNvPr>
          <p:cNvSpPr/>
          <p:nvPr/>
        </p:nvSpPr>
        <p:spPr>
          <a:xfrm>
            <a:off x="8603042" y="5920100"/>
            <a:ext cx="3164268" cy="76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Seleccionamos los score  , solo los cuales tiene un score mayor a 80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172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FD386-4F92-4ECA-85D6-378AB3B2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29" y="0"/>
            <a:ext cx="10018713" cy="95415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54BD-F2FD-4B87-B7E9-177B08AA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4157"/>
            <a:ext cx="10018713" cy="318052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Se define un array , con una serie de notas (del cero al veinte) que tiene un alumno , imprimir las notas aprobadas . Sabiendo que se aprueba con una nota mayor a 10</a:t>
            </a:r>
          </a:p>
          <a:p>
            <a:pPr marL="0" indent="0" algn="ctr">
              <a:buNone/>
            </a:pPr>
            <a:r>
              <a:rPr lang="es-PE" dirty="0" err="1"/>
              <a:t>int</a:t>
            </a:r>
            <a:r>
              <a:rPr lang="es-PE" dirty="0"/>
              <a:t> []  notas= new </a:t>
            </a:r>
            <a:r>
              <a:rPr lang="es-PE" dirty="0" err="1"/>
              <a:t>int</a:t>
            </a:r>
            <a:r>
              <a:rPr lang="es-PE" dirty="0"/>
              <a:t> [7] {10,11,17,8,9,13,14};</a:t>
            </a:r>
          </a:p>
          <a:p>
            <a:pPr marL="0" indent="0" algn="ctr">
              <a:buNone/>
            </a:pPr>
            <a:endParaRPr lang="es-PE" dirty="0"/>
          </a:p>
          <a:p>
            <a:pPr marL="0" indent="0" algn="ctr">
              <a:buNone/>
            </a:pPr>
            <a:endParaRPr lang="es-PE" dirty="0"/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497D6-46B4-4DEB-A1FA-6C601313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16" y="2797729"/>
            <a:ext cx="6248337" cy="4060271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D968C7E-6E51-4F04-A7C3-8F5A8910B2E5}"/>
              </a:ext>
            </a:extLst>
          </p:cNvPr>
          <p:cNvSpPr/>
          <p:nvPr/>
        </p:nvSpPr>
        <p:spPr>
          <a:xfrm rot="7586335">
            <a:off x="7345005" y="3948991"/>
            <a:ext cx="484632" cy="2361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E83F5F-5E76-4A23-940C-40B921E20C51}"/>
              </a:ext>
            </a:extLst>
          </p:cNvPr>
          <p:cNvSpPr/>
          <p:nvPr/>
        </p:nvSpPr>
        <p:spPr>
          <a:xfrm>
            <a:off x="8812695" y="5565913"/>
            <a:ext cx="2517913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 se ejecuta , recién se ejecuta en el </a:t>
            </a:r>
            <a:r>
              <a:rPr lang="es-PE" dirty="0" err="1"/>
              <a:t>foreach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6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AD943-3FD3-4428-B1E3-96EBEA17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7464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Métodos para aplicar a la consulta 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88C87-2049-4832-AFB0-8DC4CDB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0661"/>
            <a:ext cx="10018713" cy="5327374"/>
          </a:xfrm>
        </p:spPr>
        <p:txBody>
          <a:bodyPr/>
          <a:lstStyle/>
          <a:p>
            <a:r>
              <a:rPr lang="es-PE" dirty="0" err="1"/>
              <a:t>Count</a:t>
            </a:r>
            <a:r>
              <a:rPr lang="es-PE" dirty="0"/>
              <a:t> : Nos permite sacar el numero de elementos que tiene la respuesta</a:t>
            </a:r>
          </a:p>
          <a:p>
            <a:r>
              <a:rPr lang="es-PE" dirty="0"/>
              <a:t>Max : Nos permite sacar el máximo valor de la respuesta</a:t>
            </a:r>
          </a:p>
          <a:p>
            <a:r>
              <a:rPr lang="es-PE" dirty="0" err="1"/>
              <a:t>Average</a:t>
            </a:r>
            <a:r>
              <a:rPr lang="es-PE" dirty="0"/>
              <a:t> : Nos permite obtener el promedio de la respuesta</a:t>
            </a:r>
          </a:p>
          <a:p>
            <a:r>
              <a:rPr lang="es-PE" dirty="0" err="1"/>
              <a:t>First</a:t>
            </a:r>
            <a:r>
              <a:rPr lang="es-PE" dirty="0"/>
              <a:t> : Nos permite obtener el primer valor de la respuesta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6CE1E5-FD6B-42D4-B665-8D93937F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5" y="980661"/>
            <a:ext cx="7362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27B6-0FCF-44EE-AEC8-632C1B3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2766"/>
            <a:ext cx="10018713" cy="97403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AE332-7DF3-4357-8785-5EC6BC18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2362199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Se tiene un array de datos , solo filtrar los números pares: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n-US" dirty="0"/>
              <a:t> int[] </a:t>
            </a:r>
            <a:r>
              <a:rPr lang="en-US" dirty="0" err="1"/>
              <a:t>numeros</a:t>
            </a:r>
            <a:r>
              <a:rPr lang="en-US" dirty="0"/>
              <a:t> = new int[4]  { 10, 11, 12, 13 };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Obtener : a)El numero de elementos de la respuesta  b)El mayor elemento de la respuesta c) El promedio de la respuesta d)El primer elemento de la respuesta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DBA191-ED63-4938-A94B-0BB9E013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52" y="3026628"/>
            <a:ext cx="8640418" cy="38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344A-6B50-4D70-AD10-84717FFD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35" y="144262"/>
            <a:ext cx="10018713" cy="699117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¿Cómo forzar la ejecución de una consulta?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1C7E66E-27E6-4714-9162-D205B71A9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69" y="940185"/>
            <a:ext cx="8410575" cy="215265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EECB4EC-FAD3-4804-8F1D-8C73A6C16877}"/>
              </a:ext>
            </a:extLst>
          </p:cNvPr>
          <p:cNvSpPr/>
          <p:nvPr/>
        </p:nvSpPr>
        <p:spPr>
          <a:xfrm rot="10800000">
            <a:off x="8850535" y="2300596"/>
            <a:ext cx="112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48CE21C-6A8D-4929-A453-FE27514D4466}"/>
              </a:ext>
            </a:extLst>
          </p:cNvPr>
          <p:cNvSpPr/>
          <p:nvPr/>
        </p:nvSpPr>
        <p:spPr>
          <a:xfrm>
            <a:off x="10019028" y="2113454"/>
            <a:ext cx="1899822" cy="10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No se ejecuta la consulta , no se almacena en memoria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979035-CCEE-4167-BB25-65A98DFEA9A0}"/>
              </a:ext>
            </a:extLst>
          </p:cNvPr>
          <p:cNvSpPr txBox="1"/>
          <p:nvPr/>
        </p:nvSpPr>
        <p:spPr>
          <a:xfrm>
            <a:off x="1415488" y="3304367"/>
            <a:ext cx="936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¿Cómo ejecutamos una consulta sin necesidad de un </a:t>
            </a:r>
            <a:r>
              <a:rPr lang="es-PE" b="1" dirty="0" err="1"/>
              <a:t>foreach</a:t>
            </a:r>
            <a:r>
              <a:rPr lang="es-PE" b="1" dirty="0"/>
              <a:t> y que se almacena en memoria?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7ECA82-A007-40E8-8940-5F36290B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8" y="3885231"/>
            <a:ext cx="8162925" cy="14478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8183CF6-DF1E-415D-B8AA-3BFB5874B3A6}"/>
              </a:ext>
            </a:extLst>
          </p:cNvPr>
          <p:cNvSpPr/>
          <p:nvPr/>
        </p:nvSpPr>
        <p:spPr>
          <a:xfrm>
            <a:off x="6928724" y="5657864"/>
            <a:ext cx="1899822" cy="10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Encerramos entre paréntesis la consulta</a:t>
            </a:r>
            <a:endParaRPr lang="es-ES" b="1" dirty="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155186CA-0B84-413C-8C37-C72972704F66}"/>
              </a:ext>
            </a:extLst>
          </p:cNvPr>
          <p:cNvSpPr/>
          <p:nvPr/>
        </p:nvSpPr>
        <p:spPr>
          <a:xfrm>
            <a:off x="5956917" y="3885231"/>
            <a:ext cx="1390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E8D84E8-6D18-439F-AB77-EEF152F4D465}"/>
              </a:ext>
            </a:extLst>
          </p:cNvPr>
          <p:cNvSpPr/>
          <p:nvPr/>
        </p:nvSpPr>
        <p:spPr>
          <a:xfrm rot="8996778">
            <a:off x="7892249" y="5231319"/>
            <a:ext cx="14204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7B95A7B0-11A0-4CCA-88FA-91F22D39E7B5}"/>
              </a:ext>
            </a:extLst>
          </p:cNvPr>
          <p:cNvSpPr/>
          <p:nvPr/>
        </p:nvSpPr>
        <p:spPr>
          <a:xfrm rot="5400000">
            <a:off x="9507391" y="4923793"/>
            <a:ext cx="14204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04EAB2-0B1D-4AB5-B6DF-0C419C305D91}"/>
              </a:ext>
            </a:extLst>
          </p:cNvPr>
          <p:cNvSpPr/>
          <p:nvPr/>
        </p:nvSpPr>
        <p:spPr>
          <a:xfrm>
            <a:off x="9978500" y="5063844"/>
            <a:ext cx="1899822" cy="138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Ejecutamos el método </a:t>
            </a:r>
            <a:r>
              <a:rPr lang="es-PE" b="1" dirty="0" err="1"/>
              <a:t>toList</a:t>
            </a:r>
            <a:r>
              <a:rPr lang="es-PE" b="1" dirty="0"/>
              <a:t>(), y automático se convierte en una lista.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55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654</TotalTime>
  <Words>2017</Words>
  <Application>Microsoft Office PowerPoint</Application>
  <PresentationFormat>Panorámica</PresentationFormat>
  <Paragraphs>189</Paragraphs>
  <Slides>28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Parallax</vt:lpstr>
      <vt:lpstr>LINQ(Consulta de lenguaje integrado)</vt:lpstr>
      <vt:lpstr>Acciones de una consulta LinQ</vt:lpstr>
      <vt:lpstr>Identificando las acciones de una consulta LinQ</vt:lpstr>
      <vt:lpstr>Obtener un origen de datos (Clausula from)</vt:lpstr>
      <vt:lpstr>Operaciones básicas de consulta LinQ (Where)</vt:lpstr>
      <vt:lpstr>¡Ejercicio a practicar!</vt:lpstr>
      <vt:lpstr>Métodos para aplicar a la consulta </vt:lpstr>
      <vt:lpstr>¡Ejercicio a practicar!</vt:lpstr>
      <vt:lpstr>¿Cómo forzar la ejecución de una consulta?</vt:lpstr>
      <vt:lpstr>¿Cómo hacemos para que el resultado , siga siendo un array?</vt:lpstr>
      <vt:lpstr>¡Ejercicio a practicar!</vt:lpstr>
      <vt:lpstr>Ejemplo :Resolución del ejercicio</vt:lpstr>
      <vt:lpstr>Operaciones Básicas con LinQ (Ordenación)</vt:lpstr>
      <vt:lpstr>Presentación de PowerPoint</vt:lpstr>
      <vt:lpstr>¡Ejercicio a practicar!</vt:lpstr>
      <vt:lpstr>Resolución del ejercicio LinQ</vt:lpstr>
      <vt:lpstr>Presentación de PowerPoint</vt:lpstr>
      <vt:lpstr>Presentación de PowerPoint</vt:lpstr>
      <vt:lpstr>¡Ejercicio a practicar!</vt:lpstr>
      <vt:lpstr>Presentación de PowerPoint</vt:lpstr>
      <vt:lpstr>Presentación de PowerPoint</vt:lpstr>
      <vt:lpstr>Clausula INTO con having</vt:lpstr>
      <vt:lpstr>¡Ejercicio a practicar!</vt:lpstr>
      <vt:lpstr>Presentación de PowerPoint</vt:lpstr>
      <vt:lpstr>Operaciones Básicas con LinQ (Select)</vt:lpstr>
      <vt:lpstr>Transformar con un select</vt:lpstr>
      <vt:lpstr>Ejercicio:¡Ejercicio a practicar!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LINQ(Consulta de lenguaje integrado)</dc:title>
  <dc:creator>Elifio</dc:creator>
  <cp:lastModifiedBy>lfzar</cp:lastModifiedBy>
  <cp:revision>61</cp:revision>
  <dcterms:created xsi:type="dcterms:W3CDTF">2019-04-28T15:02:43Z</dcterms:created>
  <dcterms:modified xsi:type="dcterms:W3CDTF">2020-08-10T04:16:58Z</dcterms:modified>
</cp:coreProperties>
</file>