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5" r:id="rId3"/>
    <p:sldId id="257" r:id="rId4"/>
    <p:sldId id="258" r:id="rId5"/>
    <p:sldId id="278" r:id="rId6"/>
    <p:sldId id="276" r:id="rId7"/>
    <p:sldId id="277" r:id="rId8"/>
    <p:sldId id="259" r:id="rId9"/>
    <p:sldId id="264" r:id="rId10"/>
    <p:sldId id="260"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7" autoAdjust="0"/>
  </p:normalViewPr>
  <p:slideViewPr>
    <p:cSldViewPr snapToGrid="0">
      <p:cViewPr varScale="1">
        <p:scale>
          <a:sx n="62" d="100"/>
          <a:sy n="62"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8A79B-E69C-4FD4-A6F8-F21138E73A7C}" type="datetimeFigureOut">
              <a:rPr lang="es-PE" smtClean="0"/>
              <a:t>9/08/2020</a:t>
            </a:fld>
            <a:endParaRPr lang="es-PE"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12008-C982-41BD-8C4B-471127471F8F}" type="slidenum">
              <a:rPr lang="es-PE" smtClean="0"/>
              <a:t>‹Nº›</a:t>
            </a:fld>
            <a:endParaRPr lang="es-PE" dirty="0"/>
          </a:p>
        </p:txBody>
      </p:sp>
    </p:spTree>
    <p:extLst>
      <p:ext uri="{BB962C8B-B14F-4D97-AF65-F5344CB8AC3E}">
        <p14:creationId xmlns:p14="http://schemas.microsoft.com/office/powerpoint/2010/main" val="110518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public</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class</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ModalidadContrato</a:t>
            </a:r>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public int </a:t>
            </a:r>
            <a:r>
              <a:rPr lang="en-US" sz="1200" u="none" kern="1200" dirty="0" err="1">
                <a:solidFill>
                  <a:schemeClr val="tx1"/>
                </a:solidFill>
                <a:latin typeface="+mn-lt"/>
                <a:ea typeface="+mn-ea"/>
                <a:cs typeface="+mn-cs"/>
              </a:rPr>
              <a:t>idModalidad</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string </a:t>
            </a:r>
            <a:r>
              <a:rPr lang="en-US" sz="1200" kern="1200" dirty="0" err="1">
                <a:solidFill>
                  <a:schemeClr val="tx1"/>
                </a:solidFill>
                <a:latin typeface="+mn-lt"/>
                <a:ea typeface="+mn-ea"/>
                <a:cs typeface="+mn-cs"/>
              </a:rPr>
              <a:t>nombreModalidad</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idModalidad</a:t>
            </a:r>
            <a:r>
              <a:rPr lang="en-US" sz="1200" kern="1200" dirty="0">
                <a:solidFill>
                  <a:schemeClr val="tx1"/>
                </a:solidFill>
                <a:latin typeface="+mn-lt"/>
                <a:ea typeface="+mn-ea"/>
                <a:cs typeface="+mn-cs"/>
              </a:rPr>
              <a:t> { get; set; }</a:t>
            </a:r>
          </a:p>
          <a:p>
            <a:r>
              <a:rPr lang="es-PE" sz="1200" kern="1200" dirty="0">
                <a:solidFill>
                  <a:schemeClr val="tx1"/>
                </a:solidFill>
                <a:latin typeface="+mn-lt"/>
                <a:ea typeface="+mn-ea"/>
                <a:cs typeface="+mn-cs"/>
              </a:rPr>
              <a:t>    }</a:t>
            </a:r>
          </a:p>
          <a:p>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public</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class</a:t>
            </a:r>
            <a:r>
              <a:rPr lang="es-PE" sz="1200" kern="1200" dirty="0">
                <a:solidFill>
                  <a:schemeClr val="tx1"/>
                </a:solidFill>
                <a:latin typeface="+mn-lt"/>
                <a:ea typeface="+mn-ea"/>
                <a:cs typeface="+mn-cs"/>
              </a:rPr>
              <a:t> Empleado</a:t>
            </a:r>
          </a:p>
          <a:p>
            <a:r>
              <a:rPr lang="es-PE"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public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idEmpleado</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string </a:t>
            </a:r>
            <a:r>
              <a:rPr lang="en-US" sz="1200" kern="1200" dirty="0" err="1">
                <a:solidFill>
                  <a:schemeClr val="tx1"/>
                </a:solidFill>
                <a:latin typeface="+mn-lt"/>
                <a:ea typeface="+mn-ea"/>
                <a:cs typeface="+mn-cs"/>
              </a:rPr>
              <a:t>nombre</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idModalidad</a:t>
            </a:r>
            <a:r>
              <a:rPr lang="en-US" sz="1200" kern="1200" dirty="0">
                <a:solidFill>
                  <a:schemeClr val="tx1"/>
                </a:solidFill>
                <a:latin typeface="+mn-lt"/>
                <a:ea typeface="+mn-ea"/>
                <a:cs typeface="+mn-cs"/>
              </a:rPr>
              <a:t> { get; set; }</a:t>
            </a:r>
          </a:p>
          <a:p>
            <a:r>
              <a:rPr lang="es-PE" sz="1200" kern="1200" dirty="0">
                <a:solidFill>
                  <a:schemeClr val="tx1"/>
                </a:solidFill>
                <a:latin typeface="+mn-lt"/>
                <a:ea typeface="+mn-ea"/>
                <a:cs typeface="+mn-cs"/>
              </a:rPr>
              <a:t>    }</a:t>
            </a:r>
          </a:p>
          <a:p>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a:t>
            </a:r>
            <a:r>
              <a:rPr lang="es-PE" sz="1200" kern="1200" dirty="0" err="1">
                <a:solidFill>
                  <a:schemeClr val="tx1"/>
                </a:solidFill>
                <a:latin typeface="+mn-lt"/>
                <a:ea typeface="+mn-ea"/>
                <a:cs typeface="+mn-cs"/>
              </a:rPr>
              <a:t>ModalidadContrato</a:t>
            </a:r>
            <a:r>
              <a:rPr lang="es-PE" sz="1200" kern="1200" dirty="0">
                <a:solidFill>
                  <a:schemeClr val="tx1"/>
                </a:solidFill>
                <a:latin typeface="+mn-lt"/>
                <a:ea typeface="+mn-ea"/>
                <a:cs typeface="+mn-cs"/>
              </a:rPr>
              <a:t>&gt; </a:t>
            </a:r>
            <a:r>
              <a:rPr lang="es-PE" sz="1200" kern="1200" dirty="0" err="1">
                <a:solidFill>
                  <a:schemeClr val="tx1"/>
                </a:solidFill>
                <a:latin typeface="+mn-lt"/>
                <a:ea typeface="+mn-ea"/>
                <a:cs typeface="+mn-cs"/>
              </a:rPr>
              <a:t>listaModalidad</a:t>
            </a:r>
            <a:r>
              <a:rPr lang="es-PE" sz="1200" kern="1200" dirty="0">
                <a:solidFill>
                  <a:schemeClr val="tx1"/>
                </a:solidFill>
                <a:latin typeface="+mn-lt"/>
                <a:ea typeface="+mn-ea"/>
                <a:cs typeface="+mn-cs"/>
              </a:rPr>
              <a:t> = new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a:t>
            </a:r>
            <a:r>
              <a:rPr lang="es-PE" sz="1200" kern="1200" dirty="0" err="1">
                <a:solidFill>
                  <a:schemeClr val="tx1"/>
                </a:solidFill>
                <a:latin typeface="+mn-lt"/>
                <a:ea typeface="+mn-ea"/>
                <a:cs typeface="+mn-cs"/>
              </a:rPr>
              <a:t>ModalidadContrato</a:t>
            </a:r>
            <a:r>
              <a:rPr lang="es-PE" sz="1200" kern="1200" dirty="0">
                <a:solidFill>
                  <a:schemeClr val="tx1"/>
                </a:solidFill>
                <a:latin typeface="+mn-lt"/>
                <a:ea typeface="+mn-ea"/>
                <a:cs typeface="+mn-cs"/>
              </a:rPr>
              <a:t>&gt;</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new </a:t>
            </a:r>
            <a:r>
              <a:rPr lang="es-PE" sz="1200" kern="1200" dirty="0" err="1">
                <a:solidFill>
                  <a:schemeClr val="tx1"/>
                </a:solidFill>
                <a:latin typeface="+mn-lt"/>
                <a:ea typeface="+mn-ea"/>
                <a:cs typeface="+mn-cs"/>
              </a:rPr>
              <a:t>ModalidadContrato</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=1 , </a:t>
            </a:r>
            <a:r>
              <a:rPr lang="es-PE" sz="1200" kern="1200" dirty="0" err="1">
                <a:solidFill>
                  <a:schemeClr val="tx1"/>
                </a:solidFill>
                <a:latin typeface="+mn-lt"/>
                <a:ea typeface="+mn-ea"/>
                <a:cs typeface="+mn-cs"/>
              </a:rPr>
              <a:t>nombreModalidad</a:t>
            </a:r>
            <a:r>
              <a:rPr lang="es-PE" sz="1200" kern="1200" dirty="0">
                <a:solidFill>
                  <a:schemeClr val="tx1"/>
                </a:solidFill>
                <a:latin typeface="+mn-lt"/>
                <a:ea typeface="+mn-ea"/>
                <a:cs typeface="+mn-cs"/>
              </a:rPr>
              <a:t>="CAS" },</a:t>
            </a:r>
          </a:p>
          <a:p>
            <a:r>
              <a:rPr lang="es-PE" sz="1200" kern="1200" dirty="0">
                <a:solidFill>
                  <a:schemeClr val="tx1"/>
                </a:solidFill>
                <a:latin typeface="+mn-lt"/>
                <a:ea typeface="+mn-ea"/>
                <a:cs typeface="+mn-cs"/>
              </a:rPr>
              <a:t>                new </a:t>
            </a:r>
            <a:r>
              <a:rPr lang="es-PE" sz="1200" kern="1200" dirty="0" err="1">
                <a:solidFill>
                  <a:schemeClr val="tx1"/>
                </a:solidFill>
                <a:latin typeface="+mn-lt"/>
                <a:ea typeface="+mn-ea"/>
                <a:cs typeface="+mn-cs"/>
              </a:rPr>
              <a:t>ModalidadContrato</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=2 , </a:t>
            </a:r>
            <a:r>
              <a:rPr lang="es-PE" sz="1200" kern="1200" dirty="0" err="1">
                <a:solidFill>
                  <a:schemeClr val="tx1"/>
                </a:solidFill>
                <a:latin typeface="+mn-lt"/>
                <a:ea typeface="+mn-ea"/>
                <a:cs typeface="+mn-cs"/>
              </a:rPr>
              <a:t>nombreModalidad</a:t>
            </a:r>
            <a:r>
              <a:rPr lang="es-PE" sz="1200" kern="1200" dirty="0">
                <a:solidFill>
                  <a:schemeClr val="tx1"/>
                </a:solidFill>
                <a:latin typeface="+mn-lt"/>
                <a:ea typeface="+mn-ea"/>
                <a:cs typeface="+mn-cs"/>
              </a:rPr>
              <a:t>="Temporal" },</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&lt;Empleado&gt; </a:t>
            </a:r>
            <a:r>
              <a:rPr lang="es-PE" sz="1200" kern="1200" dirty="0" err="1">
                <a:solidFill>
                  <a:schemeClr val="tx1"/>
                </a:solidFill>
                <a:latin typeface="+mn-lt"/>
                <a:ea typeface="+mn-ea"/>
                <a:cs typeface="+mn-cs"/>
              </a:rPr>
              <a:t>listaEmpleado</a:t>
            </a:r>
            <a:r>
              <a:rPr lang="es-PE" sz="1200" kern="1200" dirty="0">
                <a:solidFill>
                  <a:schemeClr val="tx1"/>
                </a:solidFill>
                <a:latin typeface="+mn-lt"/>
                <a:ea typeface="+mn-ea"/>
                <a:cs typeface="+mn-cs"/>
              </a:rPr>
              <a:t> = new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&lt;Empleado&gt;</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new Empleado {</a:t>
            </a:r>
            <a:r>
              <a:rPr lang="es-PE" sz="1200" kern="1200" dirty="0" err="1">
                <a:solidFill>
                  <a:schemeClr val="tx1"/>
                </a:solidFill>
                <a:latin typeface="+mn-lt"/>
                <a:ea typeface="+mn-ea"/>
                <a:cs typeface="+mn-cs"/>
              </a:rPr>
              <a:t>idEmpleado</a:t>
            </a:r>
            <a:r>
              <a:rPr lang="es-PE" sz="1200" kern="1200" dirty="0">
                <a:solidFill>
                  <a:schemeClr val="tx1"/>
                </a:solidFill>
                <a:latin typeface="+mn-lt"/>
                <a:ea typeface="+mn-ea"/>
                <a:cs typeface="+mn-cs"/>
              </a:rPr>
              <a:t>=1 , nombre="Pedro" ,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=1 },</a:t>
            </a:r>
          </a:p>
          <a:p>
            <a:r>
              <a:rPr lang="es-PE" sz="1200" kern="1200" dirty="0">
                <a:solidFill>
                  <a:schemeClr val="tx1"/>
                </a:solidFill>
                <a:latin typeface="+mn-lt"/>
                <a:ea typeface="+mn-ea"/>
                <a:cs typeface="+mn-cs"/>
              </a:rPr>
              <a:t>                new Empleado {</a:t>
            </a:r>
            <a:r>
              <a:rPr lang="es-PE" sz="1200" kern="1200" dirty="0" err="1">
                <a:solidFill>
                  <a:schemeClr val="tx1"/>
                </a:solidFill>
                <a:latin typeface="+mn-lt"/>
                <a:ea typeface="+mn-ea"/>
                <a:cs typeface="+mn-cs"/>
              </a:rPr>
              <a:t>idEmpleado</a:t>
            </a:r>
            <a:r>
              <a:rPr lang="es-PE" sz="1200" kern="1200" dirty="0">
                <a:solidFill>
                  <a:schemeClr val="tx1"/>
                </a:solidFill>
                <a:latin typeface="+mn-lt"/>
                <a:ea typeface="+mn-ea"/>
                <a:cs typeface="+mn-cs"/>
              </a:rPr>
              <a:t>=2 , nombre="Jorge" ,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=2 },</a:t>
            </a:r>
          </a:p>
          <a:p>
            <a:r>
              <a:rPr lang="es-PE" sz="1200" kern="1200" dirty="0">
                <a:solidFill>
                  <a:schemeClr val="tx1"/>
                </a:solidFill>
                <a:latin typeface="+mn-lt"/>
                <a:ea typeface="+mn-ea"/>
                <a:cs typeface="+mn-cs"/>
              </a:rPr>
              <a:t>                new Empleado {</a:t>
            </a:r>
            <a:r>
              <a:rPr lang="es-PE" sz="1200" kern="1200" dirty="0" err="1">
                <a:solidFill>
                  <a:schemeClr val="tx1"/>
                </a:solidFill>
                <a:latin typeface="+mn-lt"/>
                <a:ea typeface="+mn-ea"/>
                <a:cs typeface="+mn-cs"/>
              </a:rPr>
              <a:t>idEmpleado</a:t>
            </a:r>
            <a:r>
              <a:rPr lang="es-PE" sz="1200" kern="1200" dirty="0">
                <a:solidFill>
                  <a:schemeClr val="tx1"/>
                </a:solidFill>
                <a:latin typeface="+mn-lt"/>
                <a:ea typeface="+mn-ea"/>
                <a:cs typeface="+mn-cs"/>
              </a:rPr>
              <a:t>=3 , nombre="</a:t>
            </a:r>
            <a:r>
              <a:rPr lang="es-PE" sz="1200" kern="1200" dirty="0" err="1">
                <a:solidFill>
                  <a:schemeClr val="tx1"/>
                </a:solidFill>
                <a:latin typeface="+mn-lt"/>
                <a:ea typeface="+mn-ea"/>
                <a:cs typeface="+mn-cs"/>
              </a:rPr>
              <a:t>Erazmo</a:t>
            </a:r>
            <a:r>
              <a:rPr lang="es-PE" sz="1200" kern="1200" dirty="0">
                <a:solidFill>
                  <a:schemeClr val="tx1"/>
                </a:solidFill>
                <a:latin typeface="+mn-lt"/>
                <a:ea typeface="+mn-ea"/>
                <a:cs typeface="+mn-cs"/>
              </a:rPr>
              <a:t>" ,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=1 },</a:t>
            </a:r>
          </a:p>
          <a:p>
            <a:r>
              <a:rPr lang="es-PE" sz="1200" kern="1200" dirty="0">
                <a:solidFill>
                  <a:schemeClr val="tx1"/>
                </a:solidFill>
                <a:latin typeface="+mn-lt"/>
                <a:ea typeface="+mn-ea"/>
                <a:cs typeface="+mn-cs"/>
              </a:rPr>
              <a:t>               new Empleado {</a:t>
            </a:r>
            <a:r>
              <a:rPr lang="es-PE" sz="1200" kern="1200" dirty="0" err="1">
                <a:solidFill>
                  <a:schemeClr val="tx1"/>
                </a:solidFill>
                <a:latin typeface="+mn-lt"/>
                <a:ea typeface="+mn-ea"/>
                <a:cs typeface="+mn-cs"/>
              </a:rPr>
              <a:t>idEmpleado</a:t>
            </a:r>
            <a:r>
              <a:rPr lang="es-PE" sz="1200" kern="1200" dirty="0">
                <a:solidFill>
                  <a:schemeClr val="tx1"/>
                </a:solidFill>
                <a:latin typeface="+mn-lt"/>
                <a:ea typeface="+mn-ea"/>
                <a:cs typeface="+mn-cs"/>
              </a:rPr>
              <a:t>=3 , nombre="Julio" ,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=3 }</a:t>
            </a:r>
          </a:p>
          <a:p>
            <a:r>
              <a:rPr lang="es-PE" sz="1200" kern="1200" dirty="0">
                <a:solidFill>
                  <a:schemeClr val="tx1"/>
                </a:solidFill>
                <a:latin typeface="+mn-lt"/>
                <a:ea typeface="+mn-ea"/>
                <a:cs typeface="+mn-cs"/>
              </a:rPr>
              <a:t>            };</a:t>
            </a:r>
          </a:p>
          <a:p>
            <a:endParaRPr lang="es-PE" dirty="0"/>
          </a:p>
        </p:txBody>
      </p:sp>
      <p:sp>
        <p:nvSpPr>
          <p:cNvPr id="4" name="Marcador de número de diapositiva 3"/>
          <p:cNvSpPr>
            <a:spLocks noGrp="1"/>
          </p:cNvSpPr>
          <p:nvPr>
            <p:ph type="sldNum" sz="quarter" idx="10"/>
          </p:nvPr>
        </p:nvSpPr>
        <p:spPr/>
        <p:txBody>
          <a:bodyPr/>
          <a:lstStyle/>
          <a:p>
            <a:fld id="{8A212008-C982-41BD-8C4B-471127471F8F}" type="slidenum">
              <a:rPr lang="es-PE" smtClean="0"/>
              <a:t>3</a:t>
            </a:fld>
            <a:endParaRPr lang="es-PE"/>
          </a:p>
        </p:txBody>
      </p:sp>
    </p:spTree>
    <p:extLst>
      <p:ext uri="{BB962C8B-B14F-4D97-AF65-F5344CB8AC3E}">
        <p14:creationId xmlns:p14="http://schemas.microsoft.com/office/powerpoint/2010/main" val="245838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public</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class</a:t>
            </a:r>
            <a:r>
              <a:rPr lang="es-PE" sz="1200" kern="1200" dirty="0">
                <a:solidFill>
                  <a:schemeClr val="tx1"/>
                </a:solidFill>
                <a:latin typeface="+mn-lt"/>
                <a:ea typeface="+mn-ea"/>
                <a:cs typeface="+mn-cs"/>
              </a:rPr>
              <a:t> Empleado</a:t>
            </a:r>
          </a:p>
          <a:p>
            <a:r>
              <a:rPr lang="es-PE"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public string </a:t>
            </a:r>
            <a:r>
              <a:rPr lang="en-US" sz="1200" kern="1200" dirty="0" err="1">
                <a:solidFill>
                  <a:schemeClr val="tx1"/>
                </a:solidFill>
                <a:latin typeface="+mn-lt"/>
                <a:ea typeface="+mn-ea"/>
                <a:cs typeface="+mn-cs"/>
              </a:rPr>
              <a:t>nombre</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idModalidadContrato</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idSexo</a:t>
            </a:r>
            <a:r>
              <a:rPr lang="en-US" sz="1200" kern="1200" dirty="0">
                <a:solidFill>
                  <a:schemeClr val="tx1"/>
                </a:solidFill>
                <a:latin typeface="+mn-lt"/>
                <a:ea typeface="+mn-ea"/>
                <a:cs typeface="+mn-cs"/>
              </a:rPr>
              <a:t> { get; set; }</a:t>
            </a:r>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p>
          <a:p>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public</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class</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ModalidadContrato</a:t>
            </a:r>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public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idModalidadContrato</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string </a:t>
            </a:r>
            <a:r>
              <a:rPr lang="en-US" sz="1200" kern="1200" dirty="0" err="1">
                <a:solidFill>
                  <a:schemeClr val="tx1"/>
                </a:solidFill>
                <a:latin typeface="+mn-lt"/>
                <a:ea typeface="+mn-ea"/>
                <a:cs typeface="+mn-cs"/>
              </a:rPr>
              <a:t>nombreModalidad</a:t>
            </a:r>
            <a:r>
              <a:rPr lang="en-US" sz="1200" kern="1200" dirty="0">
                <a:solidFill>
                  <a:schemeClr val="tx1"/>
                </a:solidFill>
                <a:latin typeface="+mn-lt"/>
                <a:ea typeface="+mn-ea"/>
                <a:cs typeface="+mn-cs"/>
              </a:rPr>
              <a:t> { get; set; }</a:t>
            </a:r>
          </a:p>
          <a:p>
            <a:r>
              <a:rPr lang="es-PE" sz="1200" kern="1200" dirty="0">
                <a:solidFill>
                  <a:schemeClr val="tx1"/>
                </a:solidFill>
                <a:latin typeface="+mn-lt"/>
                <a:ea typeface="+mn-ea"/>
                <a:cs typeface="+mn-cs"/>
              </a:rPr>
              <a:t>    }</a:t>
            </a:r>
          </a:p>
          <a:p>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public</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class</a:t>
            </a:r>
            <a:r>
              <a:rPr lang="es-PE" sz="1200" kern="1200" dirty="0">
                <a:solidFill>
                  <a:schemeClr val="tx1"/>
                </a:solidFill>
                <a:latin typeface="+mn-lt"/>
                <a:ea typeface="+mn-ea"/>
                <a:cs typeface="+mn-cs"/>
              </a:rPr>
              <a:t> Sexo</a:t>
            </a:r>
          </a:p>
          <a:p>
            <a:r>
              <a:rPr lang="es-PE"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public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idSexo</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string </a:t>
            </a:r>
            <a:r>
              <a:rPr lang="en-US" sz="1200" kern="1200" dirty="0" err="1">
                <a:solidFill>
                  <a:schemeClr val="tx1"/>
                </a:solidFill>
                <a:latin typeface="+mn-lt"/>
                <a:ea typeface="+mn-ea"/>
                <a:cs typeface="+mn-cs"/>
              </a:rPr>
              <a:t>nombreSexo</a:t>
            </a:r>
            <a:r>
              <a:rPr lang="en-US" sz="1200" kern="1200" dirty="0">
                <a:solidFill>
                  <a:schemeClr val="tx1"/>
                </a:solidFill>
                <a:latin typeface="+mn-lt"/>
                <a:ea typeface="+mn-ea"/>
                <a:cs typeface="+mn-cs"/>
              </a:rPr>
              <a:t> { get; set; }</a:t>
            </a:r>
            <a:endParaRPr lang="es-PE" sz="1200" kern="1200" dirty="0">
              <a:solidFill>
                <a:schemeClr val="tx1"/>
              </a:solidFill>
              <a:latin typeface="+mn-lt"/>
              <a:ea typeface="+mn-ea"/>
              <a:cs typeface="+mn-cs"/>
            </a:endParaRP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a:t>
            </a:r>
            <a:r>
              <a:rPr lang="es-PE" sz="1200" kern="1200" dirty="0" err="1">
                <a:solidFill>
                  <a:schemeClr val="tx1"/>
                </a:solidFill>
                <a:latin typeface="+mn-lt"/>
                <a:ea typeface="+mn-ea"/>
                <a:cs typeface="+mn-cs"/>
              </a:rPr>
              <a:t>Categoria</a:t>
            </a:r>
            <a:r>
              <a:rPr lang="es-PE" sz="1200" kern="1200" dirty="0">
                <a:solidFill>
                  <a:schemeClr val="tx1"/>
                </a:solidFill>
                <a:latin typeface="+mn-lt"/>
                <a:ea typeface="+mn-ea"/>
                <a:cs typeface="+mn-cs"/>
              </a:rPr>
              <a:t>&gt; </a:t>
            </a:r>
            <a:r>
              <a:rPr lang="es-PE" sz="1200" kern="1200" dirty="0" err="1">
                <a:solidFill>
                  <a:schemeClr val="tx1"/>
                </a:solidFill>
                <a:latin typeface="+mn-lt"/>
                <a:ea typeface="+mn-ea"/>
                <a:cs typeface="+mn-cs"/>
              </a:rPr>
              <a:t>listaCategoria</a:t>
            </a:r>
            <a:r>
              <a:rPr lang="es-PE" sz="1200" kern="1200" dirty="0">
                <a:solidFill>
                  <a:schemeClr val="tx1"/>
                </a:solidFill>
                <a:latin typeface="+mn-lt"/>
                <a:ea typeface="+mn-ea"/>
                <a:cs typeface="+mn-cs"/>
              </a:rPr>
              <a:t> = new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a:t>
            </a:r>
            <a:r>
              <a:rPr lang="es-PE" sz="1200" kern="1200" dirty="0" err="1">
                <a:solidFill>
                  <a:schemeClr val="tx1"/>
                </a:solidFill>
                <a:latin typeface="+mn-lt"/>
                <a:ea typeface="+mn-ea"/>
                <a:cs typeface="+mn-cs"/>
              </a:rPr>
              <a:t>Categoria</a:t>
            </a:r>
            <a:r>
              <a:rPr lang="es-PE" sz="1200" kern="1200" dirty="0">
                <a:solidFill>
                  <a:schemeClr val="tx1"/>
                </a:solidFill>
                <a:latin typeface="+mn-lt"/>
                <a:ea typeface="+mn-ea"/>
                <a:cs typeface="+mn-cs"/>
              </a:rPr>
              <a:t>&gt;</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new </a:t>
            </a:r>
            <a:r>
              <a:rPr lang="es-PE" sz="1200" kern="1200" dirty="0" err="1">
                <a:solidFill>
                  <a:schemeClr val="tx1"/>
                </a:solidFill>
                <a:latin typeface="+mn-lt"/>
                <a:ea typeface="+mn-ea"/>
                <a:cs typeface="+mn-cs"/>
              </a:rPr>
              <a:t>Categoria</a:t>
            </a:r>
            <a:r>
              <a:rPr lang="es-PE" sz="1200" kern="1200" dirty="0">
                <a:solidFill>
                  <a:schemeClr val="tx1"/>
                </a:solidFill>
                <a:latin typeface="+mn-lt"/>
                <a:ea typeface="+mn-ea"/>
                <a:cs typeface="+mn-cs"/>
              </a:rPr>
              <a:t>{</a:t>
            </a:r>
            <a:r>
              <a:rPr lang="es-PE" sz="1200" kern="1200" dirty="0" err="1">
                <a:solidFill>
                  <a:schemeClr val="tx1"/>
                </a:solidFill>
                <a:latin typeface="+mn-lt"/>
                <a:ea typeface="+mn-ea"/>
                <a:cs typeface="+mn-cs"/>
              </a:rPr>
              <a:t>idcategoria</a:t>
            </a:r>
            <a:r>
              <a:rPr lang="es-PE" sz="1200" kern="1200" dirty="0">
                <a:solidFill>
                  <a:schemeClr val="tx1"/>
                </a:solidFill>
                <a:latin typeface="+mn-lt"/>
                <a:ea typeface="+mn-ea"/>
                <a:cs typeface="+mn-cs"/>
              </a:rPr>
              <a:t>=1 , </a:t>
            </a:r>
            <a:r>
              <a:rPr lang="es-PE" sz="1200" kern="1200" dirty="0" err="1">
                <a:solidFill>
                  <a:schemeClr val="tx1"/>
                </a:solidFill>
                <a:latin typeface="+mn-lt"/>
                <a:ea typeface="+mn-ea"/>
                <a:cs typeface="+mn-cs"/>
              </a:rPr>
              <a:t>nombrecategoria</a:t>
            </a:r>
            <a:r>
              <a:rPr lang="es-PE" sz="1200" kern="1200" dirty="0">
                <a:solidFill>
                  <a:schemeClr val="tx1"/>
                </a:solidFill>
                <a:latin typeface="+mn-lt"/>
                <a:ea typeface="+mn-ea"/>
                <a:cs typeface="+mn-cs"/>
              </a:rPr>
              <a:t>="Fruta"},</a:t>
            </a:r>
          </a:p>
          <a:p>
            <a:r>
              <a:rPr lang="it-IT" sz="1200" kern="1200" dirty="0">
                <a:solidFill>
                  <a:schemeClr val="tx1"/>
                </a:solidFill>
                <a:latin typeface="+mn-lt"/>
                <a:ea typeface="+mn-ea"/>
                <a:cs typeface="+mn-cs"/>
              </a:rPr>
              <a:t>                new Categoria {idcategoria=2 , nombrecategoria="Verdura"}</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&lt;Proveedor&gt; </a:t>
            </a:r>
            <a:r>
              <a:rPr lang="es-PE" sz="1200" kern="1200" dirty="0" err="1">
                <a:solidFill>
                  <a:schemeClr val="tx1"/>
                </a:solidFill>
                <a:latin typeface="+mn-lt"/>
                <a:ea typeface="+mn-ea"/>
                <a:cs typeface="+mn-cs"/>
              </a:rPr>
              <a:t>listaProveedor</a:t>
            </a:r>
            <a:r>
              <a:rPr lang="es-PE" sz="1200" kern="1200" dirty="0">
                <a:solidFill>
                  <a:schemeClr val="tx1"/>
                </a:solidFill>
                <a:latin typeface="+mn-lt"/>
                <a:ea typeface="+mn-ea"/>
                <a:cs typeface="+mn-cs"/>
              </a:rPr>
              <a:t> = new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&lt;Proveedor&gt;</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new Proveedor{</a:t>
            </a:r>
            <a:r>
              <a:rPr lang="es-PE" sz="1200" kern="1200" dirty="0" err="1">
                <a:solidFill>
                  <a:schemeClr val="tx1"/>
                </a:solidFill>
                <a:latin typeface="+mn-lt"/>
                <a:ea typeface="+mn-ea"/>
                <a:cs typeface="+mn-cs"/>
              </a:rPr>
              <a:t>idproveedor</a:t>
            </a:r>
            <a:r>
              <a:rPr lang="es-PE" sz="1200" kern="1200" dirty="0">
                <a:solidFill>
                  <a:schemeClr val="tx1"/>
                </a:solidFill>
                <a:latin typeface="+mn-lt"/>
                <a:ea typeface="+mn-ea"/>
                <a:cs typeface="+mn-cs"/>
              </a:rPr>
              <a:t>=1 , nombre="ABC"},</a:t>
            </a:r>
          </a:p>
          <a:p>
            <a:r>
              <a:rPr lang="es-PE" sz="1200" kern="1200" dirty="0">
                <a:solidFill>
                  <a:schemeClr val="tx1"/>
                </a:solidFill>
                <a:latin typeface="+mn-lt"/>
                <a:ea typeface="+mn-ea"/>
                <a:cs typeface="+mn-cs"/>
              </a:rPr>
              <a:t>                new Proveedor {</a:t>
            </a:r>
            <a:r>
              <a:rPr lang="es-PE" sz="1200" kern="1200" dirty="0" err="1">
                <a:solidFill>
                  <a:schemeClr val="tx1"/>
                </a:solidFill>
                <a:latin typeface="+mn-lt"/>
                <a:ea typeface="+mn-ea"/>
                <a:cs typeface="+mn-cs"/>
              </a:rPr>
              <a:t>idproveedor</a:t>
            </a:r>
            <a:r>
              <a:rPr lang="es-PE" sz="1200" kern="1200" dirty="0">
                <a:solidFill>
                  <a:schemeClr val="tx1"/>
                </a:solidFill>
                <a:latin typeface="+mn-lt"/>
                <a:ea typeface="+mn-ea"/>
                <a:cs typeface="+mn-cs"/>
              </a:rPr>
              <a:t>=2 , nombre="CDE"}</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&lt;Producto&gt; </a:t>
            </a:r>
            <a:r>
              <a:rPr lang="es-PE" sz="1200" kern="1200" dirty="0" err="1">
                <a:solidFill>
                  <a:schemeClr val="tx1"/>
                </a:solidFill>
                <a:latin typeface="+mn-lt"/>
                <a:ea typeface="+mn-ea"/>
                <a:cs typeface="+mn-cs"/>
              </a:rPr>
              <a:t>listaProducto</a:t>
            </a:r>
            <a:r>
              <a:rPr lang="es-PE" sz="1200" kern="1200" dirty="0">
                <a:solidFill>
                  <a:schemeClr val="tx1"/>
                </a:solidFill>
                <a:latin typeface="+mn-lt"/>
                <a:ea typeface="+mn-ea"/>
                <a:cs typeface="+mn-cs"/>
              </a:rPr>
              <a:t> = new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&lt;Producto&gt;</a:t>
            </a:r>
          </a:p>
          <a:p>
            <a:r>
              <a:rPr lang="es-PE"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new Producto{</a:t>
            </a:r>
            <a:r>
              <a:rPr lang="es-PE" sz="1200" kern="1200" dirty="0" err="1">
                <a:solidFill>
                  <a:schemeClr val="tx1"/>
                </a:solidFill>
                <a:latin typeface="+mn-lt"/>
                <a:ea typeface="+mn-ea"/>
                <a:cs typeface="+mn-cs"/>
              </a:rPr>
              <a:t>idproducto</a:t>
            </a:r>
            <a:r>
              <a:rPr lang="es-PE" sz="1200" kern="1200" dirty="0">
                <a:solidFill>
                  <a:schemeClr val="tx1"/>
                </a:solidFill>
                <a:latin typeface="+mn-lt"/>
                <a:ea typeface="+mn-ea"/>
                <a:cs typeface="+mn-cs"/>
              </a:rPr>
              <a:t>=1 , nombre="Fruta" , </a:t>
            </a:r>
            <a:r>
              <a:rPr lang="es-PE" sz="1200" kern="1200" dirty="0" err="1">
                <a:solidFill>
                  <a:schemeClr val="tx1"/>
                </a:solidFill>
                <a:latin typeface="+mn-lt"/>
                <a:ea typeface="+mn-ea"/>
                <a:cs typeface="+mn-cs"/>
              </a:rPr>
              <a:t>idcategoria</a:t>
            </a:r>
            <a:r>
              <a:rPr lang="es-PE" sz="1200" kern="1200" dirty="0">
                <a:solidFill>
                  <a:schemeClr val="tx1"/>
                </a:solidFill>
                <a:latin typeface="+mn-lt"/>
                <a:ea typeface="+mn-ea"/>
                <a:cs typeface="+mn-cs"/>
              </a:rPr>
              <a:t>=1 , </a:t>
            </a:r>
            <a:r>
              <a:rPr lang="es-PE" sz="1200" kern="1200" dirty="0" err="1">
                <a:solidFill>
                  <a:schemeClr val="tx1"/>
                </a:solidFill>
                <a:latin typeface="+mn-lt"/>
                <a:ea typeface="+mn-ea"/>
                <a:cs typeface="+mn-cs"/>
              </a:rPr>
              <a:t>idproveedor</a:t>
            </a:r>
            <a:r>
              <a:rPr lang="es-PE" sz="1200" kern="1200" dirty="0">
                <a:solidFill>
                  <a:schemeClr val="tx1"/>
                </a:solidFill>
                <a:latin typeface="+mn-lt"/>
                <a:ea typeface="+mn-ea"/>
                <a:cs typeface="+mn-cs"/>
              </a:rPr>
              <a:t>=2},</a:t>
            </a:r>
          </a:p>
          <a:p>
            <a:r>
              <a:rPr lang="es-PE" sz="1200" kern="1200" dirty="0">
                <a:solidFill>
                  <a:schemeClr val="tx1"/>
                </a:solidFill>
                <a:latin typeface="+mn-lt"/>
                <a:ea typeface="+mn-ea"/>
                <a:cs typeface="+mn-cs"/>
              </a:rPr>
              <a:t>                new Producto {</a:t>
            </a:r>
            <a:r>
              <a:rPr lang="es-PE" sz="1200" kern="1200" dirty="0" err="1">
                <a:solidFill>
                  <a:schemeClr val="tx1"/>
                </a:solidFill>
                <a:latin typeface="+mn-lt"/>
                <a:ea typeface="+mn-ea"/>
                <a:cs typeface="+mn-cs"/>
              </a:rPr>
              <a:t>idproducto</a:t>
            </a:r>
            <a:r>
              <a:rPr lang="es-PE" sz="1200" kern="1200" dirty="0">
                <a:solidFill>
                  <a:schemeClr val="tx1"/>
                </a:solidFill>
                <a:latin typeface="+mn-lt"/>
                <a:ea typeface="+mn-ea"/>
                <a:cs typeface="+mn-cs"/>
              </a:rPr>
              <a:t>=2 , nombre="Verdura" , </a:t>
            </a:r>
            <a:r>
              <a:rPr lang="es-PE" sz="1200" kern="1200" dirty="0" err="1">
                <a:solidFill>
                  <a:schemeClr val="tx1"/>
                </a:solidFill>
                <a:latin typeface="+mn-lt"/>
                <a:ea typeface="+mn-ea"/>
                <a:cs typeface="+mn-cs"/>
              </a:rPr>
              <a:t>idcategoria</a:t>
            </a:r>
            <a:r>
              <a:rPr lang="es-PE" sz="1200" kern="1200" dirty="0">
                <a:solidFill>
                  <a:schemeClr val="tx1"/>
                </a:solidFill>
                <a:latin typeface="+mn-lt"/>
                <a:ea typeface="+mn-ea"/>
                <a:cs typeface="+mn-cs"/>
              </a:rPr>
              <a:t>=1 , </a:t>
            </a:r>
            <a:r>
              <a:rPr lang="es-PE" sz="1200" kern="1200" dirty="0" err="1">
                <a:solidFill>
                  <a:schemeClr val="tx1"/>
                </a:solidFill>
                <a:latin typeface="+mn-lt"/>
                <a:ea typeface="+mn-ea"/>
                <a:cs typeface="+mn-cs"/>
              </a:rPr>
              <a:t>idproveedor</a:t>
            </a:r>
            <a:r>
              <a:rPr lang="es-PE" sz="1200" kern="1200" dirty="0">
                <a:solidFill>
                  <a:schemeClr val="tx1"/>
                </a:solidFill>
                <a:latin typeface="+mn-lt"/>
                <a:ea typeface="+mn-ea"/>
                <a:cs typeface="+mn-cs"/>
              </a:rPr>
              <a:t>=2}</a:t>
            </a:r>
          </a:p>
          <a:p>
            <a:r>
              <a:rPr lang="es-PE" sz="1200" kern="1200" dirty="0">
                <a:solidFill>
                  <a:schemeClr val="tx1"/>
                </a:solidFill>
                <a:latin typeface="+mn-lt"/>
                <a:ea typeface="+mn-ea"/>
                <a:cs typeface="+mn-cs"/>
              </a:rPr>
              <a:t>            };</a:t>
            </a:r>
          </a:p>
        </p:txBody>
      </p:sp>
      <p:sp>
        <p:nvSpPr>
          <p:cNvPr id="4" name="Marcador de número de diapositiva 3"/>
          <p:cNvSpPr>
            <a:spLocks noGrp="1"/>
          </p:cNvSpPr>
          <p:nvPr>
            <p:ph type="sldNum" sz="quarter" idx="10"/>
          </p:nvPr>
        </p:nvSpPr>
        <p:spPr/>
        <p:txBody>
          <a:bodyPr/>
          <a:lstStyle/>
          <a:p>
            <a:fld id="{8A212008-C982-41BD-8C4B-471127471F8F}" type="slidenum">
              <a:rPr lang="es-PE" smtClean="0"/>
              <a:t>5</a:t>
            </a:fld>
            <a:endParaRPr lang="es-PE"/>
          </a:p>
        </p:txBody>
      </p:sp>
    </p:spTree>
    <p:extLst>
      <p:ext uri="{BB962C8B-B14F-4D97-AF65-F5344CB8AC3E}">
        <p14:creationId xmlns:p14="http://schemas.microsoft.com/office/powerpoint/2010/main" val="337597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&lt;Estudiante&gt; </a:t>
            </a:r>
            <a:r>
              <a:rPr lang="es-PE" sz="1200" kern="1200" dirty="0" err="1">
                <a:solidFill>
                  <a:schemeClr val="tx1"/>
                </a:solidFill>
                <a:latin typeface="+mn-lt"/>
                <a:ea typeface="+mn-ea"/>
                <a:cs typeface="+mn-cs"/>
              </a:rPr>
              <a:t>students</a:t>
            </a:r>
            <a:r>
              <a:rPr lang="es-PE" sz="1200" kern="1200" dirty="0">
                <a:solidFill>
                  <a:schemeClr val="tx1"/>
                </a:solidFill>
                <a:latin typeface="+mn-lt"/>
                <a:ea typeface="+mn-ea"/>
                <a:cs typeface="+mn-cs"/>
              </a:rPr>
              <a:t> = new </a:t>
            </a:r>
            <a:r>
              <a:rPr lang="es-PE" sz="1200" kern="1200" dirty="0" err="1">
                <a:solidFill>
                  <a:schemeClr val="tx1"/>
                </a:solidFill>
                <a:latin typeface="+mn-lt"/>
                <a:ea typeface="+mn-ea"/>
                <a:cs typeface="+mn-cs"/>
              </a:rPr>
              <a:t>List</a:t>
            </a:r>
            <a:r>
              <a:rPr lang="es-PE" sz="1200" kern="1200" dirty="0">
                <a:solidFill>
                  <a:schemeClr val="tx1"/>
                </a:solidFill>
                <a:latin typeface="+mn-lt"/>
                <a:ea typeface="+mn-ea"/>
                <a:cs typeface="+mn-cs"/>
              </a:rPr>
              <a:t>&lt;Estudiante&gt;</a:t>
            </a:r>
          </a:p>
          <a:p>
            <a:r>
              <a:rPr lang="es-PE"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"Terry",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"Adams", ID = 120,Year = 2018,</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99, 82, 81, 79}},</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Fadi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Fakhouri</a:t>
            </a:r>
            <a:r>
              <a:rPr lang="en-US" sz="1200" kern="1200" dirty="0">
                <a:solidFill>
                  <a:schemeClr val="tx1"/>
                </a:solidFill>
                <a:latin typeface="+mn-lt"/>
                <a:ea typeface="+mn-ea"/>
                <a:cs typeface="+mn-cs"/>
              </a:rPr>
              <a:t>", ID = 116,Year = 2017,</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99, 86, 90, 94}},</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Hanying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"Feng", ID = 117,Year = 2018,</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93, 92, 80, 87}},</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"Cesar",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"Garcia", ID = 114,Year = 2016,</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97, 89, 85, 82}},</a:t>
            </a:r>
          </a:p>
          <a:p>
            <a:r>
              <a:rPr lang="es-PE" sz="1200" kern="1200" dirty="0">
                <a:solidFill>
                  <a:schemeClr val="tx1"/>
                </a:solidFill>
                <a:latin typeface="+mn-lt"/>
                <a:ea typeface="+mn-ea"/>
                <a:cs typeface="+mn-cs"/>
              </a:rPr>
              <a:t>        new Estudiante {</a:t>
            </a:r>
            <a:r>
              <a:rPr lang="es-PE" sz="1200" kern="1200" dirty="0" err="1">
                <a:solidFill>
                  <a:schemeClr val="tx1"/>
                </a:solidFill>
                <a:latin typeface="+mn-lt"/>
                <a:ea typeface="+mn-ea"/>
                <a:cs typeface="+mn-cs"/>
              </a:rPr>
              <a:t>FirstName</a:t>
            </a:r>
            <a:r>
              <a:rPr lang="es-PE" sz="1200" kern="1200" dirty="0">
                <a:solidFill>
                  <a:schemeClr val="tx1"/>
                </a:solidFill>
                <a:latin typeface="+mn-lt"/>
                <a:ea typeface="+mn-ea"/>
                <a:cs typeface="+mn-cs"/>
              </a:rPr>
              <a:t> = "</a:t>
            </a:r>
            <a:r>
              <a:rPr lang="es-PE" sz="1200" kern="1200" dirty="0" err="1">
                <a:solidFill>
                  <a:schemeClr val="tx1"/>
                </a:solidFill>
                <a:latin typeface="+mn-lt"/>
                <a:ea typeface="+mn-ea"/>
                <a:cs typeface="+mn-cs"/>
              </a:rPr>
              <a:t>Debra</a:t>
            </a:r>
            <a:r>
              <a:rPr lang="es-PE" sz="1200" kern="1200" dirty="0">
                <a:solidFill>
                  <a:schemeClr val="tx1"/>
                </a:solidFill>
                <a:latin typeface="+mn-lt"/>
                <a:ea typeface="+mn-ea"/>
                <a:cs typeface="+mn-cs"/>
              </a:rPr>
              <a:t>", </a:t>
            </a:r>
            <a:r>
              <a:rPr lang="es-PE" sz="1200" kern="1200" dirty="0" err="1">
                <a:solidFill>
                  <a:schemeClr val="tx1"/>
                </a:solidFill>
                <a:latin typeface="+mn-lt"/>
                <a:ea typeface="+mn-ea"/>
                <a:cs typeface="+mn-cs"/>
              </a:rPr>
              <a:t>LastName</a:t>
            </a:r>
            <a:r>
              <a:rPr lang="es-PE" sz="1200" kern="1200" dirty="0">
                <a:solidFill>
                  <a:schemeClr val="tx1"/>
                </a:solidFill>
                <a:latin typeface="+mn-lt"/>
                <a:ea typeface="+mn-ea"/>
                <a:cs typeface="+mn-cs"/>
              </a:rPr>
              <a:t> = "</a:t>
            </a:r>
            <a:r>
              <a:rPr lang="es-PE" sz="1200" kern="1200" dirty="0" err="1">
                <a:solidFill>
                  <a:schemeClr val="tx1"/>
                </a:solidFill>
                <a:latin typeface="+mn-lt"/>
                <a:ea typeface="+mn-ea"/>
                <a:cs typeface="+mn-cs"/>
              </a:rPr>
              <a:t>Garcia</a:t>
            </a:r>
            <a:r>
              <a:rPr lang="es-PE" sz="1200" kern="1200" dirty="0">
                <a:solidFill>
                  <a:schemeClr val="tx1"/>
                </a:solidFill>
                <a:latin typeface="+mn-lt"/>
                <a:ea typeface="+mn-ea"/>
                <a:cs typeface="+mn-cs"/>
              </a:rPr>
              <a:t>", ID = 115,Year = 2017,</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35, 72, 91, 70}},</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"Hugo",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"Garcia", ID = 118,Year = 2016,</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92, 90, 83, 78}},</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"Sven",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"Mortensen", ID = 113,Year = 2015,</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88, 94, 65, 91}},</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"Claire",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"O'Donnell", ID = 112,Year = 2015,</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75, 84, 91, 39}},</a:t>
            </a:r>
          </a:p>
          <a:p>
            <a:r>
              <a:rPr lang="es-PE" sz="1200" kern="1200" dirty="0">
                <a:solidFill>
                  <a:schemeClr val="tx1"/>
                </a:solidFill>
                <a:latin typeface="+mn-lt"/>
                <a:ea typeface="+mn-ea"/>
                <a:cs typeface="+mn-cs"/>
              </a:rPr>
              <a:t>        new Estudiante {</a:t>
            </a:r>
            <a:r>
              <a:rPr lang="es-PE" sz="1200" kern="1200" dirty="0" err="1">
                <a:solidFill>
                  <a:schemeClr val="tx1"/>
                </a:solidFill>
                <a:latin typeface="+mn-lt"/>
                <a:ea typeface="+mn-ea"/>
                <a:cs typeface="+mn-cs"/>
              </a:rPr>
              <a:t>FirstName</a:t>
            </a:r>
            <a:r>
              <a:rPr lang="es-PE" sz="1200" kern="1200" dirty="0">
                <a:solidFill>
                  <a:schemeClr val="tx1"/>
                </a:solidFill>
                <a:latin typeface="+mn-lt"/>
                <a:ea typeface="+mn-ea"/>
                <a:cs typeface="+mn-cs"/>
              </a:rPr>
              <a:t> = "Svetlana", </a:t>
            </a:r>
            <a:r>
              <a:rPr lang="es-PE" sz="1200" kern="1200" dirty="0" err="1">
                <a:solidFill>
                  <a:schemeClr val="tx1"/>
                </a:solidFill>
                <a:latin typeface="+mn-lt"/>
                <a:ea typeface="+mn-ea"/>
                <a:cs typeface="+mn-cs"/>
              </a:rPr>
              <a:t>LastName</a:t>
            </a:r>
            <a:r>
              <a:rPr lang="es-PE" sz="1200" kern="1200" dirty="0">
                <a:solidFill>
                  <a:schemeClr val="tx1"/>
                </a:solidFill>
                <a:latin typeface="+mn-lt"/>
                <a:ea typeface="+mn-ea"/>
                <a:cs typeface="+mn-cs"/>
              </a:rPr>
              <a:t> = "</a:t>
            </a:r>
            <a:r>
              <a:rPr lang="es-PE" sz="1200" kern="1200" dirty="0" err="1">
                <a:solidFill>
                  <a:schemeClr val="tx1"/>
                </a:solidFill>
                <a:latin typeface="+mn-lt"/>
                <a:ea typeface="+mn-ea"/>
                <a:cs typeface="+mn-cs"/>
              </a:rPr>
              <a:t>Omelchenko</a:t>
            </a:r>
            <a:r>
              <a:rPr lang="es-PE" sz="1200" kern="1200" dirty="0">
                <a:solidFill>
                  <a:schemeClr val="tx1"/>
                </a:solidFill>
                <a:latin typeface="+mn-lt"/>
                <a:ea typeface="+mn-ea"/>
                <a:cs typeface="+mn-cs"/>
              </a:rPr>
              <a:t>", ID = 111,Year = 2017,</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97, 92, 81, 60}},</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"Lance",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"Tucker", ID = 119,Year = 2019,</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68, 79, 88, 92}},</a:t>
            </a:r>
          </a:p>
          <a:p>
            <a:r>
              <a:rPr lang="en-US" sz="1200" kern="1200" dirty="0">
                <a:solidFill>
                  <a:schemeClr val="tx1"/>
                </a:solidFill>
                <a:latin typeface="+mn-lt"/>
                <a:ea typeface="+mn-ea"/>
                <a:cs typeface="+mn-cs"/>
              </a:rPr>
              <a:t>        new </a:t>
            </a:r>
            <a:r>
              <a:rPr lang="en-US" sz="1200" kern="1200" dirty="0" err="1">
                <a:solidFill>
                  <a:schemeClr val="tx1"/>
                </a:solidFill>
                <a:latin typeface="+mn-lt"/>
                <a:ea typeface="+mn-ea"/>
                <a:cs typeface="+mn-cs"/>
              </a:rPr>
              <a:t>Estudiante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FirstName</a:t>
            </a:r>
            <a:r>
              <a:rPr lang="en-US" sz="1200" kern="1200" dirty="0">
                <a:solidFill>
                  <a:schemeClr val="tx1"/>
                </a:solidFill>
                <a:latin typeface="+mn-lt"/>
                <a:ea typeface="+mn-ea"/>
                <a:cs typeface="+mn-cs"/>
              </a:rPr>
              <a:t> = "Michael", </a:t>
            </a:r>
            <a:r>
              <a:rPr lang="en-US" sz="1200" kern="1200" dirty="0" err="1">
                <a:solidFill>
                  <a:schemeClr val="tx1"/>
                </a:solidFill>
                <a:latin typeface="+mn-lt"/>
                <a:ea typeface="+mn-ea"/>
                <a:cs typeface="+mn-cs"/>
              </a:rPr>
              <a:t>LastName</a:t>
            </a:r>
            <a:r>
              <a:rPr lang="en-US" sz="1200" kern="1200" dirty="0">
                <a:solidFill>
                  <a:schemeClr val="tx1"/>
                </a:solidFill>
                <a:latin typeface="+mn-lt"/>
                <a:ea typeface="+mn-ea"/>
                <a:cs typeface="+mn-cs"/>
              </a:rPr>
              <a:t> = "Tucker", ID = 122,Year = 2018,</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94, 92, 91, 91}},</a:t>
            </a:r>
          </a:p>
          <a:p>
            <a:r>
              <a:rPr lang="es-PE" sz="1200" kern="1200" dirty="0">
                <a:solidFill>
                  <a:schemeClr val="tx1"/>
                </a:solidFill>
                <a:latin typeface="+mn-lt"/>
                <a:ea typeface="+mn-ea"/>
                <a:cs typeface="+mn-cs"/>
              </a:rPr>
              <a:t>        new Estudiante {</a:t>
            </a:r>
            <a:r>
              <a:rPr lang="es-PE" sz="1200" kern="1200" dirty="0" err="1">
                <a:solidFill>
                  <a:schemeClr val="tx1"/>
                </a:solidFill>
                <a:latin typeface="+mn-lt"/>
                <a:ea typeface="+mn-ea"/>
                <a:cs typeface="+mn-cs"/>
              </a:rPr>
              <a:t>FirstName</a:t>
            </a:r>
            <a:r>
              <a:rPr lang="es-PE" sz="1200" kern="1200" dirty="0">
                <a:solidFill>
                  <a:schemeClr val="tx1"/>
                </a:solidFill>
                <a:latin typeface="+mn-lt"/>
                <a:ea typeface="+mn-ea"/>
                <a:cs typeface="+mn-cs"/>
              </a:rPr>
              <a:t> = "Eugene", </a:t>
            </a:r>
            <a:r>
              <a:rPr lang="es-PE" sz="1200" kern="1200" dirty="0" err="1">
                <a:solidFill>
                  <a:schemeClr val="tx1"/>
                </a:solidFill>
                <a:latin typeface="+mn-lt"/>
                <a:ea typeface="+mn-ea"/>
                <a:cs typeface="+mn-cs"/>
              </a:rPr>
              <a:t>LastName</a:t>
            </a:r>
            <a:r>
              <a:rPr lang="es-PE" sz="1200" kern="1200" dirty="0">
                <a:solidFill>
                  <a:schemeClr val="tx1"/>
                </a:solidFill>
                <a:latin typeface="+mn-lt"/>
                <a:ea typeface="+mn-ea"/>
                <a:cs typeface="+mn-cs"/>
              </a:rPr>
              <a:t> = "</a:t>
            </a:r>
            <a:r>
              <a:rPr lang="es-PE" sz="1200" kern="1200" dirty="0" err="1">
                <a:solidFill>
                  <a:schemeClr val="tx1"/>
                </a:solidFill>
                <a:latin typeface="+mn-lt"/>
                <a:ea typeface="+mn-ea"/>
                <a:cs typeface="+mn-cs"/>
              </a:rPr>
              <a:t>Zabokritski</a:t>
            </a:r>
            <a:r>
              <a:rPr lang="es-PE" sz="1200" kern="1200" dirty="0">
                <a:solidFill>
                  <a:schemeClr val="tx1"/>
                </a:solidFill>
                <a:latin typeface="+mn-lt"/>
                <a:ea typeface="+mn-ea"/>
                <a:cs typeface="+mn-cs"/>
              </a:rPr>
              <a:t>", ID = 121,Year = 2016,</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ExamScores</a:t>
            </a:r>
            <a:r>
              <a:rPr lang="en-US" sz="1200" kern="1200" dirty="0">
                <a:solidFill>
                  <a:schemeClr val="tx1"/>
                </a:solidFill>
                <a:latin typeface="+mn-lt"/>
                <a:ea typeface="+mn-ea"/>
                <a:cs typeface="+mn-cs"/>
              </a:rPr>
              <a:t> = new List&lt;</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&gt;{ 96, 85, 91, 60}}</a:t>
            </a:r>
          </a:p>
          <a:p>
            <a:r>
              <a:rPr lang="es-PE" sz="1200" kern="1200" dirty="0">
                <a:solidFill>
                  <a:schemeClr val="tx1"/>
                </a:solidFill>
                <a:latin typeface="+mn-lt"/>
                <a:ea typeface="+mn-ea"/>
                <a:cs typeface="+mn-cs"/>
              </a:rPr>
              <a:t>    };</a:t>
            </a:r>
            <a:endParaRPr lang="es-PE" dirty="0"/>
          </a:p>
        </p:txBody>
      </p:sp>
      <p:sp>
        <p:nvSpPr>
          <p:cNvPr id="4" name="Marcador de número de diapositiva 3"/>
          <p:cNvSpPr>
            <a:spLocks noGrp="1"/>
          </p:cNvSpPr>
          <p:nvPr>
            <p:ph type="sldNum" sz="quarter" idx="10"/>
          </p:nvPr>
        </p:nvSpPr>
        <p:spPr/>
        <p:txBody>
          <a:bodyPr/>
          <a:lstStyle/>
          <a:p>
            <a:fld id="{8A212008-C982-41BD-8C4B-471127471F8F}" type="slidenum">
              <a:rPr lang="es-PE" smtClean="0"/>
              <a:t>11</a:t>
            </a:fld>
            <a:endParaRPr lang="es-PE"/>
          </a:p>
        </p:txBody>
      </p:sp>
    </p:spTree>
    <p:extLst>
      <p:ext uri="{BB962C8B-B14F-4D97-AF65-F5344CB8AC3E}">
        <p14:creationId xmlns:p14="http://schemas.microsoft.com/office/powerpoint/2010/main" val="301137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latin typeface="+mn-lt"/>
                <a:ea typeface="+mn-ea"/>
                <a:cs typeface="+mn-cs"/>
              </a:rPr>
              <a:t> </a:t>
            </a:r>
            <a:r>
              <a:rPr lang="es-ES" sz="1200" kern="1200" dirty="0" err="1">
                <a:solidFill>
                  <a:schemeClr val="tx1"/>
                </a:solidFill>
                <a:latin typeface="+mn-lt"/>
                <a:ea typeface="+mn-ea"/>
                <a:cs typeface="+mn-cs"/>
              </a:rPr>
              <a:t>public</a:t>
            </a:r>
            <a:r>
              <a:rPr lang="es-ES" sz="1200" kern="1200" dirty="0">
                <a:solidFill>
                  <a:schemeClr val="tx1"/>
                </a:solidFill>
                <a:latin typeface="+mn-lt"/>
                <a:ea typeface="+mn-ea"/>
                <a:cs typeface="+mn-cs"/>
              </a:rPr>
              <a:t> </a:t>
            </a:r>
            <a:r>
              <a:rPr lang="es-ES" sz="1200" kern="1200" dirty="0" err="1">
                <a:solidFill>
                  <a:schemeClr val="tx1"/>
                </a:solidFill>
                <a:latin typeface="+mn-lt"/>
                <a:ea typeface="+mn-ea"/>
                <a:cs typeface="+mn-cs"/>
              </a:rPr>
              <a:t>class</a:t>
            </a:r>
            <a:r>
              <a:rPr lang="es-ES" sz="1200" kern="1200" dirty="0">
                <a:solidFill>
                  <a:schemeClr val="tx1"/>
                </a:solidFill>
                <a:latin typeface="+mn-lt"/>
                <a:ea typeface="+mn-ea"/>
                <a:cs typeface="+mn-cs"/>
              </a:rPr>
              <a:t> Empleado</a:t>
            </a:r>
          </a:p>
          <a:p>
            <a:r>
              <a:rPr lang="es-E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public int </a:t>
            </a:r>
            <a:r>
              <a:rPr lang="en-US" sz="1200" kern="1200" dirty="0" err="1">
                <a:solidFill>
                  <a:schemeClr val="tx1"/>
                </a:solidFill>
                <a:latin typeface="+mn-lt"/>
                <a:ea typeface="+mn-ea"/>
                <a:cs typeface="+mn-cs"/>
              </a:rPr>
              <a:t>idempleado</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string </a:t>
            </a:r>
            <a:r>
              <a:rPr lang="en-US" sz="1200" kern="1200" dirty="0" err="1">
                <a:solidFill>
                  <a:schemeClr val="tx1"/>
                </a:solidFill>
                <a:latin typeface="+mn-lt"/>
                <a:ea typeface="+mn-ea"/>
                <a:cs typeface="+mn-cs"/>
              </a:rPr>
              <a:t>nombre</a:t>
            </a:r>
            <a:r>
              <a:rPr lang="en-US" sz="1200" kern="1200" dirty="0">
                <a:solidFill>
                  <a:schemeClr val="tx1"/>
                </a:solidFill>
                <a:latin typeface="+mn-lt"/>
                <a:ea typeface="+mn-ea"/>
                <a:cs typeface="+mn-cs"/>
              </a:rPr>
              <a:t> { get; set; }</a:t>
            </a:r>
          </a:p>
          <a:p>
            <a:r>
              <a:rPr lang="en-US" sz="1200" kern="1200" dirty="0">
                <a:solidFill>
                  <a:schemeClr val="tx1"/>
                </a:solidFill>
                <a:latin typeface="+mn-lt"/>
                <a:ea typeface="+mn-ea"/>
                <a:cs typeface="+mn-cs"/>
              </a:rPr>
              <a:t>        public int </a:t>
            </a:r>
            <a:r>
              <a:rPr lang="en-US" sz="1200" kern="1200" dirty="0" err="1">
                <a:solidFill>
                  <a:schemeClr val="tx1"/>
                </a:solidFill>
                <a:latin typeface="+mn-lt"/>
                <a:ea typeface="+mn-ea"/>
                <a:cs typeface="+mn-cs"/>
              </a:rPr>
              <a:t>idmodalidad</a:t>
            </a:r>
            <a:r>
              <a:rPr lang="en-US" sz="1200" kern="1200" dirty="0">
                <a:solidFill>
                  <a:schemeClr val="tx1"/>
                </a:solidFill>
                <a:latin typeface="+mn-lt"/>
                <a:ea typeface="+mn-ea"/>
                <a:cs typeface="+mn-cs"/>
              </a:rPr>
              <a:t> { get; set; }</a:t>
            </a:r>
          </a:p>
          <a:p>
            <a:r>
              <a:rPr lang="es-ES" sz="1200" kern="1200" dirty="0">
                <a:solidFill>
                  <a:schemeClr val="tx1"/>
                </a:solidFill>
                <a:latin typeface="+mn-lt"/>
                <a:ea typeface="+mn-ea"/>
                <a:cs typeface="+mn-cs"/>
              </a:rPr>
              <a:t>    }</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 </a:t>
            </a:r>
            <a:r>
              <a:rPr lang="es-ES" sz="1200" kern="1200" dirty="0" err="1">
                <a:solidFill>
                  <a:schemeClr val="tx1"/>
                </a:solidFill>
                <a:latin typeface="+mn-lt"/>
                <a:ea typeface="+mn-ea"/>
                <a:cs typeface="+mn-cs"/>
              </a:rPr>
              <a:t>List</a:t>
            </a:r>
            <a:r>
              <a:rPr lang="es-ES" sz="1200" kern="1200" dirty="0">
                <a:solidFill>
                  <a:schemeClr val="tx1"/>
                </a:solidFill>
                <a:latin typeface="+mn-lt"/>
                <a:ea typeface="+mn-ea"/>
                <a:cs typeface="+mn-cs"/>
              </a:rPr>
              <a:t>&lt;Empleado&gt; </a:t>
            </a:r>
            <a:r>
              <a:rPr lang="es-ES" sz="1200" kern="1200" dirty="0" err="1">
                <a:solidFill>
                  <a:schemeClr val="tx1"/>
                </a:solidFill>
                <a:latin typeface="+mn-lt"/>
                <a:ea typeface="+mn-ea"/>
                <a:cs typeface="+mn-cs"/>
              </a:rPr>
              <a:t>listaEmpleado</a:t>
            </a:r>
            <a:r>
              <a:rPr lang="es-ES" sz="1200" kern="1200" dirty="0">
                <a:solidFill>
                  <a:schemeClr val="tx1"/>
                </a:solidFill>
                <a:latin typeface="+mn-lt"/>
                <a:ea typeface="+mn-ea"/>
                <a:cs typeface="+mn-cs"/>
              </a:rPr>
              <a:t>= new </a:t>
            </a:r>
            <a:r>
              <a:rPr lang="es-ES" sz="1200" kern="1200" dirty="0" err="1">
                <a:solidFill>
                  <a:schemeClr val="tx1"/>
                </a:solidFill>
                <a:latin typeface="+mn-lt"/>
                <a:ea typeface="+mn-ea"/>
                <a:cs typeface="+mn-cs"/>
              </a:rPr>
              <a:t>List</a:t>
            </a:r>
            <a:r>
              <a:rPr lang="es-ES" sz="1200" kern="1200" dirty="0">
                <a:solidFill>
                  <a:schemeClr val="tx1"/>
                </a:solidFill>
                <a:latin typeface="+mn-lt"/>
                <a:ea typeface="+mn-ea"/>
                <a:cs typeface="+mn-cs"/>
              </a:rPr>
              <a:t>&lt;Empleado&gt;</a:t>
            </a:r>
          </a:p>
          <a:p>
            <a:r>
              <a:rPr lang="es-ES" sz="1200" kern="1200" dirty="0">
                <a:solidFill>
                  <a:schemeClr val="tx1"/>
                </a:solidFill>
                <a:latin typeface="+mn-lt"/>
                <a:ea typeface="+mn-ea"/>
                <a:cs typeface="+mn-cs"/>
              </a:rPr>
              <a:t>            {</a:t>
            </a:r>
          </a:p>
          <a:p>
            <a:r>
              <a:rPr lang="es-PE" sz="1200" kern="1200" dirty="0">
                <a:solidFill>
                  <a:schemeClr val="tx1"/>
                </a:solidFill>
                <a:latin typeface="+mn-lt"/>
                <a:ea typeface="+mn-ea"/>
                <a:cs typeface="+mn-cs"/>
              </a:rPr>
              <a:t>                new Empleado {</a:t>
            </a:r>
            <a:r>
              <a:rPr lang="es-PE" sz="1200" kern="1200" dirty="0" err="1">
                <a:solidFill>
                  <a:schemeClr val="tx1"/>
                </a:solidFill>
                <a:latin typeface="+mn-lt"/>
                <a:ea typeface="+mn-ea"/>
                <a:cs typeface="+mn-cs"/>
              </a:rPr>
              <a:t>idempleado</a:t>
            </a:r>
            <a:r>
              <a:rPr lang="es-PE" sz="1200" kern="1200" dirty="0">
                <a:solidFill>
                  <a:schemeClr val="tx1"/>
                </a:solidFill>
                <a:latin typeface="+mn-lt"/>
                <a:ea typeface="+mn-ea"/>
                <a:cs typeface="+mn-cs"/>
              </a:rPr>
              <a:t>=1 , nombre="Felipe </a:t>
            </a:r>
            <a:r>
              <a:rPr lang="es-PE" sz="1200" kern="1200" dirty="0" err="1">
                <a:solidFill>
                  <a:schemeClr val="tx1"/>
                </a:solidFill>
                <a:latin typeface="+mn-lt"/>
                <a:ea typeface="+mn-ea"/>
                <a:cs typeface="+mn-cs"/>
              </a:rPr>
              <a:t>Rodriguez</a:t>
            </a:r>
            <a:r>
              <a:rPr lang="es-PE" sz="1200" kern="1200" dirty="0">
                <a:solidFill>
                  <a:schemeClr val="tx1"/>
                </a:solidFill>
                <a:latin typeface="+mn-lt"/>
                <a:ea typeface="+mn-ea"/>
                <a:cs typeface="+mn-cs"/>
              </a:rPr>
              <a:t>" ,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=1 },</a:t>
            </a:r>
          </a:p>
          <a:p>
            <a:r>
              <a:rPr lang="es-PE" sz="1200" kern="1200" dirty="0">
                <a:solidFill>
                  <a:schemeClr val="tx1"/>
                </a:solidFill>
                <a:latin typeface="+mn-lt"/>
                <a:ea typeface="+mn-ea"/>
                <a:cs typeface="+mn-cs"/>
              </a:rPr>
              <a:t>                new Empleado {</a:t>
            </a:r>
            <a:r>
              <a:rPr lang="es-PE" sz="1200" kern="1200" dirty="0" err="1">
                <a:solidFill>
                  <a:schemeClr val="tx1"/>
                </a:solidFill>
                <a:latin typeface="+mn-lt"/>
                <a:ea typeface="+mn-ea"/>
                <a:cs typeface="+mn-cs"/>
              </a:rPr>
              <a:t>idempleado</a:t>
            </a:r>
            <a:r>
              <a:rPr lang="es-PE" sz="1200" kern="1200" dirty="0">
                <a:solidFill>
                  <a:schemeClr val="tx1"/>
                </a:solidFill>
                <a:latin typeface="+mn-lt"/>
                <a:ea typeface="+mn-ea"/>
                <a:cs typeface="+mn-cs"/>
              </a:rPr>
              <a:t>=1 , nombre="Alexis </a:t>
            </a:r>
            <a:r>
              <a:rPr lang="es-PE" sz="1200" kern="1200" dirty="0" err="1">
                <a:solidFill>
                  <a:schemeClr val="tx1"/>
                </a:solidFill>
                <a:latin typeface="+mn-lt"/>
                <a:ea typeface="+mn-ea"/>
                <a:cs typeface="+mn-cs"/>
              </a:rPr>
              <a:t>Mondragon</a:t>
            </a:r>
            <a:r>
              <a:rPr lang="es-PE" sz="1200" kern="1200" dirty="0">
                <a:solidFill>
                  <a:schemeClr val="tx1"/>
                </a:solidFill>
                <a:latin typeface="+mn-lt"/>
                <a:ea typeface="+mn-ea"/>
                <a:cs typeface="+mn-cs"/>
              </a:rPr>
              <a:t>" ,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=2 },</a:t>
            </a:r>
          </a:p>
          <a:p>
            <a:r>
              <a:rPr lang="es-PE" sz="1200" kern="1200" dirty="0">
                <a:solidFill>
                  <a:schemeClr val="tx1"/>
                </a:solidFill>
                <a:latin typeface="+mn-lt"/>
                <a:ea typeface="+mn-ea"/>
                <a:cs typeface="+mn-cs"/>
              </a:rPr>
              <a:t>                new Empleado {</a:t>
            </a:r>
            <a:r>
              <a:rPr lang="es-PE" sz="1200" kern="1200" dirty="0" err="1">
                <a:solidFill>
                  <a:schemeClr val="tx1"/>
                </a:solidFill>
                <a:latin typeface="+mn-lt"/>
                <a:ea typeface="+mn-ea"/>
                <a:cs typeface="+mn-cs"/>
              </a:rPr>
              <a:t>idempleado</a:t>
            </a:r>
            <a:r>
              <a:rPr lang="es-PE" sz="1200" kern="1200" dirty="0">
                <a:solidFill>
                  <a:schemeClr val="tx1"/>
                </a:solidFill>
                <a:latin typeface="+mn-lt"/>
                <a:ea typeface="+mn-ea"/>
                <a:cs typeface="+mn-cs"/>
              </a:rPr>
              <a:t>=1 , nombre="</a:t>
            </a:r>
            <a:r>
              <a:rPr lang="es-PE" sz="1200" kern="1200" dirty="0" err="1">
                <a:solidFill>
                  <a:schemeClr val="tx1"/>
                </a:solidFill>
                <a:latin typeface="+mn-lt"/>
                <a:ea typeface="+mn-ea"/>
                <a:cs typeface="+mn-cs"/>
              </a:rPr>
              <a:t>Veronika</a:t>
            </a:r>
            <a:r>
              <a:rPr lang="es-PE" sz="1200" kern="1200" dirty="0">
                <a:solidFill>
                  <a:schemeClr val="tx1"/>
                </a:solidFill>
                <a:latin typeface="+mn-lt"/>
                <a:ea typeface="+mn-ea"/>
                <a:cs typeface="+mn-cs"/>
              </a:rPr>
              <a:t> Linares" , </a:t>
            </a:r>
            <a:r>
              <a:rPr lang="es-PE" sz="1200" kern="1200" dirty="0" err="1">
                <a:solidFill>
                  <a:schemeClr val="tx1"/>
                </a:solidFill>
                <a:latin typeface="+mn-lt"/>
                <a:ea typeface="+mn-ea"/>
                <a:cs typeface="+mn-cs"/>
              </a:rPr>
              <a:t>idmodalidad</a:t>
            </a:r>
            <a:r>
              <a:rPr lang="es-PE" sz="1200" kern="1200" dirty="0">
                <a:solidFill>
                  <a:schemeClr val="tx1"/>
                </a:solidFill>
                <a:latin typeface="+mn-lt"/>
                <a:ea typeface="+mn-ea"/>
                <a:cs typeface="+mn-cs"/>
              </a:rPr>
              <a:t>=2 }</a:t>
            </a:r>
          </a:p>
          <a:p>
            <a:r>
              <a:rPr lang="es-ES" sz="1200" kern="1200" dirty="0">
                <a:solidFill>
                  <a:schemeClr val="tx1"/>
                </a:solidFill>
                <a:latin typeface="+mn-lt"/>
                <a:ea typeface="+mn-ea"/>
                <a:cs typeface="+mn-cs"/>
              </a:rPr>
              <a:t>            };</a:t>
            </a:r>
            <a:endParaRPr lang="es-ES" dirty="0"/>
          </a:p>
        </p:txBody>
      </p:sp>
      <p:sp>
        <p:nvSpPr>
          <p:cNvPr id="4" name="Marcador de número de diapositiva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212008-C982-41BD-8C4B-471127471F8F}"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658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a:xfrm>
            <a:off x="5332412" y="5883275"/>
            <a:ext cx="4324044" cy="365125"/>
          </a:xfrm>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25255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35566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333159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1472147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183538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3130485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2166399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748285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155259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a:xfrm>
            <a:off x="10951856" y="5867131"/>
            <a:ext cx="551167" cy="365125"/>
          </a:xfrm>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322464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425202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163804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269516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21474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349915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414837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0C2F765-682E-4BA8-83A8-4CB573887DA5}" type="datetimeFigureOut">
              <a:rPr lang="es-ES" smtClean="0"/>
              <a:t>09/08/2020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48C6C3E7-DB9B-4175-A142-8E6C75D9E86E}" type="slidenum">
              <a:rPr lang="es-ES" smtClean="0"/>
              <a:t>‹Nº›</a:t>
            </a:fld>
            <a:endParaRPr lang="es-ES" dirty="0"/>
          </a:p>
        </p:txBody>
      </p:sp>
    </p:spTree>
    <p:extLst>
      <p:ext uri="{BB962C8B-B14F-4D97-AF65-F5344CB8AC3E}">
        <p14:creationId xmlns:p14="http://schemas.microsoft.com/office/powerpoint/2010/main" val="209080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C2F765-682E-4BA8-83A8-4CB573887DA5}" type="datetimeFigureOut">
              <a:rPr lang="es-ES" smtClean="0"/>
              <a:t>09/08/2020</a:t>
            </a:fld>
            <a:endParaRPr lang="es-E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C6C3E7-DB9B-4175-A142-8E6C75D9E86E}" type="slidenum">
              <a:rPr lang="es-ES" smtClean="0"/>
              <a:t>‹Nº›</a:t>
            </a:fld>
            <a:endParaRPr lang="es-ES" dirty="0"/>
          </a:p>
        </p:txBody>
      </p:sp>
    </p:spTree>
    <p:extLst>
      <p:ext uri="{BB962C8B-B14F-4D97-AF65-F5344CB8AC3E}">
        <p14:creationId xmlns:p14="http://schemas.microsoft.com/office/powerpoint/2010/main" val="1151698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csharp/linq/index" TargetMode="External"/><Relationship Id="rId2" Type="http://schemas.openxmlformats.org/officeDocument/2006/relationships/hyperlink" Target="https://docs.microsoft.com/en-us/dotnet/api/system.threading.tasks.task.run#System_Threading_Tasks_Task_Run_System_Action_"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concepts/expression-trees/inde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D09E3BB-BEB1-4581-97E5-81D035F1DE5F}"/>
              </a:ext>
            </a:extLst>
          </p:cNvPr>
          <p:cNvSpPr>
            <a:spLocks noGrp="1"/>
          </p:cNvSpPr>
          <p:nvPr>
            <p:ph type="subTitle" idx="1"/>
          </p:nvPr>
        </p:nvSpPr>
        <p:spPr>
          <a:xfrm>
            <a:off x="4170218" y="1174853"/>
            <a:ext cx="7758546" cy="5350638"/>
          </a:xfrm>
        </p:spPr>
        <p:txBody>
          <a:bodyPr>
            <a:noAutofit/>
          </a:bodyPr>
          <a:lstStyle/>
          <a:p>
            <a:pPr algn="just"/>
            <a:r>
              <a:rPr lang="es-PE" sz="2000" dirty="0"/>
              <a:t>La cláusula ‘</a:t>
            </a:r>
            <a:r>
              <a:rPr lang="es-PE" sz="2000" dirty="0" err="1"/>
              <a:t>join</a:t>
            </a:r>
            <a:r>
              <a:rPr lang="es-PE" sz="2000" dirty="0"/>
              <a:t>’ es útil para asociar elementos de diferentes secuencias de origen que no tienen una relación directa en el modelo de objetos. </a:t>
            </a:r>
          </a:p>
          <a:p>
            <a:pPr algn="just"/>
            <a:r>
              <a:rPr lang="es-PE" sz="2000" dirty="0"/>
              <a:t>El único requisito es que los elementos de cada fuente compartan algún valor que se pueda comparar para la igualdad</a:t>
            </a:r>
          </a:p>
          <a:p>
            <a:pPr algn="just"/>
            <a:r>
              <a:rPr lang="es-PE" sz="2000" dirty="0"/>
              <a:t>Algunas clausulas usadas dentro de un </a:t>
            </a:r>
            <a:r>
              <a:rPr lang="es-PE" sz="2000" dirty="0" err="1"/>
              <a:t>join</a:t>
            </a:r>
            <a:r>
              <a:rPr lang="es-PE" sz="2000" dirty="0"/>
              <a:t>:</a:t>
            </a:r>
          </a:p>
          <a:p>
            <a:pPr marL="457200" indent="-457200" algn="just">
              <a:buAutoNum type="arabicParenR"/>
            </a:pPr>
            <a:r>
              <a:rPr lang="es-PE" sz="2000" b="1" dirty="0" err="1"/>
              <a:t>equals</a:t>
            </a:r>
            <a:r>
              <a:rPr lang="es-PE" sz="2000" dirty="0"/>
              <a:t> palabra clave contextual se usa en una </a:t>
            </a:r>
            <a:r>
              <a:rPr lang="es-PE" sz="2000" dirty="0" err="1"/>
              <a:t>join</a:t>
            </a:r>
            <a:r>
              <a:rPr lang="es-PE" sz="2000" dirty="0"/>
              <a:t> cláusula en una expresión</a:t>
            </a:r>
          </a:p>
          <a:p>
            <a:pPr marL="457200" indent="-457200" algn="just">
              <a:buAutoNum type="arabicParenR"/>
            </a:pPr>
            <a:r>
              <a:rPr lang="es-PE" sz="2000" b="1" dirty="0" err="1"/>
              <a:t>On</a:t>
            </a:r>
            <a:r>
              <a:rPr lang="es-PE" sz="2000" dirty="0"/>
              <a:t> palabra clave contextual se utiliza en la cláusula de unión de una expresión de consulta para especificar la condición de unión.</a:t>
            </a:r>
          </a:p>
          <a:p>
            <a:pPr marL="457200" indent="-457200" algn="just">
              <a:buAutoNum type="arabicParenR"/>
            </a:pPr>
            <a:endParaRPr lang="es-PE" sz="2000" dirty="0"/>
          </a:p>
          <a:p>
            <a:pPr marL="457200" indent="-457200" algn="just">
              <a:buAutoNum type="arabicParenR"/>
            </a:pPr>
            <a:endParaRPr lang="es-PE" sz="2000" dirty="0"/>
          </a:p>
        </p:txBody>
      </p:sp>
      <p:sp>
        <p:nvSpPr>
          <p:cNvPr id="4" name="Título 1">
            <a:extLst>
              <a:ext uri="{FF2B5EF4-FFF2-40B4-BE49-F238E27FC236}">
                <a16:creationId xmlns:a16="http://schemas.microsoft.com/office/drawing/2014/main" id="{05C5CE32-4E36-4992-9E33-4708196B98CD}"/>
              </a:ext>
            </a:extLst>
          </p:cNvPr>
          <p:cNvSpPr txBox="1">
            <a:spLocks/>
          </p:cNvSpPr>
          <p:nvPr/>
        </p:nvSpPr>
        <p:spPr>
          <a:xfrm>
            <a:off x="0" y="0"/>
            <a:ext cx="12192000" cy="1138000"/>
          </a:xfrm>
          <a:prstGeom prst="rect">
            <a:avLst/>
          </a:prstGeom>
          <a:solidFill>
            <a:schemeClr val="accent1">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5400" b="1" dirty="0">
                <a:solidFill>
                  <a:schemeClr val="bg1"/>
                </a:solidFill>
              </a:rPr>
              <a:t>Clausula JOIN </a:t>
            </a:r>
            <a:r>
              <a:rPr lang="es-PE" sz="5400" b="1" dirty="0" err="1">
                <a:solidFill>
                  <a:schemeClr val="bg1"/>
                </a:solidFill>
              </a:rPr>
              <a:t>LinQ</a:t>
            </a:r>
            <a:endParaRPr lang="es-ES" b="1" dirty="0">
              <a:solidFill>
                <a:schemeClr val="bg1"/>
              </a:solidFill>
            </a:endParaRPr>
          </a:p>
        </p:txBody>
      </p:sp>
      <p:sp>
        <p:nvSpPr>
          <p:cNvPr id="5" name="Rectangle 1">
            <a:extLst>
              <a:ext uri="{FF2B5EF4-FFF2-40B4-BE49-F238E27FC236}">
                <a16:creationId xmlns:a16="http://schemas.microsoft.com/office/drawing/2014/main" id="{DE2A256E-4A90-426A-93BC-A2F58C99577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22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915D4-01E1-45BF-A5FC-24783CC0C7C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607DD4F-9ACB-40EE-A203-6B8820BE44B2}"/>
              </a:ext>
            </a:extLst>
          </p:cNvPr>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484310" y="755375"/>
            <a:ext cx="10598275" cy="5885747"/>
          </a:xfrm>
          <a:prstGeom prst="rect">
            <a:avLst/>
          </a:prstGeom>
        </p:spPr>
      </p:pic>
      <p:sp>
        <p:nvSpPr>
          <p:cNvPr id="5" name="Título 1">
            <a:extLst>
              <a:ext uri="{FF2B5EF4-FFF2-40B4-BE49-F238E27FC236}">
                <a16:creationId xmlns:a16="http://schemas.microsoft.com/office/drawing/2014/main" id="{66650663-1AB1-4CAA-8A65-C6A1ED410093}"/>
              </a:ext>
            </a:extLst>
          </p:cNvPr>
          <p:cNvSpPr txBox="1">
            <a:spLocks/>
          </p:cNvSpPr>
          <p:nvPr/>
        </p:nvSpPr>
        <p:spPr>
          <a:xfrm>
            <a:off x="1484310" y="1"/>
            <a:ext cx="10707690" cy="755374"/>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b="1" dirty="0">
                <a:solidFill>
                  <a:schemeClr val="bg1"/>
                </a:solidFill>
              </a:rPr>
              <a:t>Resolución del ejercicio 3 </a:t>
            </a:r>
            <a:r>
              <a:rPr lang="es-PE" b="1" dirty="0" err="1">
                <a:solidFill>
                  <a:schemeClr val="bg1"/>
                </a:solidFill>
              </a:rPr>
              <a:t>LinQ</a:t>
            </a:r>
            <a:endParaRPr lang="es-ES" b="1" dirty="0">
              <a:solidFill>
                <a:schemeClr val="bg1"/>
              </a:solidFill>
            </a:endParaRPr>
          </a:p>
        </p:txBody>
      </p:sp>
    </p:spTree>
    <p:extLst>
      <p:ext uri="{BB962C8B-B14F-4D97-AF65-F5344CB8AC3E}">
        <p14:creationId xmlns:p14="http://schemas.microsoft.com/office/powerpoint/2010/main" val="159278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29446" y="877094"/>
            <a:ext cx="10018713" cy="832833"/>
          </a:xfrm>
        </p:spPr>
        <p:txBody>
          <a:bodyPr>
            <a:normAutofit fontScale="92500" lnSpcReduction="20000"/>
          </a:bodyPr>
          <a:lstStyle/>
          <a:p>
            <a:pPr marL="0" indent="0">
              <a:buNone/>
            </a:pPr>
            <a:r>
              <a:rPr lang="es-PE" dirty="0"/>
              <a:t>Obtener el  año , y sacar el mayor promedio de score de ese año .</a:t>
            </a:r>
          </a:p>
          <a:p>
            <a:pPr marL="0" indent="0">
              <a:buNone/>
            </a:pPr>
            <a:r>
              <a:rPr lang="es-PE" dirty="0"/>
              <a:t>Imprimir con el formato: El año es ……………… , el promedio es ……………………</a:t>
            </a:r>
          </a:p>
        </p:txBody>
      </p:sp>
      <p:sp>
        <p:nvSpPr>
          <p:cNvPr id="4" name="Título 1">
            <a:extLst>
              <a:ext uri="{FF2B5EF4-FFF2-40B4-BE49-F238E27FC236}">
                <a16:creationId xmlns:a16="http://schemas.microsoft.com/office/drawing/2014/main" id="{05C5CE32-4E36-4992-9E33-4708196B98CD}"/>
              </a:ext>
            </a:extLst>
          </p:cNvPr>
          <p:cNvSpPr txBox="1">
            <a:spLocks/>
          </p:cNvSpPr>
          <p:nvPr/>
        </p:nvSpPr>
        <p:spPr>
          <a:xfrm>
            <a:off x="0" y="1"/>
            <a:ext cx="12192000" cy="838200"/>
          </a:xfrm>
          <a:prstGeom prst="rect">
            <a:avLst/>
          </a:prstGeom>
          <a:solidFill>
            <a:schemeClr val="accent1">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5400" b="1" dirty="0">
                <a:solidFill>
                  <a:schemeClr val="bg1"/>
                </a:solidFill>
              </a:rPr>
              <a:t>4.1 Ejemplo </a:t>
            </a:r>
            <a:r>
              <a:rPr lang="es-PE" sz="5400" b="1" dirty="0" err="1">
                <a:solidFill>
                  <a:schemeClr val="bg1"/>
                </a:solidFill>
              </a:rPr>
              <a:t>Subconsultas</a:t>
            </a:r>
            <a:endParaRPr lang="es-ES" b="1" dirty="0">
              <a:solidFill>
                <a:schemeClr val="bg1"/>
              </a:solidFill>
            </a:endParaRPr>
          </a:p>
        </p:txBody>
      </p:sp>
      <p:pic>
        <p:nvPicPr>
          <p:cNvPr id="5" name="Imagen 4"/>
          <p:cNvPicPr>
            <a:picLocks noChangeAspect="1"/>
          </p:cNvPicPr>
          <p:nvPr/>
        </p:nvPicPr>
        <p:blipFill>
          <a:blip r:embed="rId3"/>
          <a:stretch>
            <a:fillRect/>
          </a:stretch>
        </p:blipFill>
        <p:spPr>
          <a:xfrm>
            <a:off x="6856841" y="1813454"/>
            <a:ext cx="5293842" cy="2345266"/>
          </a:xfrm>
          <a:prstGeom prst="rect">
            <a:avLst/>
          </a:prstGeom>
        </p:spPr>
      </p:pic>
      <p:pic>
        <p:nvPicPr>
          <p:cNvPr id="6" name="Imagen 5"/>
          <p:cNvPicPr>
            <a:picLocks noChangeAspect="1"/>
          </p:cNvPicPr>
          <p:nvPr/>
        </p:nvPicPr>
        <p:blipFill>
          <a:blip r:embed="rId4"/>
          <a:stretch>
            <a:fillRect/>
          </a:stretch>
        </p:blipFill>
        <p:spPr>
          <a:xfrm>
            <a:off x="0" y="1813454"/>
            <a:ext cx="6891261" cy="5044546"/>
          </a:xfrm>
          <a:prstGeom prst="rect">
            <a:avLst/>
          </a:prstGeom>
        </p:spPr>
      </p:pic>
      <p:pic>
        <p:nvPicPr>
          <p:cNvPr id="7" name="Imagen 6"/>
          <p:cNvPicPr>
            <a:picLocks noChangeAspect="1"/>
          </p:cNvPicPr>
          <p:nvPr/>
        </p:nvPicPr>
        <p:blipFill>
          <a:blip r:embed="rId5"/>
          <a:stretch>
            <a:fillRect/>
          </a:stretch>
        </p:blipFill>
        <p:spPr>
          <a:xfrm>
            <a:off x="6891261" y="4158720"/>
            <a:ext cx="5259422" cy="2699280"/>
          </a:xfrm>
          <a:prstGeom prst="rect">
            <a:avLst/>
          </a:prstGeom>
        </p:spPr>
      </p:pic>
    </p:spTree>
    <p:extLst>
      <p:ext uri="{BB962C8B-B14F-4D97-AF65-F5344CB8AC3E}">
        <p14:creationId xmlns:p14="http://schemas.microsoft.com/office/powerpoint/2010/main" val="114534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PE" dirty="0"/>
          </a:p>
        </p:txBody>
      </p:sp>
      <p:sp>
        <p:nvSpPr>
          <p:cNvPr id="5" name="Título 1">
            <a:extLst>
              <a:ext uri="{FF2B5EF4-FFF2-40B4-BE49-F238E27FC236}">
                <a16:creationId xmlns:a16="http://schemas.microsoft.com/office/drawing/2014/main" id="{05C5CE32-4E36-4992-9E33-4708196B98CD}"/>
              </a:ext>
            </a:extLst>
          </p:cNvPr>
          <p:cNvSpPr txBox="1">
            <a:spLocks/>
          </p:cNvSpPr>
          <p:nvPr/>
        </p:nvSpPr>
        <p:spPr>
          <a:xfrm>
            <a:off x="0" y="1"/>
            <a:ext cx="12192000" cy="838200"/>
          </a:xfrm>
          <a:prstGeom prst="rect">
            <a:avLst/>
          </a:prstGeom>
          <a:solidFill>
            <a:schemeClr val="accent1">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5400" b="1" dirty="0">
                <a:solidFill>
                  <a:schemeClr val="bg1"/>
                </a:solidFill>
              </a:rPr>
              <a:t>4.1 Ejercicio </a:t>
            </a:r>
            <a:r>
              <a:rPr lang="es-PE" sz="5400" b="1" dirty="0" err="1">
                <a:solidFill>
                  <a:schemeClr val="bg1"/>
                </a:solidFill>
              </a:rPr>
              <a:t>Subconsultas</a:t>
            </a:r>
            <a:endParaRPr lang="es-ES" b="1" dirty="0">
              <a:solidFill>
                <a:schemeClr val="bg1"/>
              </a:solidFill>
            </a:endParaRPr>
          </a:p>
        </p:txBody>
      </p:sp>
      <p:pic>
        <p:nvPicPr>
          <p:cNvPr id="6" name="Imagen 5"/>
          <p:cNvPicPr>
            <a:picLocks noChangeAspect="1"/>
          </p:cNvPicPr>
          <p:nvPr/>
        </p:nvPicPr>
        <p:blipFill>
          <a:blip r:embed="rId2"/>
          <a:stretch>
            <a:fillRect/>
          </a:stretch>
        </p:blipFill>
        <p:spPr>
          <a:xfrm>
            <a:off x="82296" y="1706826"/>
            <a:ext cx="6891261" cy="5044546"/>
          </a:xfrm>
          <a:prstGeom prst="rect">
            <a:avLst/>
          </a:prstGeom>
        </p:spPr>
      </p:pic>
      <p:pic>
        <p:nvPicPr>
          <p:cNvPr id="7" name="Imagen 6"/>
          <p:cNvPicPr>
            <a:picLocks noChangeAspect="1"/>
          </p:cNvPicPr>
          <p:nvPr/>
        </p:nvPicPr>
        <p:blipFill>
          <a:blip r:embed="rId3"/>
          <a:stretch>
            <a:fillRect/>
          </a:stretch>
        </p:blipFill>
        <p:spPr>
          <a:xfrm>
            <a:off x="6973557" y="1745852"/>
            <a:ext cx="5293842" cy="2345266"/>
          </a:xfrm>
          <a:prstGeom prst="rect">
            <a:avLst/>
          </a:prstGeom>
        </p:spPr>
      </p:pic>
      <p:sp>
        <p:nvSpPr>
          <p:cNvPr id="8" name="Rectángulo 7"/>
          <p:cNvSpPr/>
          <p:nvPr/>
        </p:nvSpPr>
        <p:spPr>
          <a:xfrm>
            <a:off x="1356360" y="838201"/>
            <a:ext cx="9223248" cy="923330"/>
          </a:xfrm>
          <a:prstGeom prst="rect">
            <a:avLst/>
          </a:prstGeom>
        </p:spPr>
        <p:txBody>
          <a:bodyPr wrap="square">
            <a:spAutoFit/>
          </a:bodyPr>
          <a:lstStyle/>
          <a:p>
            <a:r>
              <a:rPr lang="es-PE" dirty="0"/>
              <a:t>Agrupar por “</a:t>
            </a:r>
            <a:r>
              <a:rPr lang="es-PE" dirty="0" err="1"/>
              <a:t>lastName</a:t>
            </a:r>
            <a:r>
              <a:rPr lang="es-PE" dirty="0"/>
              <a:t>” , y sacar el menor promedio de score de las personas que tienen el mismo “</a:t>
            </a:r>
            <a:r>
              <a:rPr lang="es-PE" dirty="0" err="1"/>
              <a:t>lastName</a:t>
            </a:r>
            <a:r>
              <a:rPr lang="es-PE" dirty="0"/>
              <a:t>” .</a:t>
            </a:r>
          </a:p>
          <a:p>
            <a:r>
              <a:rPr lang="es-PE" dirty="0"/>
              <a:t>Imprimir con el formato : Su apellido es  ……. , el menor promedio es ……………………</a:t>
            </a:r>
          </a:p>
        </p:txBody>
      </p:sp>
    </p:spTree>
    <p:extLst>
      <p:ext uri="{BB962C8B-B14F-4D97-AF65-F5344CB8AC3E}">
        <p14:creationId xmlns:p14="http://schemas.microsoft.com/office/powerpoint/2010/main" val="177444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468535"/>
            <a:ext cx="10018713" cy="1752599"/>
          </a:xfrm>
        </p:spPr>
        <p:txBody>
          <a:bodyPr/>
          <a:lstStyle/>
          <a:p>
            <a:endParaRPr lang="es-PE" dirty="0"/>
          </a:p>
        </p:txBody>
      </p:sp>
      <p:sp>
        <p:nvSpPr>
          <p:cNvPr id="3" name="Marcador de contenido 2"/>
          <p:cNvSpPr>
            <a:spLocks noGrp="1"/>
          </p:cNvSpPr>
          <p:nvPr>
            <p:ph idx="1"/>
          </p:nvPr>
        </p:nvSpPr>
        <p:spPr/>
        <p:txBody>
          <a:bodyPr/>
          <a:lstStyle/>
          <a:p>
            <a:endParaRPr lang="es-PE" dirty="0"/>
          </a:p>
        </p:txBody>
      </p:sp>
      <p:pic>
        <p:nvPicPr>
          <p:cNvPr id="4" name="Imagen 3"/>
          <p:cNvPicPr>
            <a:picLocks noChangeAspect="1"/>
          </p:cNvPicPr>
          <p:nvPr/>
        </p:nvPicPr>
        <p:blipFill>
          <a:blip r:embed="rId2"/>
          <a:stretch>
            <a:fillRect/>
          </a:stretch>
        </p:blipFill>
        <p:spPr>
          <a:xfrm>
            <a:off x="1484310" y="755375"/>
            <a:ext cx="9896475" cy="4733925"/>
          </a:xfrm>
          <a:prstGeom prst="rect">
            <a:avLst/>
          </a:prstGeom>
        </p:spPr>
      </p:pic>
      <p:sp>
        <p:nvSpPr>
          <p:cNvPr id="6" name="Título 1">
            <a:extLst>
              <a:ext uri="{FF2B5EF4-FFF2-40B4-BE49-F238E27FC236}">
                <a16:creationId xmlns:a16="http://schemas.microsoft.com/office/drawing/2014/main" id="{66650663-1AB1-4CAA-8A65-C6A1ED410093}"/>
              </a:ext>
            </a:extLst>
          </p:cNvPr>
          <p:cNvSpPr txBox="1">
            <a:spLocks/>
          </p:cNvSpPr>
          <p:nvPr/>
        </p:nvSpPr>
        <p:spPr>
          <a:xfrm>
            <a:off x="0" y="1"/>
            <a:ext cx="12192000" cy="755374"/>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b="1" dirty="0">
                <a:solidFill>
                  <a:schemeClr val="bg1"/>
                </a:solidFill>
              </a:rPr>
              <a:t>Resolución del ejercicio 4.1 </a:t>
            </a:r>
            <a:r>
              <a:rPr lang="es-PE" b="1" dirty="0" err="1">
                <a:solidFill>
                  <a:schemeClr val="bg1"/>
                </a:solidFill>
              </a:rPr>
              <a:t>Subconsultas</a:t>
            </a:r>
            <a:endParaRPr lang="es-ES" b="1" dirty="0">
              <a:solidFill>
                <a:schemeClr val="bg1"/>
              </a:solidFill>
            </a:endParaRPr>
          </a:p>
        </p:txBody>
      </p:sp>
    </p:spTree>
    <p:extLst>
      <p:ext uri="{BB962C8B-B14F-4D97-AF65-F5344CB8AC3E}">
        <p14:creationId xmlns:p14="http://schemas.microsoft.com/office/powerpoint/2010/main" val="379369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1275645"/>
            <a:ext cx="10018713" cy="4515556"/>
          </a:xfrm>
        </p:spPr>
        <p:txBody>
          <a:bodyPr/>
          <a:lstStyle/>
          <a:p>
            <a:r>
              <a:rPr lang="es-PE" dirty="0"/>
              <a:t>Una </a:t>
            </a:r>
            <a:r>
              <a:rPr lang="es-PE" i="1" dirty="0"/>
              <a:t>expresión lambda</a:t>
            </a:r>
            <a:r>
              <a:rPr lang="es-PE" dirty="0"/>
              <a:t> es un bloque de código (una expresión o un bloque de declaración) que se trata como un objeto. Puede pasarse como un argumento a los métodos, y también puede devolverse mediante llamadas a métodos. Las expresiones Lambda se utilizan ampliamente para:</a:t>
            </a:r>
          </a:p>
          <a:p>
            <a:r>
              <a:rPr lang="es-PE" dirty="0"/>
              <a:t>Pasar el código que se va a ejecutar a métodos asíncronos, como </a:t>
            </a:r>
            <a:r>
              <a:rPr lang="es-PE" u="sng" dirty="0" err="1">
                <a:hlinkClick r:id="rId2"/>
              </a:rPr>
              <a:t>Task.Run</a:t>
            </a:r>
            <a:r>
              <a:rPr lang="es-PE" u="sng" dirty="0">
                <a:hlinkClick r:id="rId2"/>
              </a:rPr>
              <a:t> (</a:t>
            </a:r>
            <a:r>
              <a:rPr lang="es-PE" u="sng" dirty="0" err="1">
                <a:hlinkClick r:id="rId2"/>
              </a:rPr>
              <a:t>Action</a:t>
            </a:r>
            <a:r>
              <a:rPr lang="es-PE" u="sng" dirty="0">
                <a:hlinkClick r:id="rId2"/>
              </a:rPr>
              <a:t>)</a:t>
            </a:r>
            <a:r>
              <a:rPr lang="es-PE" dirty="0"/>
              <a:t> .</a:t>
            </a:r>
          </a:p>
          <a:p>
            <a:r>
              <a:rPr lang="es-PE" dirty="0"/>
              <a:t>Escribiendo </a:t>
            </a:r>
            <a:r>
              <a:rPr lang="es-PE" u="sng" dirty="0">
                <a:hlinkClick r:id="rId3"/>
              </a:rPr>
              <a:t>expresiones de consulta LINQ</a:t>
            </a:r>
            <a:r>
              <a:rPr lang="es-PE" dirty="0"/>
              <a:t> .</a:t>
            </a:r>
          </a:p>
          <a:p>
            <a:r>
              <a:rPr lang="es-PE" dirty="0"/>
              <a:t>Creación de </a:t>
            </a:r>
            <a:r>
              <a:rPr lang="es-PE" u="sng" dirty="0">
                <a:hlinkClick r:id="rId4"/>
              </a:rPr>
              <a:t>árboles de expresión</a:t>
            </a:r>
            <a:r>
              <a:rPr lang="es-PE" dirty="0"/>
              <a:t> .</a:t>
            </a:r>
          </a:p>
          <a:p>
            <a:endParaRPr lang="es-PE" dirty="0"/>
          </a:p>
        </p:txBody>
      </p:sp>
      <p:sp>
        <p:nvSpPr>
          <p:cNvPr id="4" name="Título 1">
            <a:extLst>
              <a:ext uri="{FF2B5EF4-FFF2-40B4-BE49-F238E27FC236}">
                <a16:creationId xmlns:a16="http://schemas.microsoft.com/office/drawing/2014/main" id="{05C5CE32-4E36-4992-9E33-4708196B98CD}"/>
              </a:ext>
            </a:extLst>
          </p:cNvPr>
          <p:cNvSpPr txBox="1">
            <a:spLocks/>
          </p:cNvSpPr>
          <p:nvPr/>
        </p:nvSpPr>
        <p:spPr>
          <a:xfrm>
            <a:off x="0" y="0"/>
            <a:ext cx="12192000" cy="1138000"/>
          </a:xfrm>
          <a:prstGeom prst="rect">
            <a:avLst/>
          </a:prstGeom>
          <a:solidFill>
            <a:schemeClr val="accent1">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PE" sz="5400" b="1" dirty="0">
                <a:solidFill>
                  <a:prstClr val="white"/>
                </a:solidFill>
                <a:latin typeface="Corbel" panose="020B0503020204020204"/>
              </a:rPr>
              <a:t>5</a:t>
            </a:r>
            <a:r>
              <a:rPr kumimoji="0" lang="es-PE" sz="5400" b="1" i="0" u="none" strike="noStrike" kern="1200" cap="none" spc="0" normalizeH="0" baseline="0" noProof="0" dirty="0">
                <a:ln>
                  <a:noFill/>
                </a:ln>
                <a:solidFill>
                  <a:prstClr val="white"/>
                </a:solidFill>
                <a:effectLst/>
                <a:uLnTx/>
                <a:uFillTx/>
                <a:latin typeface="Corbel" panose="020B0503020204020204"/>
                <a:ea typeface="+mj-ea"/>
                <a:cs typeface="+mj-cs"/>
              </a:rPr>
              <a:t>.Expresiones Lambda</a:t>
            </a:r>
            <a:endParaRPr kumimoji="0" lang="es-ES" sz="6000" b="1" i="0" u="none" strike="noStrike" kern="1200" cap="none" spc="0" normalizeH="0" baseline="0" noProof="0" dirty="0">
              <a:ln>
                <a:noFill/>
              </a:ln>
              <a:solidFill>
                <a:prstClr val="white"/>
              </a:solidFill>
              <a:effectLst/>
              <a:uLnTx/>
              <a:uFillTx/>
              <a:latin typeface="Corbel" panose="020B0503020204020204"/>
              <a:ea typeface="+mj-ea"/>
              <a:cs typeface="+mj-cs"/>
            </a:endParaRPr>
          </a:p>
        </p:txBody>
      </p:sp>
    </p:spTree>
    <p:extLst>
      <p:ext uri="{BB962C8B-B14F-4D97-AF65-F5344CB8AC3E}">
        <p14:creationId xmlns:p14="http://schemas.microsoft.com/office/powerpoint/2010/main" val="2049933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891822"/>
          </a:xfrm>
          <a:solidFill>
            <a:schemeClr val="accent1">
              <a:lumMod val="75000"/>
            </a:schemeClr>
          </a:solidFill>
        </p:spPr>
        <p:txBody>
          <a:bodyPr>
            <a:normAutofit fontScale="90000"/>
          </a:bodyPr>
          <a:lstStyle/>
          <a:p>
            <a:r>
              <a:rPr lang="es-PE" b="1" dirty="0">
                <a:solidFill>
                  <a:schemeClr val="bg1"/>
                </a:solidFill>
              </a:rPr>
              <a:t>5.1¿Cómo usar un </a:t>
            </a:r>
            <a:r>
              <a:rPr lang="es-PE" b="1" dirty="0" err="1">
                <a:solidFill>
                  <a:schemeClr val="bg1"/>
                </a:solidFill>
              </a:rPr>
              <a:t>select</a:t>
            </a:r>
            <a:r>
              <a:rPr lang="es-PE" b="1" dirty="0">
                <a:solidFill>
                  <a:schemeClr val="bg1"/>
                </a:solidFill>
              </a:rPr>
              <a:t> de </a:t>
            </a:r>
            <a:r>
              <a:rPr lang="es-PE" b="1" dirty="0" err="1">
                <a:solidFill>
                  <a:schemeClr val="bg1"/>
                </a:solidFill>
              </a:rPr>
              <a:t>linQ</a:t>
            </a:r>
            <a:r>
              <a:rPr lang="es-PE" b="1" dirty="0">
                <a:solidFill>
                  <a:schemeClr val="bg1"/>
                </a:solidFill>
              </a:rPr>
              <a:t> como una expresión lambda?</a:t>
            </a:r>
          </a:p>
        </p:txBody>
      </p:sp>
      <p:sp>
        <p:nvSpPr>
          <p:cNvPr id="3" name="Marcador de contenido 2"/>
          <p:cNvSpPr>
            <a:spLocks noGrp="1"/>
          </p:cNvSpPr>
          <p:nvPr>
            <p:ph idx="1"/>
          </p:nvPr>
        </p:nvSpPr>
        <p:spPr>
          <a:xfrm>
            <a:off x="1484310" y="891823"/>
            <a:ext cx="10018713" cy="1083733"/>
          </a:xfrm>
        </p:spPr>
        <p:txBody>
          <a:bodyPr>
            <a:normAutofit fontScale="92500" lnSpcReduction="20000"/>
          </a:bodyPr>
          <a:lstStyle/>
          <a:p>
            <a:pPr marL="0" indent="0">
              <a:buNone/>
            </a:pPr>
            <a:r>
              <a:rPr lang="en-US" sz="2800" dirty="0" err="1"/>
              <a:t>Éjercicio</a:t>
            </a:r>
            <a:r>
              <a:rPr lang="en-US" sz="2800" dirty="0"/>
              <a:t> : Se </a:t>
            </a:r>
            <a:r>
              <a:rPr lang="en-US" sz="2800" dirty="0" err="1"/>
              <a:t>tiene</a:t>
            </a:r>
            <a:r>
              <a:rPr lang="en-US" sz="2800" dirty="0"/>
              <a:t> </a:t>
            </a:r>
            <a:r>
              <a:rPr lang="en-US" sz="2800" dirty="0" err="1"/>
              <a:t>una</a:t>
            </a:r>
            <a:r>
              <a:rPr lang="en-US" sz="2800" dirty="0"/>
              <a:t> </a:t>
            </a:r>
            <a:r>
              <a:rPr lang="en-US" sz="2800" dirty="0" err="1"/>
              <a:t>lista</a:t>
            </a:r>
            <a:r>
              <a:rPr lang="en-US" sz="2800" dirty="0"/>
              <a:t> de </a:t>
            </a:r>
            <a:r>
              <a:rPr lang="en-US" sz="2800" dirty="0" err="1"/>
              <a:t>empleados</a:t>
            </a:r>
            <a:r>
              <a:rPr lang="en-US" sz="2800" dirty="0"/>
              <a:t> , </a:t>
            </a:r>
            <a:r>
              <a:rPr lang="en-US" sz="2800" dirty="0" err="1"/>
              <a:t>devolver</a:t>
            </a:r>
            <a:r>
              <a:rPr lang="en-US" sz="2800" dirty="0"/>
              <a:t> </a:t>
            </a:r>
            <a:r>
              <a:rPr lang="en-US" sz="2800" dirty="0" err="1"/>
              <a:t>una</a:t>
            </a:r>
            <a:r>
              <a:rPr lang="en-US" sz="2800" dirty="0"/>
              <a:t> </a:t>
            </a:r>
            <a:r>
              <a:rPr lang="en-US" sz="2800" dirty="0" err="1"/>
              <a:t>coleccion</a:t>
            </a:r>
            <a:r>
              <a:rPr lang="en-US" sz="2800" dirty="0"/>
              <a:t> de string solo con </a:t>
            </a:r>
            <a:r>
              <a:rPr lang="en-US" sz="2800" dirty="0" err="1"/>
              <a:t>los</a:t>
            </a:r>
            <a:r>
              <a:rPr lang="en-US" sz="2800" dirty="0"/>
              <a:t> </a:t>
            </a:r>
            <a:r>
              <a:rPr lang="en-US" sz="2800" dirty="0" err="1"/>
              <a:t>nombres</a:t>
            </a:r>
            <a:r>
              <a:rPr lang="en-US" sz="2800" dirty="0"/>
              <a:t> de </a:t>
            </a:r>
            <a:r>
              <a:rPr lang="en-US" sz="2800" dirty="0" err="1"/>
              <a:t>los</a:t>
            </a:r>
            <a:r>
              <a:rPr lang="en-US" sz="2800" dirty="0"/>
              <a:t> </a:t>
            </a:r>
            <a:r>
              <a:rPr lang="en-US" sz="2800" dirty="0" err="1"/>
              <a:t>empleados</a:t>
            </a:r>
            <a:r>
              <a:rPr lang="en-US" sz="2800" dirty="0"/>
              <a:t>.</a:t>
            </a:r>
            <a:br>
              <a:rPr lang="en-US" dirty="0"/>
            </a:br>
            <a:endParaRPr lang="es-PE" dirty="0"/>
          </a:p>
        </p:txBody>
      </p:sp>
      <p:pic>
        <p:nvPicPr>
          <p:cNvPr id="5" name="Imagen 4"/>
          <p:cNvPicPr>
            <a:picLocks noChangeAspect="1"/>
          </p:cNvPicPr>
          <p:nvPr/>
        </p:nvPicPr>
        <p:blipFill>
          <a:blip r:embed="rId2"/>
          <a:stretch>
            <a:fillRect/>
          </a:stretch>
        </p:blipFill>
        <p:spPr>
          <a:xfrm>
            <a:off x="1384300" y="1772355"/>
            <a:ext cx="9220200" cy="2400300"/>
          </a:xfrm>
          <a:prstGeom prst="rect">
            <a:avLst/>
          </a:prstGeom>
        </p:spPr>
      </p:pic>
      <p:pic>
        <p:nvPicPr>
          <p:cNvPr id="6" name="Imagen 5"/>
          <p:cNvPicPr>
            <a:picLocks noChangeAspect="1"/>
          </p:cNvPicPr>
          <p:nvPr/>
        </p:nvPicPr>
        <p:blipFill>
          <a:blip r:embed="rId3"/>
          <a:stretch>
            <a:fillRect/>
          </a:stretch>
        </p:blipFill>
        <p:spPr>
          <a:xfrm>
            <a:off x="5836200" y="4523733"/>
            <a:ext cx="5838825" cy="2314575"/>
          </a:xfrm>
          <a:prstGeom prst="rect">
            <a:avLst/>
          </a:prstGeom>
        </p:spPr>
      </p:pic>
      <p:pic>
        <p:nvPicPr>
          <p:cNvPr id="8" name="Imagen 7"/>
          <p:cNvPicPr>
            <a:picLocks noChangeAspect="1"/>
          </p:cNvPicPr>
          <p:nvPr/>
        </p:nvPicPr>
        <p:blipFill>
          <a:blip r:embed="rId4"/>
          <a:stretch>
            <a:fillRect/>
          </a:stretch>
        </p:blipFill>
        <p:spPr>
          <a:xfrm>
            <a:off x="507269" y="4541987"/>
            <a:ext cx="4931302" cy="2296321"/>
          </a:xfrm>
          <a:prstGeom prst="rect">
            <a:avLst/>
          </a:prstGeom>
        </p:spPr>
      </p:pic>
      <p:sp>
        <p:nvSpPr>
          <p:cNvPr id="11" name="CuadroTexto 10"/>
          <p:cNvSpPr txBox="1"/>
          <p:nvPr/>
        </p:nvSpPr>
        <p:spPr>
          <a:xfrm>
            <a:off x="3014134" y="4174093"/>
            <a:ext cx="66877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LinQ</a:t>
            </a:r>
            <a:endPar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3" name="CuadroTexto 12"/>
          <p:cNvSpPr txBox="1"/>
          <p:nvPr/>
        </p:nvSpPr>
        <p:spPr>
          <a:xfrm>
            <a:off x="5840680" y="4172655"/>
            <a:ext cx="46519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rPr>
              <a:t>VS</a:t>
            </a:r>
          </a:p>
        </p:txBody>
      </p:sp>
      <p:sp>
        <p:nvSpPr>
          <p:cNvPr id="14" name="CuadroTexto 13"/>
          <p:cNvSpPr txBox="1"/>
          <p:nvPr/>
        </p:nvSpPr>
        <p:spPr>
          <a:xfrm>
            <a:off x="7916446" y="4172655"/>
            <a:ext cx="135485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Exp</a:t>
            </a:r>
            <a:r>
              <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Lambla</a:t>
            </a:r>
            <a:endPar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cxnSp>
        <p:nvCxnSpPr>
          <p:cNvPr id="17" name="Conector recto de flecha 16"/>
          <p:cNvCxnSpPr/>
          <p:nvPr/>
        </p:nvCxnSpPr>
        <p:spPr>
          <a:xfrm flipH="1">
            <a:off x="11002129" y="3889551"/>
            <a:ext cx="477717" cy="11114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ángulo 22"/>
          <p:cNvSpPr/>
          <p:nvPr/>
        </p:nvSpPr>
        <p:spPr>
          <a:xfrm>
            <a:off x="10696088" y="3228622"/>
            <a:ext cx="1538246" cy="614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orbel" panose="020B0503020204020204"/>
                <a:ea typeface="+mn-ea"/>
                <a:cs typeface="+mn-cs"/>
              </a:rPr>
              <a:t>Todo en una línea!!!</a:t>
            </a:r>
          </a:p>
        </p:txBody>
      </p:sp>
    </p:spTree>
    <p:extLst>
      <p:ext uri="{BB962C8B-B14F-4D97-AF65-F5344CB8AC3E}">
        <p14:creationId xmlns:p14="http://schemas.microsoft.com/office/powerpoint/2010/main" val="21911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707888"/>
            <a:ext cx="10018713" cy="2119396"/>
          </a:xfrm>
        </p:spPr>
        <p:txBody>
          <a:bodyPr/>
          <a:lstStyle/>
          <a:p>
            <a:r>
              <a:rPr lang="es-PE" dirty="0"/>
              <a:t>Se tiene una lista de alumnos  , donde tiene 2 propiedades uno es el </a:t>
            </a:r>
            <a:r>
              <a:rPr lang="es-PE" dirty="0" err="1"/>
              <a:t>idAlumno</a:t>
            </a:r>
            <a:r>
              <a:rPr lang="es-PE" dirty="0"/>
              <a:t> y el otro es </a:t>
            </a:r>
            <a:r>
              <a:rPr lang="es-PE" dirty="0" err="1"/>
              <a:t>cursoFavorito</a:t>
            </a:r>
            <a:r>
              <a:rPr lang="es-PE" dirty="0"/>
              <a:t> . Listar solo los cursos favoritos de los alumnos</a:t>
            </a:r>
          </a:p>
          <a:p>
            <a:endParaRPr lang="es-PE" dirty="0"/>
          </a:p>
        </p:txBody>
      </p:sp>
      <p:sp>
        <p:nvSpPr>
          <p:cNvPr id="4" name="Título 1">
            <a:extLst>
              <a:ext uri="{FF2B5EF4-FFF2-40B4-BE49-F238E27FC236}">
                <a16:creationId xmlns:a16="http://schemas.microsoft.com/office/drawing/2014/main" id="{E6F11E21-1B45-4FFA-AED2-268D622F2598}"/>
              </a:ext>
            </a:extLst>
          </p:cNvPr>
          <p:cNvSpPr txBox="1">
            <a:spLocks/>
          </p:cNvSpPr>
          <p:nvPr/>
        </p:nvSpPr>
        <p:spPr>
          <a:xfrm>
            <a:off x="-1" y="1"/>
            <a:ext cx="12085983" cy="707886"/>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¡Ejercicio 5.1 a practicar! (Expresiones Lambda)</a:t>
            </a:r>
            <a:endParaRPr kumimoji="0" lang="es-ES" sz="4000" b="1" i="0" u="none" strike="noStrike" kern="1200" cap="none" spc="0" normalizeH="0" baseline="0" noProof="0" dirty="0">
              <a:ln w="3175" cmpd="sng">
                <a:noFill/>
              </a:ln>
              <a:solidFill>
                <a:prstClr val="white"/>
              </a:solidFill>
              <a:effectLst/>
              <a:uLnTx/>
              <a:uFillTx/>
              <a:latin typeface="Corbel" panose="020B0503020204020204"/>
              <a:ea typeface="+mj-ea"/>
              <a:cs typeface="+mj-cs"/>
            </a:endParaRPr>
          </a:p>
        </p:txBody>
      </p:sp>
      <p:pic>
        <p:nvPicPr>
          <p:cNvPr id="6" name="Imagen 5"/>
          <p:cNvPicPr>
            <a:picLocks noChangeAspect="1"/>
          </p:cNvPicPr>
          <p:nvPr/>
        </p:nvPicPr>
        <p:blipFill>
          <a:blip r:embed="rId2"/>
          <a:stretch>
            <a:fillRect/>
          </a:stretch>
        </p:blipFill>
        <p:spPr>
          <a:xfrm>
            <a:off x="1654558" y="2072509"/>
            <a:ext cx="8315325" cy="2628900"/>
          </a:xfrm>
          <a:prstGeom prst="rect">
            <a:avLst/>
          </a:prstGeom>
        </p:spPr>
      </p:pic>
      <p:sp>
        <p:nvSpPr>
          <p:cNvPr id="7" name="CuadroTexto 6"/>
          <p:cNvSpPr txBox="1"/>
          <p:nvPr/>
        </p:nvSpPr>
        <p:spPr>
          <a:xfrm>
            <a:off x="1654558" y="4866289"/>
            <a:ext cx="4525598"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black"/>
                </a:solidFill>
                <a:effectLst/>
                <a:uLnTx/>
                <a:uFillTx/>
                <a:latin typeface="Corbel" panose="020B0503020204020204"/>
                <a:ea typeface="+mn-ea"/>
                <a:cs typeface="+mn-cs"/>
              </a:rPr>
              <a:t>El formato de impresión debe ser el siguiente: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8" name="Imagen 7"/>
          <p:cNvPicPr>
            <a:picLocks noChangeAspect="1"/>
          </p:cNvPicPr>
          <p:nvPr/>
        </p:nvPicPr>
        <p:blipFill>
          <a:blip r:embed="rId3"/>
          <a:stretch>
            <a:fillRect/>
          </a:stretch>
        </p:blipFill>
        <p:spPr>
          <a:xfrm>
            <a:off x="1654558" y="5248874"/>
            <a:ext cx="4629942" cy="1467235"/>
          </a:xfrm>
          <a:prstGeom prst="rect">
            <a:avLst/>
          </a:prstGeom>
        </p:spPr>
      </p:pic>
    </p:spTree>
    <p:extLst>
      <p:ext uri="{BB962C8B-B14F-4D97-AF65-F5344CB8AC3E}">
        <p14:creationId xmlns:p14="http://schemas.microsoft.com/office/powerpoint/2010/main" val="4197305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pic>
        <p:nvPicPr>
          <p:cNvPr id="5" name="Marcador de contenido 4"/>
          <p:cNvPicPr>
            <a:picLocks noGrp="1" noChangeAspect="1"/>
          </p:cNvPicPr>
          <p:nvPr>
            <p:ph idx="1"/>
          </p:nvPr>
        </p:nvPicPr>
        <p:blipFill>
          <a:blip r:embed="rId2"/>
          <a:stretch>
            <a:fillRect/>
          </a:stretch>
        </p:blipFill>
        <p:spPr>
          <a:xfrm>
            <a:off x="1476043" y="965582"/>
            <a:ext cx="10579323" cy="2460791"/>
          </a:xfrm>
          <a:prstGeom prst="rect">
            <a:avLst/>
          </a:prstGeom>
        </p:spPr>
      </p:pic>
      <p:sp>
        <p:nvSpPr>
          <p:cNvPr id="4" name="Título 1">
            <a:extLst>
              <a:ext uri="{FF2B5EF4-FFF2-40B4-BE49-F238E27FC236}">
                <a16:creationId xmlns:a16="http://schemas.microsoft.com/office/drawing/2014/main" id="{66650663-1AB1-4CAA-8A65-C6A1ED410093}"/>
              </a:ext>
            </a:extLst>
          </p:cNvPr>
          <p:cNvSpPr txBox="1">
            <a:spLocks/>
          </p:cNvSpPr>
          <p:nvPr/>
        </p:nvSpPr>
        <p:spPr>
          <a:xfrm>
            <a:off x="0" y="1"/>
            <a:ext cx="12192000" cy="755374"/>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Resolución del ejercicio 5.1 Expresiones Lambda</a:t>
            </a:r>
            <a:endParaRPr kumimoji="0" lang="es-ES" sz="4000" b="1" i="0" u="none" strike="noStrike" kern="1200" cap="none" spc="0" normalizeH="0" baseline="0" noProof="0" dirty="0">
              <a:ln w="3175" cmpd="sng">
                <a:noFill/>
              </a:ln>
              <a:solidFill>
                <a:prstClr val="white"/>
              </a:solidFill>
              <a:effectLst/>
              <a:uLnTx/>
              <a:uFillTx/>
              <a:latin typeface="Corbel" panose="020B0503020204020204"/>
              <a:ea typeface="+mj-ea"/>
              <a:cs typeface="+mj-cs"/>
            </a:endParaRPr>
          </a:p>
        </p:txBody>
      </p:sp>
    </p:spTree>
    <p:extLst>
      <p:ext uri="{BB962C8B-B14F-4D97-AF65-F5344CB8AC3E}">
        <p14:creationId xmlns:p14="http://schemas.microsoft.com/office/powerpoint/2010/main" val="334407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891824"/>
            <a:ext cx="10018713" cy="948266"/>
          </a:xfrm>
        </p:spPr>
        <p:txBody>
          <a:bodyPr/>
          <a:lstStyle/>
          <a:p>
            <a:r>
              <a:rPr lang="es-PE" dirty="0"/>
              <a:t>Obtener una lista </a:t>
            </a:r>
            <a:r>
              <a:rPr lang="es-PE" dirty="0" err="1"/>
              <a:t>enumerable</a:t>
            </a:r>
            <a:r>
              <a:rPr lang="es-PE" dirty="0"/>
              <a:t> de </a:t>
            </a:r>
            <a:r>
              <a:rPr lang="es-PE" dirty="0" err="1"/>
              <a:t>string</a:t>
            </a:r>
            <a:r>
              <a:rPr lang="es-PE" dirty="0"/>
              <a:t> ,  con los nombre de los empleados que  cuya </a:t>
            </a:r>
            <a:r>
              <a:rPr lang="es-PE" dirty="0" err="1"/>
              <a:t>idModalidad</a:t>
            </a:r>
            <a:r>
              <a:rPr lang="es-PE" dirty="0"/>
              <a:t> es igual a 1</a:t>
            </a:r>
          </a:p>
        </p:txBody>
      </p:sp>
      <p:sp>
        <p:nvSpPr>
          <p:cNvPr id="4" name="Título 1"/>
          <p:cNvSpPr txBox="1">
            <a:spLocks/>
          </p:cNvSpPr>
          <p:nvPr/>
        </p:nvSpPr>
        <p:spPr>
          <a:xfrm>
            <a:off x="0" y="1"/>
            <a:ext cx="12090399" cy="891822"/>
          </a:xfrm>
          <a:prstGeom prst="rect">
            <a:avLst/>
          </a:prstGeom>
          <a:solidFill>
            <a:schemeClr val="accent1">
              <a:lumMod val="75000"/>
            </a:schemeClr>
          </a:solidFill>
          <a:effectLst/>
        </p:spPr>
        <p:txBody>
          <a:bodyPr vert="horz" lIns="91440" tIns="45720" rIns="91440" bIns="45720" rtlCol="0" anchor="ctr">
            <a:normAutofit fontScale="8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s-PE" b="1" dirty="0">
                <a:solidFill>
                  <a:prstClr val="white"/>
                </a:solidFill>
                <a:latin typeface="Corbel" panose="020B0503020204020204"/>
              </a:rPr>
              <a:t>5</a:t>
            </a: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.2¿Cómo usar un </a:t>
            </a:r>
            <a:r>
              <a:rPr kumimoji="0" lang="es-PE" sz="4000" b="1" i="0" u="none" strike="noStrike" kern="1200" cap="none" spc="0" normalizeH="0" baseline="0" noProof="0" dirty="0" err="1">
                <a:ln w="3175" cmpd="sng">
                  <a:noFill/>
                </a:ln>
                <a:solidFill>
                  <a:prstClr val="white"/>
                </a:solidFill>
                <a:effectLst/>
                <a:uLnTx/>
                <a:uFillTx/>
                <a:latin typeface="Corbel" panose="020B0503020204020204"/>
                <a:ea typeface="+mj-ea"/>
                <a:cs typeface="+mj-cs"/>
              </a:rPr>
              <a:t>where</a:t>
            </a: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 de </a:t>
            </a:r>
            <a:r>
              <a:rPr kumimoji="0" lang="es-PE" sz="4000" b="1" i="0" u="none" strike="noStrike" kern="1200" cap="none" spc="0" normalizeH="0" baseline="0" noProof="0" dirty="0" err="1">
                <a:ln w="3175" cmpd="sng">
                  <a:noFill/>
                </a:ln>
                <a:solidFill>
                  <a:prstClr val="white"/>
                </a:solidFill>
                <a:effectLst/>
                <a:uLnTx/>
                <a:uFillTx/>
                <a:latin typeface="Corbel" panose="020B0503020204020204"/>
                <a:ea typeface="+mj-ea"/>
                <a:cs typeface="+mj-cs"/>
              </a:rPr>
              <a:t>linQ</a:t>
            </a: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 como una expresión lambda?</a:t>
            </a:r>
          </a:p>
        </p:txBody>
      </p:sp>
      <p:pic>
        <p:nvPicPr>
          <p:cNvPr id="5" name="Imagen 4"/>
          <p:cNvPicPr>
            <a:picLocks noChangeAspect="1"/>
          </p:cNvPicPr>
          <p:nvPr/>
        </p:nvPicPr>
        <p:blipFill>
          <a:blip r:embed="rId2"/>
          <a:stretch>
            <a:fillRect/>
          </a:stretch>
        </p:blipFill>
        <p:spPr>
          <a:xfrm>
            <a:off x="1801989" y="1840090"/>
            <a:ext cx="9220200" cy="2400300"/>
          </a:xfrm>
          <a:prstGeom prst="rect">
            <a:avLst/>
          </a:prstGeom>
        </p:spPr>
      </p:pic>
      <p:sp>
        <p:nvSpPr>
          <p:cNvPr id="6" name="CuadroTexto 5"/>
          <p:cNvSpPr txBox="1"/>
          <p:nvPr/>
        </p:nvSpPr>
        <p:spPr>
          <a:xfrm>
            <a:off x="3273779" y="4303891"/>
            <a:ext cx="66877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LinQ</a:t>
            </a:r>
            <a:endPar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CuadroTexto 6"/>
          <p:cNvSpPr txBox="1"/>
          <p:nvPr/>
        </p:nvSpPr>
        <p:spPr>
          <a:xfrm>
            <a:off x="7622935" y="4303891"/>
            <a:ext cx="135485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Exp</a:t>
            </a:r>
            <a:r>
              <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Lambla</a:t>
            </a:r>
            <a:endPar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8" name="Imagen 7"/>
          <p:cNvPicPr>
            <a:picLocks noChangeAspect="1"/>
          </p:cNvPicPr>
          <p:nvPr/>
        </p:nvPicPr>
        <p:blipFill>
          <a:blip r:embed="rId3"/>
          <a:stretch>
            <a:fillRect/>
          </a:stretch>
        </p:blipFill>
        <p:spPr>
          <a:xfrm>
            <a:off x="0" y="4673224"/>
            <a:ext cx="5757333" cy="1798764"/>
          </a:xfrm>
          <a:prstGeom prst="rect">
            <a:avLst/>
          </a:prstGeom>
        </p:spPr>
      </p:pic>
      <p:pic>
        <p:nvPicPr>
          <p:cNvPr id="9" name="Imagen 8"/>
          <p:cNvPicPr>
            <a:picLocks noChangeAspect="1"/>
          </p:cNvPicPr>
          <p:nvPr/>
        </p:nvPicPr>
        <p:blipFill>
          <a:blip r:embed="rId4"/>
          <a:stretch>
            <a:fillRect/>
          </a:stretch>
        </p:blipFill>
        <p:spPr>
          <a:xfrm>
            <a:off x="5897022" y="4673223"/>
            <a:ext cx="6161541" cy="1798765"/>
          </a:xfrm>
          <a:prstGeom prst="rect">
            <a:avLst/>
          </a:prstGeom>
        </p:spPr>
      </p:pic>
      <p:cxnSp>
        <p:nvCxnSpPr>
          <p:cNvPr id="11" name="Conector recto de flecha 10"/>
          <p:cNvCxnSpPr/>
          <p:nvPr/>
        </p:nvCxnSpPr>
        <p:spPr>
          <a:xfrm flipH="1">
            <a:off x="7857067" y="4673223"/>
            <a:ext cx="1952977" cy="2825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Rectángulo redondeado 17"/>
          <p:cNvSpPr/>
          <p:nvPr/>
        </p:nvSpPr>
        <p:spPr>
          <a:xfrm>
            <a:off x="9211925" y="4303891"/>
            <a:ext cx="1140178" cy="460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orbel" panose="020B0503020204020204"/>
                <a:ea typeface="+mn-ea"/>
                <a:cs typeface="+mn-cs"/>
              </a:rPr>
              <a:t>Devuelve objeto</a:t>
            </a:r>
          </a:p>
        </p:txBody>
      </p:sp>
      <p:cxnSp>
        <p:nvCxnSpPr>
          <p:cNvPr id="19" name="Conector recto de flecha 18"/>
          <p:cNvCxnSpPr/>
          <p:nvPr/>
        </p:nvCxnSpPr>
        <p:spPr>
          <a:xfrm flipH="1">
            <a:off x="10474039" y="4641472"/>
            <a:ext cx="395662" cy="346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ángulo redondeado 20"/>
          <p:cNvSpPr/>
          <p:nvPr/>
        </p:nvSpPr>
        <p:spPr>
          <a:xfrm>
            <a:off x="10586235" y="4213203"/>
            <a:ext cx="1504164" cy="460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PE" sz="1600" b="0" i="0" u="none" strike="noStrike" kern="1200" cap="none" spc="0" normalizeH="0" baseline="0" noProof="0" dirty="0">
                <a:ln>
                  <a:noFill/>
                </a:ln>
                <a:solidFill>
                  <a:prstClr val="white"/>
                </a:solidFill>
                <a:effectLst/>
                <a:uLnTx/>
                <a:uFillTx/>
                <a:latin typeface="Corbel" panose="020B0503020204020204"/>
                <a:ea typeface="+mn-ea"/>
                <a:cs typeface="+mn-cs"/>
              </a:rPr>
              <a:t>Devuelve una cadena</a:t>
            </a:r>
          </a:p>
        </p:txBody>
      </p:sp>
    </p:spTree>
    <p:extLst>
      <p:ext uri="{BB962C8B-B14F-4D97-AF65-F5344CB8AC3E}">
        <p14:creationId xmlns:p14="http://schemas.microsoft.com/office/powerpoint/2010/main" val="206248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8"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4310" y="966953"/>
            <a:ext cx="10606089" cy="2207171"/>
          </a:xfrm>
        </p:spPr>
        <p:txBody>
          <a:bodyPr>
            <a:normAutofit/>
          </a:bodyPr>
          <a:lstStyle/>
          <a:p>
            <a:r>
              <a:rPr lang="es-PE" dirty="0"/>
              <a:t>Se tiene la lista de los alumnos , la primera propiedad tiene su nombre completo , la segunda propiedad tiene la cantidad de dinero que le han dado en los últimos 4 días (es un </a:t>
            </a:r>
            <a:r>
              <a:rPr lang="es-PE" dirty="0" err="1"/>
              <a:t>array</a:t>
            </a:r>
            <a:r>
              <a:rPr lang="es-PE" dirty="0"/>
              <a:t> de enteros). Crear una lista donde halla objeto que tengan como propiedad su nombre completo y la suma de dinero que le dieron en los últimos 4 días (solo cuentan aquellas propinas en la suma que son mayores a 10</a:t>
            </a:r>
          </a:p>
          <a:p>
            <a:pPr marL="0" indent="0">
              <a:buNone/>
            </a:pPr>
            <a:endParaRPr lang="es-PE" dirty="0"/>
          </a:p>
        </p:txBody>
      </p:sp>
      <p:sp>
        <p:nvSpPr>
          <p:cNvPr id="4" name="Título 1"/>
          <p:cNvSpPr txBox="1">
            <a:spLocks/>
          </p:cNvSpPr>
          <p:nvPr/>
        </p:nvSpPr>
        <p:spPr>
          <a:xfrm>
            <a:off x="0" y="1"/>
            <a:ext cx="12090399" cy="891822"/>
          </a:xfrm>
          <a:prstGeom prst="rect">
            <a:avLst/>
          </a:prstGeom>
          <a:solidFill>
            <a:schemeClr val="accent1">
              <a:lumMod val="75000"/>
            </a:schemeClr>
          </a:solidFill>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¡Ejercicio 5.2 a practicar! (Expresiones Lambda)</a:t>
            </a:r>
            <a:endParaRPr kumimoji="0" lang="es-ES" sz="4000" b="1" i="0" u="none" strike="noStrike" kern="1200" cap="none" spc="0" normalizeH="0" baseline="0" noProof="0" dirty="0">
              <a:ln w="3175" cmpd="sng">
                <a:noFill/>
              </a:ln>
              <a:solidFill>
                <a:prstClr val="white"/>
              </a:solidFill>
              <a:effectLst/>
              <a:uLnTx/>
              <a:uFillTx/>
              <a:latin typeface="Corbel" panose="020B0503020204020204"/>
              <a:ea typeface="+mj-ea"/>
              <a:cs typeface="+mj-cs"/>
            </a:endParaRPr>
          </a:p>
        </p:txBody>
      </p:sp>
      <p:pic>
        <p:nvPicPr>
          <p:cNvPr id="5" name="Imagen 4"/>
          <p:cNvPicPr>
            <a:picLocks noChangeAspect="1"/>
          </p:cNvPicPr>
          <p:nvPr/>
        </p:nvPicPr>
        <p:blipFill>
          <a:blip r:embed="rId2"/>
          <a:stretch>
            <a:fillRect/>
          </a:stretch>
        </p:blipFill>
        <p:spPr>
          <a:xfrm>
            <a:off x="765174" y="2891046"/>
            <a:ext cx="11325225" cy="1990725"/>
          </a:xfrm>
          <a:prstGeom prst="rect">
            <a:avLst/>
          </a:prstGeom>
        </p:spPr>
      </p:pic>
      <p:sp>
        <p:nvSpPr>
          <p:cNvPr id="7" name="Marcador de contenido 2"/>
          <p:cNvSpPr txBox="1">
            <a:spLocks/>
          </p:cNvSpPr>
          <p:nvPr/>
        </p:nvSpPr>
        <p:spPr>
          <a:xfrm>
            <a:off x="1484310" y="4751862"/>
            <a:ext cx="10018713" cy="58078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s-PE" sz="2400" b="0" i="0" u="none" strike="noStrike" kern="1200" cap="none" spc="0" normalizeH="0" baseline="0" noProof="0" dirty="0">
                <a:ln>
                  <a:noFill/>
                </a:ln>
                <a:solidFill>
                  <a:prstClr val="black"/>
                </a:solidFill>
                <a:effectLst/>
                <a:uLnTx/>
                <a:uFillTx/>
                <a:latin typeface="Corbel" panose="020B0503020204020204"/>
                <a:ea typeface="+mn-ea"/>
                <a:cs typeface="+mn-cs"/>
              </a:rPr>
              <a:t>La respuesta debe tener el siguiente forma:</a:t>
            </a:r>
          </a:p>
        </p:txBody>
      </p:sp>
      <p:pic>
        <p:nvPicPr>
          <p:cNvPr id="9" name="Imagen 8"/>
          <p:cNvPicPr>
            <a:picLocks noChangeAspect="1"/>
          </p:cNvPicPr>
          <p:nvPr/>
        </p:nvPicPr>
        <p:blipFill>
          <a:blip r:embed="rId3"/>
          <a:stretch>
            <a:fillRect/>
          </a:stretch>
        </p:blipFill>
        <p:spPr>
          <a:xfrm>
            <a:off x="1484309" y="5206397"/>
            <a:ext cx="7733263" cy="1215227"/>
          </a:xfrm>
          <a:prstGeom prst="rect">
            <a:avLst/>
          </a:prstGeom>
        </p:spPr>
      </p:pic>
    </p:spTree>
    <p:extLst>
      <p:ext uri="{BB962C8B-B14F-4D97-AF65-F5344CB8AC3E}">
        <p14:creationId xmlns:p14="http://schemas.microsoft.com/office/powerpoint/2010/main" val="6254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p:cNvPicPr>
            <a:picLocks noChangeAspect="1"/>
          </p:cNvPicPr>
          <p:nvPr/>
        </p:nvPicPr>
        <p:blipFill>
          <a:blip r:embed="rId2"/>
          <a:stretch>
            <a:fillRect/>
          </a:stretch>
        </p:blipFill>
        <p:spPr>
          <a:xfrm>
            <a:off x="1312985" y="1431192"/>
            <a:ext cx="4591050" cy="1752600"/>
          </a:xfrm>
          <a:prstGeom prst="rect">
            <a:avLst/>
          </a:prstGeom>
        </p:spPr>
      </p:pic>
      <p:pic>
        <p:nvPicPr>
          <p:cNvPr id="5" name="Marcador de contenido 4"/>
          <p:cNvPicPr>
            <a:picLocks noGrp="1" noChangeAspect="1"/>
          </p:cNvPicPr>
          <p:nvPr>
            <p:ph idx="1"/>
          </p:nvPr>
        </p:nvPicPr>
        <p:blipFill>
          <a:blip r:embed="rId3"/>
          <a:stretch>
            <a:fillRect/>
          </a:stretch>
        </p:blipFill>
        <p:spPr>
          <a:xfrm>
            <a:off x="4369044" y="5014304"/>
            <a:ext cx="5886450" cy="876300"/>
          </a:xfrm>
          <a:prstGeom prst="rect">
            <a:avLst/>
          </a:prstGeom>
        </p:spPr>
      </p:pic>
      <p:sp>
        <p:nvSpPr>
          <p:cNvPr id="4" name="Título 1">
            <a:extLst>
              <a:ext uri="{FF2B5EF4-FFF2-40B4-BE49-F238E27FC236}">
                <a16:creationId xmlns:a16="http://schemas.microsoft.com/office/drawing/2014/main" id="{05C5CE32-4E36-4992-9E33-4708196B98CD}"/>
              </a:ext>
            </a:extLst>
          </p:cNvPr>
          <p:cNvSpPr txBox="1">
            <a:spLocks/>
          </p:cNvSpPr>
          <p:nvPr/>
        </p:nvSpPr>
        <p:spPr>
          <a:xfrm>
            <a:off x="0" y="0"/>
            <a:ext cx="12192000" cy="1138000"/>
          </a:xfrm>
          <a:prstGeom prst="rect">
            <a:avLst/>
          </a:prstGeom>
          <a:solidFill>
            <a:schemeClr val="accent1">
              <a:lumMod val="75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5400" b="1" dirty="0">
                <a:solidFill>
                  <a:schemeClr val="bg1"/>
                </a:solidFill>
              </a:rPr>
              <a:t>1.1 Clausula JOIN </a:t>
            </a:r>
            <a:r>
              <a:rPr lang="es-PE" sz="5400" b="1" dirty="0" err="1">
                <a:solidFill>
                  <a:schemeClr val="bg1"/>
                </a:solidFill>
              </a:rPr>
              <a:t>LinQ</a:t>
            </a:r>
            <a:endParaRPr lang="es-ES" b="1" dirty="0">
              <a:solidFill>
                <a:schemeClr val="bg1"/>
              </a:solidFill>
            </a:endParaRPr>
          </a:p>
        </p:txBody>
      </p:sp>
      <p:sp>
        <p:nvSpPr>
          <p:cNvPr id="8" name="Rectángulo 7"/>
          <p:cNvSpPr/>
          <p:nvPr/>
        </p:nvSpPr>
        <p:spPr>
          <a:xfrm>
            <a:off x="2659185" y="5552830"/>
            <a:ext cx="1092200" cy="777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Nos permite unir 2 fuentes de datos</a:t>
            </a:r>
          </a:p>
        </p:txBody>
      </p:sp>
      <p:sp>
        <p:nvSpPr>
          <p:cNvPr id="11" name="Rectángulo 10"/>
          <p:cNvSpPr/>
          <p:nvPr/>
        </p:nvSpPr>
        <p:spPr>
          <a:xfrm>
            <a:off x="5152292" y="6213230"/>
            <a:ext cx="2656497" cy="36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El ‘</a:t>
            </a:r>
            <a:r>
              <a:rPr lang="es-PE" sz="1400" dirty="0" err="1"/>
              <a:t>on</a:t>
            </a:r>
            <a:r>
              <a:rPr lang="es-PE" sz="1400" dirty="0"/>
              <a:t>’ es para relacionar los campos</a:t>
            </a:r>
          </a:p>
        </p:txBody>
      </p:sp>
      <p:pic>
        <p:nvPicPr>
          <p:cNvPr id="16" name="Imagen 15"/>
          <p:cNvPicPr>
            <a:picLocks noChangeAspect="1"/>
          </p:cNvPicPr>
          <p:nvPr/>
        </p:nvPicPr>
        <p:blipFill>
          <a:blip r:embed="rId4"/>
          <a:stretch>
            <a:fillRect/>
          </a:stretch>
        </p:blipFill>
        <p:spPr>
          <a:xfrm>
            <a:off x="6662248" y="1431192"/>
            <a:ext cx="4619625" cy="2457450"/>
          </a:xfrm>
          <a:prstGeom prst="rect">
            <a:avLst/>
          </a:prstGeom>
        </p:spPr>
      </p:pic>
      <p:cxnSp>
        <p:nvCxnSpPr>
          <p:cNvPr id="20" name="Conector recto 19"/>
          <p:cNvCxnSpPr/>
          <p:nvPr/>
        </p:nvCxnSpPr>
        <p:spPr>
          <a:xfrm flipV="1">
            <a:off x="4790832" y="2906837"/>
            <a:ext cx="0" cy="1196240"/>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Conector recto 21"/>
          <p:cNvCxnSpPr/>
          <p:nvPr/>
        </p:nvCxnSpPr>
        <p:spPr>
          <a:xfrm>
            <a:off x="4790832" y="4103077"/>
            <a:ext cx="542387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ector recto 27"/>
          <p:cNvCxnSpPr/>
          <p:nvPr/>
        </p:nvCxnSpPr>
        <p:spPr>
          <a:xfrm flipV="1">
            <a:off x="10214708" y="3579446"/>
            <a:ext cx="0" cy="515573"/>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3" name="Conector recto de flecha 32"/>
          <p:cNvCxnSpPr/>
          <p:nvPr/>
        </p:nvCxnSpPr>
        <p:spPr>
          <a:xfrm flipV="1">
            <a:off x="3751385" y="5552830"/>
            <a:ext cx="945661" cy="250093"/>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34" name="Conector recto de flecha 33"/>
          <p:cNvCxnSpPr/>
          <p:nvPr/>
        </p:nvCxnSpPr>
        <p:spPr>
          <a:xfrm flipV="1">
            <a:off x="6369538" y="5552831"/>
            <a:ext cx="367324" cy="66040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40" name="Conector recto de flecha 39"/>
          <p:cNvCxnSpPr/>
          <p:nvPr/>
        </p:nvCxnSpPr>
        <p:spPr>
          <a:xfrm>
            <a:off x="6736862" y="4839430"/>
            <a:ext cx="575408" cy="613024"/>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42" name="Rectángulo 41"/>
          <p:cNvSpPr/>
          <p:nvPr/>
        </p:nvSpPr>
        <p:spPr>
          <a:xfrm>
            <a:off x="5787663" y="4508498"/>
            <a:ext cx="1232507" cy="322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Nombre tabla</a:t>
            </a:r>
          </a:p>
        </p:txBody>
      </p:sp>
      <p:cxnSp>
        <p:nvCxnSpPr>
          <p:cNvPr id="45" name="Conector recto de flecha 44"/>
          <p:cNvCxnSpPr/>
          <p:nvPr/>
        </p:nvCxnSpPr>
        <p:spPr>
          <a:xfrm>
            <a:off x="7799997" y="4807927"/>
            <a:ext cx="8792" cy="644527"/>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47" name="Rectángulo 46"/>
          <p:cNvSpPr/>
          <p:nvPr/>
        </p:nvSpPr>
        <p:spPr>
          <a:xfrm>
            <a:off x="7312269" y="4516803"/>
            <a:ext cx="1495669" cy="303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Campo relacionar</a:t>
            </a:r>
          </a:p>
        </p:txBody>
      </p:sp>
      <p:cxnSp>
        <p:nvCxnSpPr>
          <p:cNvPr id="49" name="Conector recto de flecha 48"/>
          <p:cNvCxnSpPr/>
          <p:nvPr/>
        </p:nvCxnSpPr>
        <p:spPr>
          <a:xfrm flipH="1">
            <a:off x="8876320" y="4839430"/>
            <a:ext cx="259865" cy="613024"/>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51" name="Rectángulo 50"/>
          <p:cNvSpPr/>
          <p:nvPr/>
        </p:nvSpPr>
        <p:spPr>
          <a:xfrm>
            <a:off x="8982201" y="4492143"/>
            <a:ext cx="1232507" cy="322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Nombre tabla</a:t>
            </a:r>
          </a:p>
        </p:txBody>
      </p:sp>
      <p:cxnSp>
        <p:nvCxnSpPr>
          <p:cNvPr id="52" name="Conector recto de flecha 51"/>
          <p:cNvCxnSpPr/>
          <p:nvPr/>
        </p:nvCxnSpPr>
        <p:spPr>
          <a:xfrm flipH="1">
            <a:off x="9938481" y="4997949"/>
            <a:ext cx="479427" cy="486008"/>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54" name="Rectángulo 53"/>
          <p:cNvSpPr/>
          <p:nvPr/>
        </p:nvSpPr>
        <p:spPr>
          <a:xfrm>
            <a:off x="10429757" y="4694866"/>
            <a:ext cx="1495669" cy="303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Campo relacionar</a:t>
            </a:r>
          </a:p>
        </p:txBody>
      </p:sp>
      <p:cxnSp>
        <p:nvCxnSpPr>
          <p:cNvPr id="58" name="Conector recto 57"/>
          <p:cNvCxnSpPr/>
          <p:nvPr/>
        </p:nvCxnSpPr>
        <p:spPr>
          <a:xfrm>
            <a:off x="1514083" y="3828561"/>
            <a:ext cx="7812" cy="853605"/>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Conector recto 58"/>
          <p:cNvCxnSpPr/>
          <p:nvPr/>
        </p:nvCxnSpPr>
        <p:spPr>
          <a:xfrm flipH="1">
            <a:off x="962886" y="4690227"/>
            <a:ext cx="541577" cy="550726"/>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Conector recto 60"/>
          <p:cNvCxnSpPr/>
          <p:nvPr/>
        </p:nvCxnSpPr>
        <p:spPr>
          <a:xfrm>
            <a:off x="1524431" y="4687889"/>
            <a:ext cx="432225" cy="530608"/>
          </a:xfrm>
          <a:prstGeom prst="line">
            <a:avLst/>
          </a:prstGeom>
        </p:spPr>
        <p:style>
          <a:lnRef idx="3">
            <a:schemeClr val="accent1"/>
          </a:lnRef>
          <a:fillRef idx="0">
            <a:schemeClr val="accent1"/>
          </a:fillRef>
          <a:effectRef idx="2">
            <a:schemeClr val="accent1"/>
          </a:effectRef>
          <a:fontRef idx="minor">
            <a:schemeClr val="tx1"/>
          </a:fontRef>
        </p:style>
      </p:cxnSp>
      <p:sp>
        <p:nvSpPr>
          <p:cNvPr id="63" name="Elipse 62"/>
          <p:cNvSpPr/>
          <p:nvPr/>
        </p:nvSpPr>
        <p:spPr>
          <a:xfrm>
            <a:off x="770126" y="5197965"/>
            <a:ext cx="296984" cy="23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4" name="Elipse 63"/>
          <p:cNvSpPr/>
          <p:nvPr/>
        </p:nvSpPr>
        <p:spPr>
          <a:xfrm>
            <a:off x="1808164" y="5234357"/>
            <a:ext cx="296984" cy="23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6" name="Conector recto de flecha 65"/>
          <p:cNvCxnSpPr/>
          <p:nvPr/>
        </p:nvCxnSpPr>
        <p:spPr>
          <a:xfrm flipV="1">
            <a:off x="1524431" y="2659917"/>
            <a:ext cx="3336738" cy="14431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7" name="Rectángulo 66"/>
          <p:cNvSpPr/>
          <p:nvPr/>
        </p:nvSpPr>
        <p:spPr>
          <a:xfrm>
            <a:off x="2124620" y="3912595"/>
            <a:ext cx="2259812" cy="777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No nos mostrara el Id de </a:t>
            </a:r>
            <a:r>
              <a:rPr lang="es-PE" sz="1400"/>
              <a:t>categoría 4, </a:t>
            </a:r>
            <a:r>
              <a:rPr lang="es-PE" sz="1400" dirty="0"/>
              <a:t>por que no se encuentra en producto</a:t>
            </a:r>
          </a:p>
        </p:txBody>
      </p:sp>
      <p:sp>
        <p:nvSpPr>
          <p:cNvPr id="71" name="Cara sonriente 70"/>
          <p:cNvSpPr/>
          <p:nvPr/>
        </p:nvSpPr>
        <p:spPr>
          <a:xfrm>
            <a:off x="1098063" y="3197073"/>
            <a:ext cx="812800" cy="66656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5" name="Conector recto de flecha 74"/>
          <p:cNvCxnSpPr/>
          <p:nvPr/>
        </p:nvCxnSpPr>
        <p:spPr>
          <a:xfrm>
            <a:off x="1910863" y="3381497"/>
            <a:ext cx="748322" cy="531098"/>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8646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42" grpId="0" animBg="1"/>
      <p:bldP spid="47" grpId="0" animBg="1"/>
      <p:bldP spid="51" grpId="0" animBg="1"/>
      <p:bldP spid="54" grpId="0" animBg="1"/>
      <p:bldP spid="63" grpId="0" animBg="1"/>
      <p:bldP spid="64" grpId="0" animBg="1"/>
      <p:bldP spid="67" grpId="0" animBg="1"/>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1331676" y="762655"/>
            <a:ext cx="10734476" cy="4019552"/>
          </a:xfrm>
          <a:prstGeom prst="rect">
            <a:avLst/>
          </a:prstGeom>
        </p:spPr>
      </p:pic>
      <p:sp>
        <p:nvSpPr>
          <p:cNvPr id="5" name="Título 1">
            <a:extLst>
              <a:ext uri="{FF2B5EF4-FFF2-40B4-BE49-F238E27FC236}">
                <a16:creationId xmlns:a16="http://schemas.microsoft.com/office/drawing/2014/main" id="{66650663-1AB1-4CAA-8A65-C6A1ED410093}"/>
              </a:ext>
            </a:extLst>
          </p:cNvPr>
          <p:cNvSpPr txBox="1">
            <a:spLocks/>
          </p:cNvSpPr>
          <p:nvPr/>
        </p:nvSpPr>
        <p:spPr>
          <a:xfrm>
            <a:off x="0" y="1"/>
            <a:ext cx="12192000" cy="755374"/>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Resolución del ejercicio 5.2 Expresiones Lambda</a:t>
            </a:r>
            <a:endParaRPr kumimoji="0" lang="es-ES" sz="4000" b="1" i="0" u="none" strike="noStrike" kern="1200" cap="none" spc="0" normalizeH="0" baseline="0" noProof="0" dirty="0">
              <a:ln w="3175" cmpd="sng">
                <a:noFill/>
              </a:ln>
              <a:solidFill>
                <a:prstClr val="white"/>
              </a:solidFill>
              <a:effectLst/>
              <a:uLnTx/>
              <a:uFillTx/>
              <a:latin typeface="Corbel" panose="020B0503020204020204"/>
              <a:ea typeface="+mj-ea"/>
              <a:cs typeface="+mj-cs"/>
            </a:endParaRPr>
          </a:p>
        </p:txBody>
      </p:sp>
    </p:spTree>
    <p:extLst>
      <p:ext uri="{BB962C8B-B14F-4D97-AF65-F5344CB8AC3E}">
        <p14:creationId xmlns:p14="http://schemas.microsoft.com/office/powerpoint/2010/main" val="304540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765149-8F39-46C2-8319-F5578D04CE9E}"/>
              </a:ext>
            </a:extLst>
          </p:cNvPr>
          <p:cNvSpPr>
            <a:spLocks noGrp="1"/>
          </p:cNvSpPr>
          <p:nvPr>
            <p:ph idx="1"/>
          </p:nvPr>
        </p:nvSpPr>
        <p:spPr>
          <a:xfrm>
            <a:off x="1484310" y="891823"/>
            <a:ext cx="10018713" cy="1005071"/>
          </a:xfrm>
        </p:spPr>
        <p:txBody>
          <a:bodyPr/>
          <a:lstStyle/>
          <a:p>
            <a:pPr marL="0" indent="0">
              <a:buNone/>
            </a:pPr>
            <a:r>
              <a:rPr lang="es-PE" dirty="0"/>
              <a:t>Listar el nombre </a:t>
            </a:r>
            <a:r>
              <a:rPr lang="es-PE" dirty="0" err="1"/>
              <a:t>nombre</a:t>
            </a:r>
            <a:r>
              <a:rPr lang="es-PE" dirty="0"/>
              <a:t> del empleado y el id de la modalidad , ordenado ascendentemente por el nombre</a:t>
            </a:r>
            <a:endParaRPr lang="es-ES" dirty="0"/>
          </a:p>
        </p:txBody>
      </p:sp>
      <p:sp>
        <p:nvSpPr>
          <p:cNvPr id="4" name="Título 1">
            <a:extLst>
              <a:ext uri="{FF2B5EF4-FFF2-40B4-BE49-F238E27FC236}">
                <a16:creationId xmlns:a16="http://schemas.microsoft.com/office/drawing/2014/main" id="{03F10A72-5F2F-4C9D-93D3-9BA7AD97BD6F}"/>
              </a:ext>
            </a:extLst>
          </p:cNvPr>
          <p:cNvSpPr txBox="1">
            <a:spLocks/>
          </p:cNvSpPr>
          <p:nvPr/>
        </p:nvSpPr>
        <p:spPr>
          <a:xfrm>
            <a:off x="0" y="1"/>
            <a:ext cx="12090399" cy="891822"/>
          </a:xfrm>
          <a:prstGeom prst="rect">
            <a:avLst/>
          </a:prstGeom>
          <a:solidFill>
            <a:schemeClr val="accent1">
              <a:lumMod val="75000"/>
            </a:schemeClr>
          </a:solidFill>
          <a:effectLst/>
        </p:spPr>
        <p:txBody>
          <a:bodyPr vert="horz" lIns="91440" tIns="45720" rIns="91440" bIns="45720" rtlCol="0" anchor="ctr">
            <a:normAutofit fontScale="8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s-PE" b="1" dirty="0">
                <a:solidFill>
                  <a:prstClr val="white"/>
                </a:solidFill>
                <a:latin typeface="Corbel" panose="020B0503020204020204"/>
              </a:rPr>
              <a:t>5</a:t>
            </a: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.3¿Cómo usar un </a:t>
            </a:r>
            <a:r>
              <a:rPr kumimoji="0" lang="es-PE" sz="4000" b="1" i="0" u="none" strike="noStrike" kern="1200" cap="none" spc="0" normalizeH="0" baseline="0" noProof="0" dirty="0" err="1">
                <a:ln w="3175" cmpd="sng">
                  <a:noFill/>
                </a:ln>
                <a:solidFill>
                  <a:prstClr val="white"/>
                </a:solidFill>
                <a:effectLst/>
                <a:uLnTx/>
                <a:uFillTx/>
                <a:latin typeface="Corbel" panose="020B0503020204020204"/>
                <a:ea typeface="+mj-ea"/>
                <a:cs typeface="+mj-cs"/>
              </a:rPr>
              <a:t>orderby</a:t>
            </a: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 de </a:t>
            </a:r>
            <a:r>
              <a:rPr kumimoji="0" lang="es-PE" sz="4000" b="1" i="0" u="none" strike="noStrike" kern="1200" cap="none" spc="0" normalizeH="0" baseline="0" noProof="0" dirty="0" err="1">
                <a:ln w="3175" cmpd="sng">
                  <a:noFill/>
                </a:ln>
                <a:solidFill>
                  <a:prstClr val="white"/>
                </a:solidFill>
                <a:effectLst/>
                <a:uLnTx/>
                <a:uFillTx/>
                <a:latin typeface="Corbel" panose="020B0503020204020204"/>
                <a:ea typeface="+mj-ea"/>
                <a:cs typeface="+mj-cs"/>
              </a:rPr>
              <a:t>linQ</a:t>
            </a: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 como una expresión lambda?</a:t>
            </a:r>
          </a:p>
        </p:txBody>
      </p:sp>
      <p:pic>
        <p:nvPicPr>
          <p:cNvPr id="5" name="Imagen 4">
            <a:extLst>
              <a:ext uri="{FF2B5EF4-FFF2-40B4-BE49-F238E27FC236}">
                <a16:creationId xmlns:a16="http://schemas.microsoft.com/office/drawing/2014/main" id="{D653C150-1890-40B2-BFD6-52ABCE83E754}"/>
              </a:ext>
            </a:extLst>
          </p:cNvPr>
          <p:cNvPicPr>
            <a:picLocks noChangeAspect="1"/>
          </p:cNvPicPr>
          <p:nvPr/>
        </p:nvPicPr>
        <p:blipFill>
          <a:blip r:embed="rId3"/>
          <a:stretch>
            <a:fillRect/>
          </a:stretch>
        </p:blipFill>
        <p:spPr>
          <a:xfrm>
            <a:off x="1484310" y="1746200"/>
            <a:ext cx="8986891" cy="1734454"/>
          </a:xfrm>
          <a:prstGeom prst="rect">
            <a:avLst/>
          </a:prstGeom>
        </p:spPr>
      </p:pic>
      <p:sp>
        <p:nvSpPr>
          <p:cNvPr id="6" name="CuadroTexto 5">
            <a:extLst>
              <a:ext uri="{FF2B5EF4-FFF2-40B4-BE49-F238E27FC236}">
                <a16:creationId xmlns:a16="http://schemas.microsoft.com/office/drawing/2014/main" id="{7252F91B-DD04-4A24-BA6A-C2BF604F2204}"/>
              </a:ext>
            </a:extLst>
          </p:cNvPr>
          <p:cNvSpPr txBox="1"/>
          <p:nvPr/>
        </p:nvSpPr>
        <p:spPr>
          <a:xfrm>
            <a:off x="1678053" y="4286879"/>
            <a:ext cx="66877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LinQ</a:t>
            </a:r>
            <a:endPar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CuadroTexto 6">
            <a:extLst>
              <a:ext uri="{FF2B5EF4-FFF2-40B4-BE49-F238E27FC236}">
                <a16:creationId xmlns:a16="http://schemas.microsoft.com/office/drawing/2014/main" id="{67CCF253-4F09-44F4-AF9B-B1762EC62AD5}"/>
              </a:ext>
            </a:extLst>
          </p:cNvPr>
          <p:cNvSpPr txBox="1"/>
          <p:nvPr/>
        </p:nvSpPr>
        <p:spPr>
          <a:xfrm>
            <a:off x="1484310" y="5781511"/>
            <a:ext cx="135485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Exp</a:t>
            </a:r>
            <a:r>
              <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PE" sz="1800" b="1" i="0" u="none" strike="noStrike" kern="1200" cap="none" spc="0" normalizeH="0" baseline="0" noProof="0" dirty="0" err="1">
                <a:ln>
                  <a:noFill/>
                </a:ln>
                <a:solidFill>
                  <a:prstClr val="black"/>
                </a:solidFill>
                <a:effectLst/>
                <a:uLnTx/>
                <a:uFillTx/>
                <a:latin typeface="Corbel" panose="020B0503020204020204"/>
                <a:ea typeface="+mn-ea"/>
                <a:cs typeface="+mn-cs"/>
              </a:rPr>
              <a:t>Lambla</a:t>
            </a:r>
            <a:endParaRPr kumimoji="0" lang="es-PE" sz="1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8" name="Imagen 7">
            <a:extLst>
              <a:ext uri="{FF2B5EF4-FFF2-40B4-BE49-F238E27FC236}">
                <a16:creationId xmlns:a16="http://schemas.microsoft.com/office/drawing/2014/main" id="{021658A1-F0CD-47AB-A17D-D68B893E2EB6}"/>
              </a:ext>
            </a:extLst>
          </p:cNvPr>
          <p:cNvPicPr>
            <a:picLocks noChangeAspect="1"/>
          </p:cNvPicPr>
          <p:nvPr/>
        </p:nvPicPr>
        <p:blipFill>
          <a:blip r:embed="rId4"/>
          <a:stretch>
            <a:fillRect/>
          </a:stretch>
        </p:blipFill>
        <p:spPr>
          <a:xfrm>
            <a:off x="2852797" y="3627762"/>
            <a:ext cx="9237602" cy="1734454"/>
          </a:xfrm>
          <a:prstGeom prst="rect">
            <a:avLst/>
          </a:prstGeom>
        </p:spPr>
      </p:pic>
      <p:pic>
        <p:nvPicPr>
          <p:cNvPr id="9" name="Imagen 8">
            <a:extLst>
              <a:ext uri="{FF2B5EF4-FFF2-40B4-BE49-F238E27FC236}">
                <a16:creationId xmlns:a16="http://schemas.microsoft.com/office/drawing/2014/main" id="{FEEFAFF2-5E9C-48BA-8A60-C663938C8728}"/>
              </a:ext>
            </a:extLst>
          </p:cNvPr>
          <p:cNvPicPr>
            <a:picLocks noChangeAspect="1"/>
          </p:cNvPicPr>
          <p:nvPr/>
        </p:nvPicPr>
        <p:blipFill>
          <a:blip r:embed="rId5"/>
          <a:stretch>
            <a:fillRect/>
          </a:stretch>
        </p:blipFill>
        <p:spPr>
          <a:xfrm>
            <a:off x="2852798" y="5408459"/>
            <a:ext cx="9237602" cy="1405902"/>
          </a:xfrm>
          <a:prstGeom prst="rect">
            <a:avLst/>
          </a:prstGeom>
        </p:spPr>
      </p:pic>
    </p:spTree>
    <p:extLst>
      <p:ext uri="{BB962C8B-B14F-4D97-AF65-F5344CB8AC3E}">
        <p14:creationId xmlns:p14="http://schemas.microsoft.com/office/powerpoint/2010/main" val="23863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83DDF9A1-7997-4C93-9031-FAC7CB028261}"/>
              </a:ext>
            </a:extLst>
          </p:cNvPr>
          <p:cNvPicPr>
            <a:picLocks noGrp="1" noChangeAspect="1"/>
          </p:cNvPicPr>
          <p:nvPr>
            <p:ph idx="1"/>
          </p:nvPr>
        </p:nvPicPr>
        <p:blipFill>
          <a:blip r:embed="rId2"/>
          <a:stretch>
            <a:fillRect/>
          </a:stretch>
        </p:blipFill>
        <p:spPr>
          <a:xfrm>
            <a:off x="1760706" y="2068043"/>
            <a:ext cx="9610725" cy="2819400"/>
          </a:xfrm>
          <a:prstGeom prst="rect">
            <a:avLst/>
          </a:prstGeom>
        </p:spPr>
      </p:pic>
      <p:sp>
        <p:nvSpPr>
          <p:cNvPr id="5" name="Título 1">
            <a:extLst>
              <a:ext uri="{FF2B5EF4-FFF2-40B4-BE49-F238E27FC236}">
                <a16:creationId xmlns:a16="http://schemas.microsoft.com/office/drawing/2014/main" id="{40BA19A8-4A9E-4155-A36B-017D9E439297}"/>
              </a:ext>
            </a:extLst>
          </p:cNvPr>
          <p:cNvSpPr txBox="1">
            <a:spLocks/>
          </p:cNvSpPr>
          <p:nvPr/>
        </p:nvSpPr>
        <p:spPr>
          <a:xfrm>
            <a:off x="0" y="1"/>
            <a:ext cx="12192000" cy="755374"/>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Resolución del ejercicio 1. Expresiones </a:t>
            </a:r>
            <a:r>
              <a:rPr kumimoji="0" lang="es-PE" sz="4000" b="1" i="0" u="none" strike="noStrike" kern="1200" cap="none" spc="0" normalizeH="0" baseline="0" noProof="0" dirty="0" err="1">
                <a:ln w="3175" cmpd="sng">
                  <a:noFill/>
                </a:ln>
                <a:solidFill>
                  <a:prstClr val="white"/>
                </a:solidFill>
                <a:effectLst/>
                <a:uLnTx/>
                <a:uFillTx/>
                <a:latin typeface="Corbel" panose="020B0503020204020204"/>
                <a:ea typeface="+mj-ea"/>
                <a:cs typeface="+mj-cs"/>
              </a:rPr>
              <a:t>Lambla</a:t>
            </a:r>
            <a:endParaRPr kumimoji="0" lang="es-ES" sz="4000" b="1" i="0" u="none" strike="noStrike" kern="1200" cap="none" spc="0" normalizeH="0" baseline="0" noProof="0" dirty="0">
              <a:ln w="3175" cmpd="sng">
                <a:noFill/>
              </a:ln>
              <a:solidFill>
                <a:prstClr val="white"/>
              </a:solidFill>
              <a:effectLst/>
              <a:uLnTx/>
              <a:uFillTx/>
              <a:latin typeface="Corbel" panose="020B0503020204020204"/>
              <a:ea typeface="+mj-ea"/>
              <a:cs typeface="+mj-cs"/>
            </a:endParaRPr>
          </a:p>
        </p:txBody>
      </p:sp>
      <p:sp>
        <p:nvSpPr>
          <p:cNvPr id="6" name="Título 1">
            <a:extLst>
              <a:ext uri="{FF2B5EF4-FFF2-40B4-BE49-F238E27FC236}">
                <a16:creationId xmlns:a16="http://schemas.microsoft.com/office/drawing/2014/main" id="{65B8B96E-74D8-465A-B4CE-75190605FE97}"/>
              </a:ext>
            </a:extLst>
          </p:cNvPr>
          <p:cNvSpPr txBox="1">
            <a:spLocks/>
          </p:cNvSpPr>
          <p:nvPr/>
        </p:nvSpPr>
        <p:spPr>
          <a:xfrm>
            <a:off x="0" y="1"/>
            <a:ext cx="12090399" cy="891822"/>
          </a:xfrm>
          <a:prstGeom prst="rect">
            <a:avLst/>
          </a:prstGeom>
          <a:solidFill>
            <a:schemeClr val="accent1">
              <a:lumMod val="75000"/>
            </a:schemeClr>
          </a:solidFill>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¡Ejercicio 5.3 a practicar! (Expresiones Lambda)</a:t>
            </a:r>
            <a:endParaRPr kumimoji="0" lang="es-ES" sz="4000" b="1" i="0" u="none" strike="noStrike" kern="1200" cap="none" spc="0" normalizeH="0" baseline="0" noProof="0" dirty="0">
              <a:ln w="3175" cmpd="sng">
                <a:noFill/>
              </a:ln>
              <a:solidFill>
                <a:prstClr val="white"/>
              </a:solidFill>
              <a:effectLst/>
              <a:uLnTx/>
              <a:uFillTx/>
              <a:latin typeface="Corbel" panose="020B0503020204020204"/>
              <a:ea typeface="+mj-ea"/>
              <a:cs typeface="+mj-cs"/>
            </a:endParaRPr>
          </a:p>
        </p:txBody>
      </p:sp>
      <p:sp>
        <p:nvSpPr>
          <p:cNvPr id="9" name="CuadroTexto 8">
            <a:extLst>
              <a:ext uri="{FF2B5EF4-FFF2-40B4-BE49-F238E27FC236}">
                <a16:creationId xmlns:a16="http://schemas.microsoft.com/office/drawing/2014/main" id="{3631A038-A973-4C68-A9C1-6BBEA05F4DE1}"/>
              </a:ext>
            </a:extLst>
          </p:cNvPr>
          <p:cNvSpPr txBox="1"/>
          <p:nvPr/>
        </p:nvSpPr>
        <p:spPr>
          <a:xfrm>
            <a:off x="1760706" y="1144713"/>
            <a:ext cx="9957021" cy="92333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black"/>
                </a:solidFill>
                <a:effectLst/>
                <a:uLnTx/>
                <a:uFillTx/>
                <a:latin typeface="Corbel" panose="020B0503020204020204"/>
                <a:ea typeface="+mn-ea"/>
                <a:cs typeface="+mn-cs"/>
              </a:rPr>
              <a:t>Devolver , cuanto ganara en el año cada empleado , sabiendo que en la propiedad sueldo , se encuentra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black"/>
                </a:solidFill>
                <a:effectLst/>
                <a:uLnTx/>
                <a:uFillTx/>
                <a:latin typeface="Corbel" panose="020B0503020204020204"/>
                <a:ea typeface="+mn-ea"/>
                <a:cs typeface="+mn-cs"/>
              </a:rPr>
              <a:t>lo que gana mensualmente. Solo de las personas que son hombres y que ganan mas de 2000 soles.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black"/>
                </a:solidFill>
                <a:effectLst/>
                <a:uLnTx/>
                <a:uFillTx/>
                <a:latin typeface="Corbel" panose="020B0503020204020204"/>
                <a:ea typeface="+mn-ea"/>
                <a:cs typeface="+mn-cs"/>
              </a:rPr>
              <a:t>Ordenar la respuesta descendentemente por el campo sueldo.</a:t>
            </a:r>
            <a:endParaRPr kumimoji="0" lang="es-E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10" name="Imagen 9">
            <a:extLst>
              <a:ext uri="{FF2B5EF4-FFF2-40B4-BE49-F238E27FC236}">
                <a16:creationId xmlns:a16="http://schemas.microsoft.com/office/drawing/2014/main" id="{89071B9D-1DC7-4930-8700-B94302E0BC18}"/>
              </a:ext>
            </a:extLst>
          </p:cNvPr>
          <p:cNvPicPr>
            <a:picLocks noChangeAspect="1"/>
          </p:cNvPicPr>
          <p:nvPr/>
        </p:nvPicPr>
        <p:blipFill>
          <a:blip r:embed="rId3"/>
          <a:stretch>
            <a:fillRect/>
          </a:stretch>
        </p:blipFill>
        <p:spPr>
          <a:xfrm>
            <a:off x="1760706" y="5695662"/>
            <a:ext cx="3624247" cy="336428"/>
          </a:xfrm>
          <a:prstGeom prst="rect">
            <a:avLst/>
          </a:prstGeom>
        </p:spPr>
      </p:pic>
      <p:sp>
        <p:nvSpPr>
          <p:cNvPr id="11" name="CuadroTexto 10">
            <a:extLst>
              <a:ext uri="{FF2B5EF4-FFF2-40B4-BE49-F238E27FC236}">
                <a16:creationId xmlns:a16="http://schemas.microsoft.com/office/drawing/2014/main" id="{75921A3B-4C35-4966-BBFE-89B8018D4E40}"/>
              </a:ext>
            </a:extLst>
          </p:cNvPr>
          <p:cNvSpPr txBox="1"/>
          <p:nvPr/>
        </p:nvSpPr>
        <p:spPr>
          <a:xfrm>
            <a:off x="1760706" y="5106886"/>
            <a:ext cx="342112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black"/>
                </a:solidFill>
                <a:effectLst/>
                <a:uLnTx/>
                <a:uFillTx/>
                <a:latin typeface="Corbel" panose="020B0503020204020204"/>
                <a:ea typeface="+mn-ea"/>
                <a:cs typeface="+mn-cs"/>
              </a:rPr>
              <a:t>Imprimir con el siguiente formato:</a:t>
            </a:r>
            <a:endParaRPr kumimoji="0" lang="es-E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58042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F95F0-20D1-4939-B093-32CD9674920B}"/>
              </a:ext>
            </a:extLst>
          </p:cNvPr>
          <p:cNvSpPr>
            <a:spLocks noGrp="1"/>
          </p:cNvSpPr>
          <p:nvPr>
            <p:ph type="title"/>
          </p:nvPr>
        </p:nvSpPr>
        <p:spPr/>
        <p:txBody>
          <a:bodyPr/>
          <a:lstStyle/>
          <a:p>
            <a:endParaRPr lang="es-ES"/>
          </a:p>
        </p:txBody>
      </p:sp>
      <p:sp>
        <p:nvSpPr>
          <p:cNvPr id="4" name="Título 1">
            <a:extLst>
              <a:ext uri="{FF2B5EF4-FFF2-40B4-BE49-F238E27FC236}">
                <a16:creationId xmlns:a16="http://schemas.microsoft.com/office/drawing/2014/main" id="{EA180BBB-026F-4A69-A856-CD1C02AE57E2}"/>
              </a:ext>
            </a:extLst>
          </p:cNvPr>
          <p:cNvSpPr txBox="1">
            <a:spLocks/>
          </p:cNvSpPr>
          <p:nvPr/>
        </p:nvSpPr>
        <p:spPr>
          <a:xfrm>
            <a:off x="0" y="1"/>
            <a:ext cx="12192000" cy="755374"/>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PE" sz="4000" b="1" i="0" u="none" strike="noStrike" kern="1200" cap="none" spc="0" normalizeH="0" baseline="0" noProof="0" dirty="0">
                <a:ln w="3175" cmpd="sng">
                  <a:noFill/>
                </a:ln>
                <a:solidFill>
                  <a:prstClr val="white"/>
                </a:solidFill>
                <a:effectLst/>
                <a:uLnTx/>
                <a:uFillTx/>
                <a:latin typeface="Corbel" panose="020B0503020204020204"/>
                <a:ea typeface="+mj-ea"/>
                <a:cs typeface="+mj-cs"/>
              </a:rPr>
              <a:t>Resolución del ejercicio 5.3 </a:t>
            </a:r>
            <a:r>
              <a:rPr kumimoji="0" lang="es-PE" sz="4000" b="1" i="0" u="none" strike="noStrike" kern="1200" cap="none" spc="0" normalizeH="0" baseline="0" noProof="0">
                <a:ln w="3175" cmpd="sng">
                  <a:noFill/>
                </a:ln>
                <a:solidFill>
                  <a:prstClr val="white"/>
                </a:solidFill>
                <a:effectLst/>
                <a:uLnTx/>
                <a:uFillTx/>
                <a:latin typeface="Corbel" panose="020B0503020204020204"/>
                <a:ea typeface="+mj-ea"/>
                <a:cs typeface="+mj-cs"/>
              </a:rPr>
              <a:t>Expresiones Lambda</a:t>
            </a:r>
            <a:endParaRPr kumimoji="0" lang="es-ES" sz="4000" b="1" i="0" u="none" strike="noStrike" kern="1200" cap="none" spc="0" normalizeH="0" baseline="0" noProof="0" dirty="0">
              <a:ln w="3175" cmpd="sng">
                <a:noFill/>
              </a:ln>
              <a:solidFill>
                <a:prstClr val="white"/>
              </a:solidFill>
              <a:effectLst/>
              <a:uLnTx/>
              <a:uFillTx/>
              <a:latin typeface="Corbel" panose="020B0503020204020204"/>
              <a:ea typeface="+mj-ea"/>
              <a:cs typeface="+mj-cs"/>
            </a:endParaRPr>
          </a:p>
        </p:txBody>
      </p:sp>
      <p:pic>
        <p:nvPicPr>
          <p:cNvPr id="5" name="Imagen 4">
            <a:extLst>
              <a:ext uri="{FF2B5EF4-FFF2-40B4-BE49-F238E27FC236}">
                <a16:creationId xmlns:a16="http://schemas.microsoft.com/office/drawing/2014/main" id="{2BF80195-586A-4AF7-A933-29B445D3BA00}"/>
              </a:ext>
            </a:extLst>
          </p:cNvPr>
          <p:cNvPicPr>
            <a:picLocks noChangeAspect="1"/>
          </p:cNvPicPr>
          <p:nvPr/>
        </p:nvPicPr>
        <p:blipFill>
          <a:blip r:embed="rId2"/>
          <a:stretch>
            <a:fillRect/>
          </a:stretch>
        </p:blipFill>
        <p:spPr>
          <a:xfrm>
            <a:off x="0" y="1422506"/>
            <a:ext cx="12192000" cy="2006494"/>
          </a:xfrm>
          <a:prstGeom prst="rect">
            <a:avLst/>
          </a:prstGeom>
        </p:spPr>
      </p:pic>
    </p:spTree>
    <p:extLst>
      <p:ext uri="{BB962C8B-B14F-4D97-AF65-F5344CB8AC3E}">
        <p14:creationId xmlns:p14="http://schemas.microsoft.com/office/powerpoint/2010/main" val="354913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1453181-5CA2-42F5-8409-FC1D1854C7BC}"/>
              </a:ext>
            </a:extLst>
          </p:cNvPr>
          <p:cNvSpPr>
            <a:spLocks noGrp="1"/>
          </p:cNvSpPr>
          <p:nvPr>
            <p:ph type="title"/>
          </p:nvPr>
        </p:nvSpPr>
        <p:spPr>
          <a:xfrm>
            <a:off x="-1" y="1"/>
            <a:ext cx="12085983" cy="707886"/>
          </a:xfrm>
          <a:solidFill>
            <a:schemeClr val="accent1">
              <a:lumMod val="75000"/>
            </a:schemeClr>
          </a:solidFill>
        </p:spPr>
        <p:txBody>
          <a:bodyPr/>
          <a:lstStyle/>
          <a:p>
            <a:r>
              <a:rPr lang="es-PE" b="1" dirty="0">
                <a:solidFill>
                  <a:schemeClr val="bg1"/>
                </a:solidFill>
              </a:rPr>
              <a:t>¡Ejercicio 1.1  a practicar! (</a:t>
            </a:r>
            <a:r>
              <a:rPr lang="es-PE" b="1" dirty="0" err="1">
                <a:solidFill>
                  <a:schemeClr val="bg1"/>
                </a:solidFill>
              </a:rPr>
              <a:t>Inner</a:t>
            </a:r>
            <a:r>
              <a:rPr lang="es-PE" b="1" dirty="0">
                <a:solidFill>
                  <a:schemeClr val="bg1"/>
                </a:solidFill>
              </a:rPr>
              <a:t> </a:t>
            </a:r>
            <a:r>
              <a:rPr lang="es-PE" b="1" dirty="0" err="1">
                <a:solidFill>
                  <a:schemeClr val="bg1"/>
                </a:solidFill>
              </a:rPr>
              <a:t>Join</a:t>
            </a:r>
            <a:r>
              <a:rPr lang="es-PE" b="1" dirty="0">
                <a:solidFill>
                  <a:schemeClr val="bg1"/>
                </a:solidFill>
              </a:rPr>
              <a:t>)</a:t>
            </a:r>
            <a:endParaRPr lang="es-ES" b="1" dirty="0">
              <a:solidFill>
                <a:schemeClr val="bg1"/>
              </a:solidFill>
            </a:endParaRPr>
          </a:p>
        </p:txBody>
      </p:sp>
      <p:sp>
        <p:nvSpPr>
          <p:cNvPr id="9" name="CuadroTexto 8">
            <a:extLst>
              <a:ext uri="{FF2B5EF4-FFF2-40B4-BE49-F238E27FC236}">
                <a16:creationId xmlns:a16="http://schemas.microsoft.com/office/drawing/2014/main" id="{54FB8621-6DAE-4BE9-86AD-FAF77333780C}"/>
              </a:ext>
            </a:extLst>
          </p:cNvPr>
          <p:cNvSpPr txBox="1"/>
          <p:nvPr/>
        </p:nvSpPr>
        <p:spPr>
          <a:xfrm>
            <a:off x="1417982" y="771013"/>
            <a:ext cx="10495721" cy="1015663"/>
          </a:xfrm>
          <a:prstGeom prst="rect">
            <a:avLst/>
          </a:prstGeom>
          <a:noFill/>
        </p:spPr>
        <p:txBody>
          <a:bodyPr wrap="square" rtlCol="0">
            <a:spAutoFit/>
          </a:bodyPr>
          <a:lstStyle/>
          <a:p>
            <a:r>
              <a:rPr lang="es-PE" sz="2000" dirty="0"/>
              <a:t>Mediante una consulta </a:t>
            </a:r>
            <a:r>
              <a:rPr lang="es-PE" sz="2000" dirty="0" err="1"/>
              <a:t>linQ</a:t>
            </a:r>
            <a:r>
              <a:rPr lang="es-PE" sz="2000" dirty="0"/>
              <a:t>  imprimir el siguiente resultado: El empleado : ……….(nombre empleado)  es ………………..(nombre de modalidad) . Solo para aquellos que su modalidad esta definida en la lista llamada </a:t>
            </a:r>
            <a:r>
              <a:rPr lang="es-PE" sz="2000" dirty="0" err="1"/>
              <a:t>listaModalidad</a:t>
            </a:r>
            <a:r>
              <a:rPr lang="es-PE" sz="2000" dirty="0"/>
              <a:t>.</a:t>
            </a:r>
            <a:endParaRPr lang="es-ES" sz="2000" dirty="0"/>
          </a:p>
        </p:txBody>
      </p:sp>
      <p:pic>
        <p:nvPicPr>
          <p:cNvPr id="2" name="Imagen 1"/>
          <p:cNvPicPr>
            <a:picLocks noChangeAspect="1"/>
          </p:cNvPicPr>
          <p:nvPr/>
        </p:nvPicPr>
        <p:blipFill>
          <a:blip r:embed="rId3"/>
          <a:stretch>
            <a:fillRect/>
          </a:stretch>
        </p:blipFill>
        <p:spPr>
          <a:xfrm>
            <a:off x="1520946" y="1849802"/>
            <a:ext cx="9744075" cy="3905250"/>
          </a:xfrm>
          <a:prstGeom prst="rect">
            <a:avLst/>
          </a:prstGeom>
        </p:spPr>
      </p:pic>
    </p:spTree>
    <p:extLst>
      <p:ext uri="{BB962C8B-B14F-4D97-AF65-F5344CB8AC3E}">
        <p14:creationId xmlns:p14="http://schemas.microsoft.com/office/powerpoint/2010/main" val="104744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7CB8DD-BD3D-435D-9E92-043BC604C3EF}"/>
              </a:ext>
            </a:extLst>
          </p:cNvPr>
          <p:cNvSpPr>
            <a:spLocks noGrp="1"/>
          </p:cNvSpPr>
          <p:nvPr>
            <p:ph idx="1"/>
          </p:nvPr>
        </p:nvSpPr>
        <p:spPr>
          <a:xfrm>
            <a:off x="1484310" y="1325563"/>
            <a:ext cx="10018713" cy="4465637"/>
          </a:xfrm>
        </p:spPr>
        <p:txBody>
          <a:bodyPr/>
          <a:lstStyle/>
          <a:p>
            <a:pPr marL="0" indent="0">
              <a:buNone/>
            </a:pPr>
            <a:endParaRPr lang="es-ES" dirty="0"/>
          </a:p>
        </p:txBody>
      </p:sp>
      <p:sp>
        <p:nvSpPr>
          <p:cNvPr id="4" name="Título 1">
            <a:extLst>
              <a:ext uri="{FF2B5EF4-FFF2-40B4-BE49-F238E27FC236}">
                <a16:creationId xmlns:a16="http://schemas.microsoft.com/office/drawing/2014/main" id="{881286A4-D910-4CDA-AC10-A8EF9D767827}"/>
              </a:ext>
            </a:extLst>
          </p:cNvPr>
          <p:cNvSpPr>
            <a:spLocks noGrp="1"/>
          </p:cNvSpPr>
          <p:nvPr>
            <p:ph type="title"/>
          </p:nvPr>
        </p:nvSpPr>
        <p:spPr>
          <a:xfrm>
            <a:off x="1484310" y="1"/>
            <a:ext cx="10707690" cy="755374"/>
          </a:xfrm>
          <a:solidFill>
            <a:schemeClr val="accent1">
              <a:lumMod val="75000"/>
            </a:schemeClr>
          </a:solidFill>
        </p:spPr>
        <p:txBody>
          <a:bodyPr>
            <a:normAutofit/>
          </a:bodyPr>
          <a:lstStyle/>
          <a:p>
            <a:r>
              <a:rPr lang="es-PE" b="1" dirty="0">
                <a:solidFill>
                  <a:schemeClr val="bg1"/>
                </a:solidFill>
              </a:rPr>
              <a:t>Resolución del ejercicio 1.1 </a:t>
            </a:r>
            <a:r>
              <a:rPr lang="es-PE" b="1" dirty="0" err="1">
                <a:solidFill>
                  <a:schemeClr val="bg1"/>
                </a:solidFill>
              </a:rPr>
              <a:t>Inner</a:t>
            </a:r>
            <a:r>
              <a:rPr lang="es-PE" b="1" dirty="0">
                <a:solidFill>
                  <a:schemeClr val="bg1"/>
                </a:solidFill>
              </a:rPr>
              <a:t> </a:t>
            </a:r>
            <a:r>
              <a:rPr lang="es-PE" b="1" dirty="0" err="1">
                <a:solidFill>
                  <a:schemeClr val="bg1"/>
                </a:solidFill>
              </a:rPr>
              <a:t>Join</a:t>
            </a:r>
            <a:endParaRPr lang="es-ES" b="1" dirty="0">
              <a:solidFill>
                <a:schemeClr val="bg1"/>
              </a:solidFill>
            </a:endParaRPr>
          </a:p>
        </p:txBody>
      </p:sp>
      <p:pic>
        <p:nvPicPr>
          <p:cNvPr id="6" name="Imagen 5">
            <a:extLst>
              <a:ext uri="{FF2B5EF4-FFF2-40B4-BE49-F238E27FC236}">
                <a16:creationId xmlns:a16="http://schemas.microsoft.com/office/drawing/2014/main" id="{FA30AC41-4D2C-4A12-82E5-D94EDA2A6830}"/>
              </a:ext>
            </a:extLst>
          </p:cNvPr>
          <p:cNvPicPr>
            <a:picLocks noChangeAspect="1"/>
          </p:cNvPicPr>
          <p:nvPr/>
        </p:nvPicPr>
        <p:blipFill>
          <a:blip r:embed="rId2"/>
          <a:stretch>
            <a:fillRect/>
          </a:stretch>
        </p:blipFill>
        <p:spPr>
          <a:xfrm>
            <a:off x="1643572" y="755375"/>
            <a:ext cx="10389165" cy="6102624"/>
          </a:xfrm>
          <a:prstGeom prst="rect">
            <a:avLst/>
          </a:prstGeom>
        </p:spPr>
      </p:pic>
    </p:spTree>
    <p:extLst>
      <p:ext uri="{BB962C8B-B14F-4D97-AF65-F5344CB8AC3E}">
        <p14:creationId xmlns:p14="http://schemas.microsoft.com/office/powerpoint/2010/main" val="268562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0864" y="621917"/>
            <a:ext cx="10018713" cy="1660175"/>
          </a:xfrm>
        </p:spPr>
        <p:txBody>
          <a:bodyPr>
            <a:normAutofit/>
          </a:bodyPr>
          <a:lstStyle/>
          <a:p>
            <a:pPr marL="0" indent="0">
              <a:buNone/>
            </a:pPr>
            <a:r>
              <a:rPr lang="es-PE" sz="1800" dirty="0"/>
              <a:t>Este ejemplo muestra cómo realizar operaciones de unión en las que desea utilizar más de una clave para definir una coincidencia. Esto se logra mediante el uso de una clave compuesta. Crea una clave compuesta como un tipo anónimo</a:t>
            </a:r>
          </a:p>
        </p:txBody>
      </p:sp>
      <p:sp>
        <p:nvSpPr>
          <p:cNvPr id="4" name="Título 1">
            <a:extLst>
              <a:ext uri="{FF2B5EF4-FFF2-40B4-BE49-F238E27FC236}">
                <a16:creationId xmlns:a16="http://schemas.microsoft.com/office/drawing/2014/main" id="{C1453181-5CA2-42F5-8409-FC1D1854C7BC}"/>
              </a:ext>
            </a:extLst>
          </p:cNvPr>
          <p:cNvSpPr txBox="1">
            <a:spLocks/>
          </p:cNvSpPr>
          <p:nvPr/>
        </p:nvSpPr>
        <p:spPr>
          <a:xfrm>
            <a:off x="-1" y="1"/>
            <a:ext cx="12085983" cy="707886"/>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b="1" dirty="0">
                <a:solidFill>
                  <a:schemeClr val="bg1"/>
                </a:solidFill>
              </a:rPr>
              <a:t>1.2 ¿Cómo unir mas de 2 tablas?</a:t>
            </a:r>
            <a:endParaRPr lang="es-ES" b="1" dirty="0">
              <a:solidFill>
                <a:schemeClr val="bg1"/>
              </a:solidFill>
            </a:endParaRPr>
          </a:p>
        </p:txBody>
      </p:sp>
      <p:pic>
        <p:nvPicPr>
          <p:cNvPr id="5" name="Imagen 4"/>
          <p:cNvPicPr>
            <a:picLocks noChangeAspect="1"/>
          </p:cNvPicPr>
          <p:nvPr/>
        </p:nvPicPr>
        <p:blipFill>
          <a:blip r:embed="rId3"/>
          <a:stretch>
            <a:fillRect/>
          </a:stretch>
        </p:blipFill>
        <p:spPr>
          <a:xfrm>
            <a:off x="1539018" y="1880211"/>
            <a:ext cx="6323257" cy="2825758"/>
          </a:xfrm>
          <a:prstGeom prst="rect">
            <a:avLst/>
          </a:prstGeom>
        </p:spPr>
      </p:pic>
      <p:cxnSp>
        <p:nvCxnSpPr>
          <p:cNvPr id="12" name="Conector recto 11"/>
          <p:cNvCxnSpPr/>
          <p:nvPr/>
        </p:nvCxnSpPr>
        <p:spPr>
          <a:xfrm>
            <a:off x="3391877" y="2594708"/>
            <a:ext cx="3196492" cy="257907"/>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Conector recto de flecha 13"/>
          <p:cNvCxnSpPr/>
          <p:nvPr/>
        </p:nvCxnSpPr>
        <p:spPr>
          <a:xfrm flipH="1">
            <a:off x="5533292" y="2852615"/>
            <a:ext cx="1055077" cy="12895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ector recto 14"/>
          <p:cNvCxnSpPr/>
          <p:nvPr/>
        </p:nvCxnSpPr>
        <p:spPr>
          <a:xfrm>
            <a:off x="3938954" y="3352800"/>
            <a:ext cx="2836984" cy="144584"/>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Conector recto de flecha 20"/>
          <p:cNvCxnSpPr/>
          <p:nvPr/>
        </p:nvCxnSpPr>
        <p:spPr>
          <a:xfrm flipH="1">
            <a:off x="6674338" y="3497384"/>
            <a:ext cx="101600" cy="6447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Arco 1"/>
          <p:cNvSpPr/>
          <p:nvPr/>
        </p:nvSpPr>
        <p:spPr>
          <a:xfrm rot="16940365">
            <a:off x="4736123" y="5649088"/>
            <a:ext cx="508000" cy="584200"/>
          </a:xfrm>
          <a:prstGeom prst="arc">
            <a:avLst>
              <a:gd name="adj1" fmla="val 17093452"/>
              <a:gd name="adj2" fmla="val 2009937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PE"/>
          </a:p>
        </p:txBody>
      </p:sp>
      <p:sp>
        <p:nvSpPr>
          <p:cNvPr id="11" name="Arco 10"/>
          <p:cNvSpPr/>
          <p:nvPr/>
        </p:nvSpPr>
        <p:spPr>
          <a:xfrm rot="16940365">
            <a:off x="6080705" y="5649088"/>
            <a:ext cx="508000" cy="584200"/>
          </a:xfrm>
          <a:prstGeom prst="arc">
            <a:avLst>
              <a:gd name="adj1" fmla="val 16691647"/>
              <a:gd name="adj2" fmla="val 2065223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PE"/>
          </a:p>
        </p:txBody>
      </p:sp>
      <p:pic>
        <p:nvPicPr>
          <p:cNvPr id="6" name="Imagen 5"/>
          <p:cNvPicPr>
            <a:picLocks noChangeAspect="1"/>
          </p:cNvPicPr>
          <p:nvPr/>
        </p:nvPicPr>
        <p:blipFill>
          <a:blip r:embed="rId4"/>
          <a:stretch>
            <a:fillRect/>
          </a:stretch>
        </p:blipFill>
        <p:spPr>
          <a:xfrm>
            <a:off x="1539018" y="4705969"/>
            <a:ext cx="8798937" cy="2119234"/>
          </a:xfrm>
          <a:prstGeom prst="rect">
            <a:avLst/>
          </a:prstGeom>
        </p:spPr>
      </p:pic>
      <p:cxnSp>
        <p:nvCxnSpPr>
          <p:cNvPr id="8" name="Conector recto de flecha 7"/>
          <p:cNvCxnSpPr/>
          <p:nvPr/>
        </p:nvCxnSpPr>
        <p:spPr>
          <a:xfrm>
            <a:off x="4054642" y="4872789"/>
            <a:ext cx="469232" cy="3729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ector recto de flecha 9"/>
          <p:cNvCxnSpPr/>
          <p:nvPr/>
        </p:nvCxnSpPr>
        <p:spPr>
          <a:xfrm>
            <a:off x="3938954" y="5091509"/>
            <a:ext cx="3243899" cy="1213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870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417983" y="1234248"/>
            <a:ext cx="10609894" cy="4263623"/>
          </a:xfrm>
          <a:prstGeom prst="rect">
            <a:avLst/>
          </a:prstGeom>
        </p:spPr>
      </p:pic>
      <p:sp>
        <p:nvSpPr>
          <p:cNvPr id="4" name="Título 1">
            <a:extLst>
              <a:ext uri="{FF2B5EF4-FFF2-40B4-BE49-F238E27FC236}">
                <a16:creationId xmlns:a16="http://schemas.microsoft.com/office/drawing/2014/main" id="{C1453181-5CA2-42F5-8409-FC1D1854C7BC}"/>
              </a:ext>
            </a:extLst>
          </p:cNvPr>
          <p:cNvSpPr txBox="1">
            <a:spLocks/>
          </p:cNvSpPr>
          <p:nvPr/>
        </p:nvSpPr>
        <p:spPr>
          <a:xfrm>
            <a:off x="-1" y="1"/>
            <a:ext cx="12085983" cy="707886"/>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b="1" dirty="0">
                <a:solidFill>
                  <a:schemeClr val="bg1"/>
                </a:solidFill>
              </a:rPr>
              <a:t>¡Ejercicio 1.2  a practicar! (</a:t>
            </a:r>
            <a:r>
              <a:rPr lang="es-PE" b="1" dirty="0" err="1">
                <a:solidFill>
                  <a:schemeClr val="bg1"/>
                </a:solidFill>
              </a:rPr>
              <a:t>Inner</a:t>
            </a:r>
            <a:r>
              <a:rPr lang="es-PE" b="1" dirty="0">
                <a:solidFill>
                  <a:schemeClr val="bg1"/>
                </a:solidFill>
              </a:rPr>
              <a:t> </a:t>
            </a:r>
            <a:r>
              <a:rPr lang="es-PE" b="1" dirty="0" err="1">
                <a:solidFill>
                  <a:schemeClr val="bg1"/>
                </a:solidFill>
              </a:rPr>
              <a:t>Join</a:t>
            </a:r>
            <a:r>
              <a:rPr lang="es-PE" b="1" dirty="0">
                <a:solidFill>
                  <a:schemeClr val="bg1"/>
                </a:solidFill>
              </a:rPr>
              <a:t>)</a:t>
            </a:r>
            <a:endParaRPr lang="es-ES" b="1" dirty="0">
              <a:solidFill>
                <a:schemeClr val="bg1"/>
              </a:solidFill>
            </a:endParaRPr>
          </a:p>
        </p:txBody>
      </p:sp>
      <p:sp>
        <p:nvSpPr>
          <p:cNvPr id="6" name="CuadroTexto 5">
            <a:extLst>
              <a:ext uri="{FF2B5EF4-FFF2-40B4-BE49-F238E27FC236}">
                <a16:creationId xmlns:a16="http://schemas.microsoft.com/office/drawing/2014/main" id="{54FB8621-6DAE-4BE9-86AD-FAF77333780C}"/>
              </a:ext>
            </a:extLst>
          </p:cNvPr>
          <p:cNvSpPr txBox="1"/>
          <p:nvPr/>
        </p:nvSpPr>
        <p:spPr>
          <a:xfrm>
            <a:off x="1417982" y="771013"/>
            <a:ext cx="10495721" cy="400110"/>
          </a:xfrm>
          <a:prstGeom prst="rect">
            <a:avLst/>
          </a:prstGeom>
          <a:noFill/>
        </p:spPr>
        <p:txBody>
          <a:bodyPr wrap="square" rtlCol="0">
            <a:spAutoFit/>
          </a:bodyPr>
          <a:lstStyle/>
          <a:p>
            <a:r>
              <a:rPr lang="es-PE" sz="2000" dirty="0"/>
              <a:t>Se tiene 3 listas : Mostrar el nombre de la persona , el nombre del sexo , nombre de modalidad </a:t>
            </a:r>
            <a:endParaRPr lang="es-ES" sz="2000" dirty="0"/>
          </a:p>
        </p:txBody>
      </p:sp>
      <p:pic>
        <p:nvPicPr>
          <p:cNvPr id="7" name="Imagen 6"/>
          <p:cNvPicPr>
            <a:picLocks noChangeAspect="1"/>
          </p:cNvPicPr>
          <p:nvPr/>
        </p:nvPicPr>
        <p:blipFill>
          <a:blip r:embed="rId3"/>
          <a:stretch>
            <a:fillRect/>
          </a:stretch>
        </p:blipFill>
        <p:spPr>
          <a:xfrm>
            <a:off x="2045555" y="5947436"/>
            <a:ext cx="2648534" cy="492441"/>
          </a:xfrm>
          <a:prstGeom prst="rect">
            <a:avLst/>
          </a:prstGeom>
        </p:spPr>
      </p:pic>
      <p:sp>
        <p:nvSpPr>
          <p:cNvPr id="8" name="CuadroTexto 7">
            <a:extLst>
              <a:ext uri="{FF2B5EF4-FFF2-40B4-BE49-F238E27FC236}">
                <a16:creationId xmlns:a16="http://schemas.microsoft.com/office/drawing/2014/main" id="{54FB8621-6DAE-4BE9-86AD-FAF77333780C}"/>
              </a:ext>
            </a:extLst>
          </p:cNvPr>
          <p:cNvSpPr txBox="1"/>
          <p:nvPr/>
        </p:nvSpPr>
        <p:spPr>
          <a:xfrm>
            <a:off x="1475069" y="5547326"/>
            <a:ext cx="10495721" cy="400110"/>
          </a:xfrm>
          <a:prstGeom prst="rect">
            <a:avLst/>
          </a:prstGeom>
          <a:noFill/>
        </p:spPr>
        <p:txBody>
          <a:bodyPr wrap="square" rtlCol="0">
            <a:spAutoFit/>
          </a:bodyPr>
          <a:lstStyle/>
          <a:p>
            <a:r>
              <a:rPr lang="es-PE" sz="2000" dirty="0"/>
              <a:t>La impresión tenga el siguiente esquema : </a:t>
            </a:r>
            <a:endParaRPr lang="es-ES" sz="2000" dirty="0"/>
          </a:p>
        </p:txBody>
      </p:sp>
    </p:spTree>
    <p:extLst>
      <p:ext uri="{BB962C8B-B14F-4D97-AF65-F5344CB8AC3E}">
        <p14:creationId xmlns:p14="http://schemas.microsoft.com/office/powerpoint/2010/main" val="10093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81286A4-D910-4CDA-AC10-A8EF9D767827}"/>
              </a:ext>
            </a:extLst>
          </p:cNvPr>
          <p:cNvSpPr txBox="1">
            <a:spLocks/>
          </p:cNvSpPr>
          <p:nvPr/>
        </p:nvSpPr>
        <p:spPr>
          <a:xfrm>
            <a:off x="1484310" y="1"/>
            <a:ext cx="10707690" cy="755374"/>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b="1" dirty="0">
                <a:solidFill>
                  <a:schemeClr val="bg1"/>
                </a:solidFill>
              </a:rPr>
              <a:t>Resolución del ejercicio 1.2 </a:t>
            </a:r>
            <a:r>
              <a:rPr lang="es-PE" b="1" dirty="0" err="1">
                <a:solidFill>
                  <a:schemeClr val="bg1"/>
                </a:solidFill>
              </a:rPr>
              <a:t>Inner</a:t>
            </a:r>
            <a:r>
              <a:rPr lang="es-PE" b="1" dirty="0">
                <a:solidFill>
                  <a:schemeClr val="bg1"/>
                </a:solidFill>
              </a:rPr>
              <a:t> </a:t>
            </a:r>
            <a:r>
              <a:rPr lang="es-PE" b="1" dirty="0" err="1">
                <a:solidFill>
                  <a:schemeClr val="bg1"/>
                </a:solidFill>
              </a:rPr>
              <a:t>Join</a:t>
            </a:r>
            <a:endParaRPr lang="es-ES" b="1" dirty="0">
              <a:solidFill>
                <a:schemeClr val="bg1"/>
              </a:solidFill>
            </a:endParaRPr>
          </a:p>
        </p:txBody>
      </p:sp>
      <p:pic>
        <p:nvPicPr>
          <p:cNvPr id="2" name="Imagen 1"/>
          <p:cNvPicPr>
            <a:picLocks noChangeAspect="1"/>
          </p:cNvPicPr>
          <p:nvPr/>
        </p:nvPicPr>
        <p:blipFill>
          <a:blip r:embed="rId2"/>
          <a:stretch>
            <a:fillRect/>
          </a:stretch>
        </p:blipFill>
        <p:spPr>
          <a:xfrm>
            <a:off x="0" y="897104"/>
            <a:ext cx="12363450" cy="3571875"/>
          </a:xfrm>
          <a:prstGeom prst="rect">
            <a:avLst/>
          </a:prstGeom>
        </p:spPr>
      </p:pic>
    </p:spTree>
    <p:extLst>
      <p:ext uri="{BB962C8B-B14F-4D97-AF65-F5344CB8AC3E}">
        <p14:creationId xmlns:p14="http://schemas.microsoft.com/office/powerpoint/2010/main" val="56292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8E1D0-E731-4AD0-B2BE-5A3E0AD3542F}"/>
              </a:ext>
            </a:extLst>
          </p:cNvPr>
          <p:cNvSpPr>
            <a:spLocks noGrp="1"/>
          </p:cNvSpPr>
          <p:nvPr>
            <p:ph type="title"/>
          </p:nvPr>
        </p:nvSpPr>
        <p:spPr>
          <a:xfrm>
            <a:off x="1351789" y="-96078"/>
            <a:ext cx="10018713" cy="944217"/>
          </a:xfrm>
          <a:solidFill>
            <a:schemeClr val="accent1">
              <a:lumMod val="75000"/>
            </a:schemeClr>
          </a:solidFill>
        </p:spPr>
        <p:txBody>
          <a:bodyPr/>
          <a:lstStyle/>
          <a:p>
            <a:r>
              <a:rPr lang="es-ES" b="1" dirty="0">
                <a:solidFill>
                  <a:schemeClr val="bg1"/>
                </a:solidFill>
              </a:rPr>
              <a:t>3.Izquierda combinación externa (</a:t>
            </a:r>
            <a:r>
              <a:rPr lang="es-ES" b="1" dirty="0" err="1">
                <a:solidFill>
                  <a:schemeClr val="bg1"/>
                </a:solidFill>
              </a:rPr>
              <a:t>LeftJoin</a:t>
            </a:r>
            <a:r>
              <a:rPr lang="es-ES" b="1" dirty="0">
                <a:solidFill>
                  <a:schemeClr val="bg1"/>
                </a:solidFill>
              </a:rPr>
              <a:t>)</a:t>
            </a:r>
          </a:p>
        </p:txBody>
      </p:sp>
      <p:sp>
        <p:nvSpPr>
          <p:cNvPr id="3" name="Marcador de contenido 2">
            <a:extLst>
              <a:ext uri="{FF2B5EF4-FFF2-40B4-BE49-F238E27FC236}">
                <a16:creationId xmlns:a16="http://schemas.microsoft.com/office/drawing/2014/main" id="{25C66DA6-5EE6-4449-9598-8C77DA8978A7}"/>
              </a:ext>
            </a:extLst>
          </p:cNvPr>
          <p:cNvSpPr>
            <a:spLocks noGrp="1"/>
          </p:cNvSpPr>
          <p:nvPr>
            <p:ph idx="1"/>
          </p:nvPr>
        </p:nvSpPr>
        <p:spPr>
          <a:xfrm>
            <a:off x="1484309" y="1249326"/>
            <a:ext cx="10018713" cy="1974573"/>
          </a:xfrm>
        </p:spPr>
        <p:txBody>
          <a:bodyPr>
            <a:normAutofit lnSpcReduction="10000"/>
          </a:bodyPr>
          <a:lstStyle/>
          <a:p>
            <a:pPr marL="0" indent="0">
              <a:buNone/>
            </a:pPr>
            <a:r>
              <a:rPr lang="es-PE" dirty="0"/>
              <a:t>Una combinación externa izquierda es una combinación en la que se devuelve cada elemento de la primera colección, independientemente de si tiene algún elemento correlacionado en la segunda colección. Puede usar LINQ para realizar una combinación externa izquierda llamando al método </a:t>
            </a:r>
            <a:r>
              <a:rPr lang="es-PE" dirty="0" err="1"/>
              <a:t>DefaultIfEmpty</a:t>
            </a:r>
            <a:r>
              <a:rPr lang="es-PE" dirty="0"/>
              <a:t> sobre los resultados de una combinación de grupo.</a:t>
            </a:r>
          </a:p>
          <a:p>
            <a:pPr marL="0" indent="0">
              <a:buNone/>
            </a:pPr>
            <a:endParaRPr lang="es-PE" dirty="0"/>
          </a:p>
          <a:p>
            <a:pPr marL="0" indent="0">
              <a:buNone/>
            </a:pPr>
            <a:endParaRPr lang="es-ES" dirty="0"/>
          </a:p>
        </p:txBody>
      </p:sp>
      <p:pic>
        <p:nvPicPr>
          <p:cNvPr id="4" name="Imagen 3">
            <a:extLst>
              <a:ext uri="{FF2B5EF4-FFF2-40B4-BE49-F238E27FC236}">
                <a16:creationId xmlns:a16="http://schemas.microsoft.com/office/drawing/2014/main" id="{683876CB-A56E-4ADD-BBF8-AAD1D47652A3}"/>
              </a:ext>
            </a:extLst>
          </p:cNvPr>
          <p:cNvPicPr>
            <a:picLocks noChangeAspect="1"/>
          </p:cNvPicPr>
          <p:nvPr/>
        </p:nvPicPr>
        <p:blipFill>
          <a:blip r:embed="rId2"/>
          <a:stretch>
            <a:fillRect/>
          </a:stretch>
        </p:blipFill>
        <p:spPr>
          <a:xfrm>
            <a:off x="1484309" y="3341356"/>
            <a:ext cx="10224169" cy="1974573"/>
          </a:xfrm>
          <a:prstGeom prst="rect">
            <a:avLst/>
          </a:prstGeom>
        </p:spPr>
      </p:pic>
      <p:sp>
        <p:nvSpPr>
          <p:cNvPr id="6" name="Rectángulo 5">
            <a:extLst>
              <a:ext uri="{FF2B5EF4-FFF2-40B4-BE49-F238E27FC236}">
                <a16:creationId xmlns:a16="http://schemas.microsoft.com/office/drawing/2014/main" id="{2D5EA2C6-24E6-48E6-98D8-15327D60304E}"/>
              </a:ext>
            </a:extLst>
          </p:cNvPr>
          <p:cNvSpPr/>
          <p:nvPr/>
        </p:nvSpPr>
        <p:spPr>
          <a:xfrm>
            <a:off x="8931436" y="5075583"/>
            <a:ext cx="2777042" cy="1782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En el caso que no hay coincidencia se tiene que poner el método </a:t>
            </a:r>
            <a:r>
              <a:rPr lang="es-PE" dirty="0" err="1"/>
              <a:t>DefaultIfEmpty</a:t>
            </a:r>
            <a:r>
              <a:rPr lang="es-PE" dirty="0"/>
              <a:t> y poner el valor que agarrara por defecto</a:t>
            </a:r>
            <a:endParaRPr lang="es-ES" dirty="0"/>
          </a:p>
        </p:txBody>
      </p:sp>
      <p:cxnSp>
        <p:nvCxnSpPr>
          <p:cNvPr id="9" name="Conector recto de flecha 8">
            <a:extLst>
              <a:ext uri="{FF2B5EF4-FFF2-40B4-BE49-F238E27FC236}">
                <a16:creationId xmlns:a16="http://schemas.microsoft.com/office/drawing/2014/main" id="{0E4253BC-DF9B-4822-B9F4-7F45E37A38F8}"/>
              </a:ext>
            </a:extLst>
          </p:cNvPr>
          <p:cNvCxnSpPr/>
          <p:nvPr/>
        </p:nvCxnSpPr>
        <p:spPr>
          <a:xfrm flipV="1">
            <a:off x="1828800" y="4545496"/>
            <a:ext cx="198783" cy="12417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ángulo 9">
            <a:extLst>
              <a:ext uri="{FF2B5EF4-FFF2-40B4-BE49-F238E27FC236}">
                <a16:creationId xmlns:a16="http://schemas.microsoft.com/office/drawing/2014/main" id="{9CDB42F2-1E94-4254-ADE6-7E90DAFB3BAB}"/>
              </a:ext>
            </a:extLst>
          </p:cNvPr>
          <p:cNvSpPr/>
          <p:nvPr/>
        </p:nvSpPr>
        <p:spPr>
          <a:xfrm>
            <a:off x="1722783" y="5608982"/>
            <a:ext cx="2589562"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El </a:t>
            </a:r>
            <a:r>
              <a:rPr lang="es-PE" dirty="0" err="1"/>
              <a:t>join</a:t>
            </a:r>
            <a:r>
              <a:rPr lang="es-PE" dirty="0"/>
              <a:t> nos indica unión de dos fuentes de datos</a:t>
            </a:r>
            <a:endParaRPr lang="es-ES" dirty="0"/>
          </a:p>
        </p:txBody>
      </p:sp>
      <p:cxnSp>
        <p:nvCxnSpPr>
          <p:cNvPr id="11" name="Conector recto de flecha 10">
            <a:extLst>
              <a:ext uri="{FF2B5EF4-FFF2-40B4-BE49-F238E27FC236}">
                <a16:creationId xmlns:a16="http://schemas.microsoft.com/office/drawing/2014/main" id="{BF483E36-CE91-4F19-AEE6-D68938F3E41D}"/>
              </a:ext>
            </a:extLst>
          </p:cNvPr>
          <p:cNvCxnSpPr>
            <a:cxnSpLocks/>
          </p:cNvCxnSpPr>
          <p:nvPr/>
        </p:nvCxnSpPr>
        <p:spPr>
          <a:xfrm flipH="1">
            <a:off x="4312345" y="3925619"/>
            <a:ext cx="1487202" cy="5108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ángulo 12">
            <a:extLst>
              <a:ext uri="{FF2B5EF4-FFF2-40B4-BE49-F238E27FC236}">
                <a16:creationId xmlns:a16="http://schemas.microsoft.com/office/drawing/2014/main" id="{89171D92-0C1C-4F10-9778-545491E29178}"/>
              </a:ext>
            </a:extLst>
          </p:cNvPr>
          <p:cNvSpPr/>
          <p:nvPr/>
        </p:nvSpPr>
        <p:spPr>
          <a:xfrm>
            <a:off x="5570328" y="3286540"/>
            <a:ext cx="2589562" cy="858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El </a:t>
            </a:r>
            <a:r>
              <a:rPr lang="es-PE" dirty="0" err="1"/>
              <a:t>on</a:t>
            </a:r>
            <a:r>
              <a:rPr lang="es-PE" dirty="0"/>
              <a:t> nos permite saber , por que campo se relacionara</a:t>
            </a:r>
            <a:endParaRPr lang="es-ES" dirty="0"/>
          </a:p>
        </p:txBody>
      </p:sp>
      <p:cxnSp>
        <p:nvCxnSpPr>
          <p:cNvPr id="12" name="Conector recto de flecha 11">
            <a:extLst>
              <a:ext uri="{FF2B5EF4-FFF2-40B4-BE49-F238E27FC236}">
                <a16:creationId xmlns:a16="http://schemas.microsoft.com/office/drawing/2014/main" id="{BF483E36-CE91-4F19-AEE6-D68938F3E41D}"/>
              </a:ext>
            </a:extLst>
          </p:cNvPr>
          <p:cNvCxnSpPr>
            <a:cxnSpLocks/>
          </p:cNvCxnSpPr>
          <p:nvPr/>
        </p:nvCxnSpPr>
        <p:spPr>
          <a:xfrm flipH="1">
            <a:off x="7963877" y="3925619"/>
            <a:ext cx="1539631" cy="4958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ángulo 13">
            <a:extLst>
              <a:ext uri="{FF2B5EF4-FFF2-40B4-BE49-F238E27FC236}">
                <a16:creationId xmlns:a16="http://schemas.microsoft.com/office/drawing/2014/main" id="{89171D92-0C1C-4F10-9778-545491E29178}"/>
              </a:ext>
            </a:extLst>
          </p:cNvPr>
          <p:cNvSpPr/>
          <p:nvPr/>
        </p:nvSpPr>
        <p:spPr>
          <a:xfrm>
            <a:off x="9275209" y="3133863"/>
            <a:ext cx="2392629" cy="813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Almacena el resultado de la consulta</a:t>
            </a:r>
            <a:endParaRPr lang="es-ES" dirty="0"/>
          </a:p>
        </p:txBody>
      </p:sp>
      <p:cxnSp>
        <p:nvCxnSpPr>
          <p:cNvPr id="15" name="Conector recto de flecha 14">
            <a:extLst>
              <a:ext uri="{FF2B5EF4-FFF2-40B4-BE49-F238E27FC236}">
                <a16:creationId xmlns:a16="http://schemas.microsoft.com/office/drawing/2014/main" id="{BF483E36-CE91-4F19-AEE6-D68938F3E41D}"/>
              </a:ext>
            </a:extLst>
          </p:cNvPr>
          <p:cNvCxnSpPr>
            <a:cxnSpLocks/>
          </p:cNvCxnSpPr>
          <p:nvPr/>
        </p:nvCxnSpPr>
        <p:spPr>
          <a:xfrm flipH="1" flipV="1">
            <a:off x="5352400" y="4784711"/>
            <a:ext cx="447147" cy="8242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ectángulo 16">
            <a:extLst>
              <a:ext uri="{FF2B5EF4-FFF2-40B4-BE49-F238E27FC236}">
                <a16:creationId xmlns:a16="http://schemas.microsoft.com/office/drawing/2014/main" id="{89171D92-0C1C-4F10-9778-545491E29178}"/>
              </a:ext>
            </a:extLst>
          </p:cNvPr>
          <p:cNvSpPr/>
          <p:nvPr/>
        </p:nvSpPr>
        <p:spPr>
          <a:xfrm>
            <a:off x="5097673" y="5665677"/>
            <a:ext cx="2589562" cy="10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Escribimos que valores tendrá si es que no existe el </a:t>
            </a:r>
            <a:r>
              <a:rPr lang="es-PE" dirty="0" err="1"/>
              <a:t>categoryID</a:t>
            </a:r>
            <a:r>
              <a:rPr lang="es-PE" dirty="0"/>
              <a:t> de la tabla producto en </a:t>
            </a:r>
            <a:r>
              <a:rPr lang="es-PE" dirty="0" err="1"/>
              <a:t>Category</a:t>
            </a:r>
            <a:endParaRPr lang="es-ES" dirty="0"/>
          </a:p>
        </p:txBody>
      </p:sp>
      <p:cxnSp>
        <p:nvCxnSpPr>
          <p:cNvPr id="19" name="Conector recto de flecha 18">
            <a:extLst>
              <a:ext uri="{FF2B5EF4-FFF2-40B4-BE49-F238E27FC236}">
                <a16:creationId xmlns:a16="http://schemas.microsoft.com/office/drawing/2014/main" id="{BF483E36-CE91-4F19-AEE6-D68938F3E41D}"/>
              </a:ext>
            </a:extLst>
          </p:cNvPr>
          <p:cNvCxnSpPr>
            <a:cxnSpLocks/>
          </p:cNvCxnSpPr>
          <p:nvPr/>
        </p:nvCxnSpPr>
        <p:spPr>
          <a:xfrm flipH="1" flipV="1">
            <a:off x="7936317" y="4818731"/>
            <a:ext cx="992902" cy="704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96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1E00E-30CD-4E8B-B00F-67B90735D3F1}"/>
              </a:ext>
            </a:extLst>
          </p:cNvPr>
          <p:cNvSpPr>
            <a:spLocks noGrp="1"/>
          </p:cNvSpPr>
          <p:nvPr>
            <p:ph type="title"/>
          </p:nvPr>
        </p:nvSpPr>
        <p:spPr>
          <a:xfrm>
            <a:off x="1484310" y="46383"/>
            <a:ext cx="10018713" cy="682487"/>
          </a:xfrm>
          <a:solidFill>
            <a:schemeClr val="accent1">
              <a:lumMod val="75000"/>
            </a:schemeClr>
          </a:solidFill>
        </p:spPr>
        <p:txBody>
          <a:bodyPr>
            <a:normAutofit fontScale="90000"/>
          </a:bodyPr>
          <a:lstStyle/>
          <a:p>
            <a:br>
              <a:rPr lang="es-PE" b="1" dirty="0">
                <a:solidFill>
                  <a:schemeClr val="bg1"/>
                </a:solidFill>
              </a:rPr>
            </a:br>
            <a:r>
              <a:rPr lang="es-PE" b="1" dirty="0">
                <a:solidFill>
                  <a:schemeClr val="bg1"/>
                </a:solidFill>
              </a:rPr>
              <a:t>Clausula </a:t>
            </a:r>
            <a:r>
              <a:rPr lang="es-PE" b="1" dirty="0" err="1">
                <a:solidFill>
                  <a:schemeClr val="bg1"/>
                </a:solidFill>
              </a:rPr>
              <a:t>LeftOuterJoin</a:t>
            </a:r>
            <a:r>
              <a:rPr lang="es-PE" b="1" dirty="0">
                <a:solidFill>
                  <a:schemeClr val="bg1"/>
                </a:solidFill>
              </a:rPr>
              <a:t> </a:t>
            </a:r>
            <a:r>
              <a:rPr lang="es-PE" b="1" dirty="0" err="1">
                <a:solidFill>
                  <a:schemeClr val="bg1"/>
                </a:solidFill>
              </a:rPr>
              <a:t>LinQ</a:t>
            </a:r>
            <a:br>
              <a:rPr lang="es-ES" b="1" dirty="0">
                <a:solidFill>
                  <a:schemeClr val="bg1"/>
                </a:solidFill>
              </a:rPr>
            </a:br>
            <a:endParaRPr lang="es-ES" dirty="0"/>
          </a:p>
        </p:txBody>
      </p:sp>
      <p:sp>
        <p:nvSpPr>
          <p:cNvPr id="3" name="Marcador de contenido 2">
            <a:extLst>
              <a:ext uri="{FF2B5EF4-FFF2-40B4-BE49-F238E27FC236}">
                <a16:creationId xmlns:a16="http://schemas.microsoft.com/office/drawing/2014/main" id="{969EB413-6DB4-43AE-A823-8955367DA1C9}"/>
              </a:ext>
            </a:extLst>
          </p:cNvPr>
          <p:cNvSpPr>
            <a:spLocks noGrp="1"/>
          </p:cNvSpPr>
          <p:nvPr>
            <p:ph idx="1"/>
          </p:nvPr>
        </p:nvSpPr>
        <p:spPr>
          <a:xfrm>
            <a:off x="1484310" y="728871"/>
            <a:ext cx="10018713" cy="1943992"/>
          </a:xfrm>
        </p:spPr>
        <p:txBody>
          <a:bodyPr>
            <a:normAutofit lnSpcReduction="10000"/>
          </a:bodyPr>
          <a:lstStyle/>
          <a:p>
            <a:pPr marL="0" indent="0">
              <a:buNone/>
            </a:pPr>
            <a:r>
              <a:rPr lang="es-ES" dirty="0"/>
              <a:t>Teniendo como referencia la lista de empleados y la lista de </a:t>
            </a:r>
            <a:r>
              <a:rPr lang="es-ES" dirty="0" err="1"/>
              <a:t>ModalidadContrato</a:t>
            </a:r>
            <a:r>
              <a:rPr lang="es-ES" dirty="0"/>
              <a:t> . Imprimir lo siguiente para TODOS los empleados :</a:t>
            </a:r>
          </a:p>
          <a:p>
            <a:pPr marL="0" indent="0">
              <a:buNone/>
            </a:pPr>
            <a:r>
              <a:rPr lang="es-PE" dirty="0"/>
              <a:t>La persona ………..(nombre de la persona) tiene la modalidad  ……………..(nombre de la modalidad)  , en el caso que no este </a:t>
            </a:r>
            <a:r>
              <a:rPr lang="es-PE" dirty="0" err="1"/>
              <a:t>definado</a:t>
            </a:r>
            <a:r>
              <a:rPr lang="es-PE" dirty="0"/>
              <a:t> el Id de la modalidad , el nombre de la modalidad debe salir como “No tiene”.</a:t>
            </a:r>
          </a:p>
        </p:txBody>
      </p:sp>
      <p:sp>
        <p:nvSpPr>
          <p:cNvPr id="4" name="Título 1">
            <a:extLst>
              <a:ext uri="{FF2B5EF4-FFF2-40B4-BE49-F238E27FC236}">
                <a16:creationId xmlns:a16="http://schemas.microsoft.com/office/drawing/2014/main" id="{E6F11E21-1B45-4FFA-AED2-268D622F2598}"/>
              </a:ext>
            </a:extLst>
          </p:cNvPr>
          <p:cNvSpPr txBox="1">
            <a:spLocks/>
          </p:cNvSpPr>
          <p:nvPr/>
        </p:nvSpPr>
        <p:spPr>
          <a:xfrm>
            <a:off x="-1" y="1"/>
            <a:ext cx="12085983" cy="707886"/>
          </a:xfrm>
          <a:prstGeom prst="rect">
            <a:avLst/>
          </a:prstGeom>
          <a:solidFill>
            <a:schemeClr val="accent1">
              <a:lumMod val="7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b="1" dirty="0">
                <a:solidFill>
                  <a:schemeClr val="bg1"/>
                </a:solidFill>
              </a:rPr>
              <a:t>¡Ejercicio 3 a practicar! (</a:t>
            </a:r>
            <a:r>
              <a:rPr lang="es-PE" b="1" dirty="0" err="1">
                <a:solidFill>
                  <a:schemeClr val="bg1"/>
                </a:solidFill>
              </a:rPr>
              <a:t>Inner</a:t>
            </a:r>
            <a:r>
              <a:rPr lang="es-PE" b="1" dirty="0">
                <a:solidFill>
                  <a:schemeClr val="bg1"/>
                </a:solidFill>
              </a:rPr>
              <a:t> </a:t>
            </a:r>
            <a:r>
              <a:rPr lang="es-PE" b="1" dirty="0" err="1">
                <a:solidFill>
                  <a:schemeClr val="bg1"/>
                </a:solidFill>
              </a:rPr>
              <a:t>Join</a:t>
            </a:r>
            <a:r>
              <a:rPr lang="es-PE" b="1" dirty="0">
                <a:solidFill>
                  <a:schemeClr val="bg1"/>
                </a:solidFill>
              </a:rPr>
              <a:t>)</a:t>
            </a:r>
            <a:endParaRPr lang="es-ES" b="1" dirty="0">
              <a:solidFill>
                <a:schemeClr val="bg1"/>
              </a:solidFill>
            </a:endParaRPr>
          </a:p>
        </p:txBody>
      </p:sp>
      <p:pic>
        <p:nvPicPr>
          <p:cNvPr id="5" name="Imagen 4"/>
          <p:cNvPicPr>
            <a:picLocks noChangeAspect="1"/>
          </p:cNvPicPr>
          <p:nvPr/>
        </p:nvPicPr>
        <p:blipFill>
          <a:blip r:embed="rId2"/>
          <a:stretch>
            <a:fillRect/>
          </a:stretch>
        </p:blipFill>
        <p:spPr>
          <a:xfrm>
            <a:off x="1501773" y="2672863"/>
            <a:ext cx="10001250" cy="3895725"/>
          </a:xfrm>
          <a:prstGeom prst="rect">
            <a:avLst/>
          </a:prstGeom>
        </p:spPr>
      </p:pic>
    </p:spTree>
    <p:extLst>
      <p:ext uri="{BB962C8B-B14F-4D97-AF65-F5344CB8AC3E}">
        <p14:creationId xmlns:p14="http://schemas.microsoft.com/office/powerpoint/2010/main" val="3968921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864</TotalTime>
  <Words>2032</Words>
  <Application>Microsoft Office PowerPoint</Application>
  <PresentationFormat>Panorámica</PresentationFormat>
  <Paragraphs>181</Paragraphs>
  <Slides>23</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Corbel</vt:lpstr>
      <vt:lpstr>Parallax</vt:lpstr>
      <vt:lpstr>Presentación de PowerPoint</vt:lpstr>
      <vt:lpstr>Presentación de PowerPoint</vt:lpstr>
      <vt:lpstr>¡Ejercicio 1.1  a practicar! (Inner Join)</vt:lpstr>
      <vt:lpstr>Resolución del ejercicio 1.1 Inner Join</vt:lpstr>
      <vt:lpstr>Presentación de PowerPoint</vt:lpstr>
      <vt:lpstr>Presentación de PowerPoint</vt:lpstr>
      <vt:lpstr>Presentación de PowerPoint</vt:lpstr>
      <vt:lpstr>3.Izquierda combinación externa (LeftJoin)</vt:lpstr>
      <vt:lpstr> Clausula LeftOuterJoin LinQ </vt:lpstr>
      <vt:lpstr>Presentación de PowerPoint</vt:lpstr>
      <vt:lpstr>Presentación de PowerPoint</vt:lpstr>
      <vt:lpstr>Presentación de PowerPoint</vt:lpstr>
      <vt:lpstr>Presentación de PowerPoint</vt:lpstr>
      <vt:lpstr>Presentación de PowerPoint</vt:lpstr>
      <vt:lpstr>5.1¿Cómo usar un select de linQ como una expresión lambda?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Elifio</dc:creator>
  <cp:lastModifiedBy>lfzar</cp:lastModifiedBy>
  <cp:revision>90</cp:revision>
  <dcterms:created xsi:type="dcterms:W3CDTF">2019-04-29T00:35:22Z</dcterms:created>
  <dcterms:modified xsi:type="dcterms:W3CDTF">2020-08-10T04:26:39Z</dcterms:modified>
</cp:coreProperties>
</file>