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2BB2E-82A3-4C31-B936-DA82CF2E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5DAAD-16C8-4ED9-A1B5-26205B6A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03FD9-3765-4024-BC1B-4BCC02B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54823-50C8-4A85-A0D6-C34EDA3D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E14BC-2048-478C-A3FA-C143571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9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FD12D-FF03-4881-83E3-D072C952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465823-FD0A-45D7-AEE8-733EE82C7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ABE46-A9CA-4339-90DD-BA4E451F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0EF82-5928-4276-B22A-B3974CFC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B3610-2A1C-4D4E-9FBF-2A3BC881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9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1587F-9AB6-43C8-802A-C4A403FBE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B3FB04-5408-47C2-8273-DA82F1A59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F8454-99E6-4F34-BA01-0517362A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D63C7-9CF2-4A84-8803-A48DDBC5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5EE3D-9235-4219-83D9-6BDB6FC3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22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B1198-758B-45B6-BB23-55E5E053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CDE43-6EAE-456B-8DDC-82684EBD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4D8BA-D2CC-4C0E-9B01-7DDD0877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932C6-8993-4404-938D-6FA08119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5E381-141A-4A12-8CB4-7F8DB4E4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75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13F4F-4DD5-44C0-8E70-97DEA2A0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25C87-3472-466F-AB0F-AFF8EA6F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5AE2A-19B8-4641-8F45-81EC97F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832AD-0D8F-45F4-BE3F-F3D9E379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23D9A-A575-4518-ACA1-122B7DBD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2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6B351-866F-456C-9015-C5BF075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14861-E4B1-4B27-9A1B-F5137DA2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8B67A8-8BF9-4782-B65F-51FCF4CE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12D44F-C2F0-4BB2-8965-267AA3D4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096506-5829-49A4-A26A-D8147BB8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05F7D-34AB-474F-B02C-D496032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7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1F03A-4312-45B7-9AC2-4032DC37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93070-BB41-405D-883D-919DEE5C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73DC0C-853D-4C6B-9838-8D46CE9C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D1CD25-5B0A-4177-ADD0-CD94CDF01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47F267-D94F-442D-8614-B58E250AC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2BD23-7733-4276-9601-D110E67E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8526DE-8C7C-41C0-BF41-A80A0FC1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09787E-F983-4419-976D-F78F311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40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DFAD9-ED28-4BFC-B9EE-95CC2076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801B37-14B8-4CE9-84A7-F093BDCB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64B63B-4D20-4314-AC01-08B1688C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E417DF-B275-4EB6-8D95-706B9BC9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77121C-5130-4832-A99D-3487B892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0795A9-AAD3-46D4-87CC-A079BB1C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30235B-FC91-4E6C-BDC6-B6F3101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85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BC0A3-0DF1-4A50-88FC-9898A9A3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1D310-5540-410B-B14E-E25033A7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C49AE-DFC9-4CB4-920D-D1BEBC9D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97CC93-068D-4B51-8980-F5096EA4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0DB8D-3D5A-4A09-B46B-87505CD2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1E3B9-B097-4B5D-947F-19565BB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8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86206-93B6-436E-A2BE-503FFA67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67F929-4355-4BDE-BD6B-934A9123D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7D8B4A-BC1C-4002-BF14-456BEB69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83ED5-0226-4D87-BE71-7DD39B32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249DDE-445D-4BC7-AB22-305CD6E7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CD9E7E-5EC7-46C0-83D9-0DC06DCF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35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F053B0-384E-4CC5-B033-99790F02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4214AF-417D-4A9D-A305-A28F9D54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C852D-95FF-4818-82F1-E4F94F169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8522-0A0C-4B69-AA92-5B61FB9D1D81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65808-16A1-4007-8A8A-B2EC33BD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6AAEA-1653-45F6-AD73-3DFD16C33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0BCC-AF24-4207-9047-2C880C18F8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1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6D03E52A-B8A1-468E-9A88-44B427F250DB}"/>
              </a:ext>
            </a:extLst>
          </p:cNvPr>
          <p:cNvSpPr/>
          <p:nvPr/>
        </p:nvSpPr>
        <p:spPr>
          <a:xfrm>
            <a:off x="795130" y="278296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7C5384-0593-4637-94B7-A2B7DF6A8D44}"/>
              </a:ext>
            </a:extLst>
          </p:cNvPr>
          <p:cNvSpPr/>
          <p:nvPr/>
        </p:nvSpPr>
        <p:spPr>
          <a:xfrm>
            <a:off x="795130" y="189506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y almacenar datos de ruta.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041785-71FC-4323-947F-F1643963EE98}"/>
              </a:ext>
            </a:extLst>
          </p:cNvPr>
          <p:cNvSpPr/>
          <p:nvPr/>
        </p:nvSpPr>
        <p:spPr>
          <a:xfrm>
            <a:off x="795130" y="321365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Separar los puntos de ruta en “x”, “y”.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E560DC4-10FC-4351-B988-2E219F40A54A}"/>
              </a:ext>
            </a:extLst>
          </p:cNvPr>
          <p:cNvSpPr/>
          <p:nvPr/>
        </p:nvSpPr>
        <p:spPr>
          <a:xfrm>
            <a:off x="795130" y="431358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Centrar y ajustar los puntos al tamaño del mapa.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D366A9-3F3E-4897-B743-4E433FAC33B8}"/>
              </a:ext>
            </a:extLst>
          </p:cNvPr>
          <p:cNvSpPr/>
          <p:nvPr/>
        </p:nvSpPr>
        <p:spPr>
          <a:xfrm>
            <a:off x="795130" y="5516216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Elegir los puntos con la separación acorde para seguirlos.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66BFD4E-A213-4B89-A95F-EA38E5C06025}"/>
              </a:ext>
            </a:extLst>
          </p:cNvPr>
          <p:cNvSpPr/>
          <p:nvPr/>
        </p:nvSpPr>
        <p:spPr>
          <a:xfrm>
            <a:off x="3684104" y="188843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el árbol KD a través de los puntos ya procesados.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CDC223E-FFDB-4335-8187-BC9DFD2AA066}"/>
              </a:ext>
            </a:extLst>
          </p:cNvPr>
          <p:cNvSpPr/>
          <p:nvPr/>
        </p:nvSpPr>
        <p:spPr>
          <a:xfrm>
            <a:off x="3684104" y="298836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 y mostrar la trayectoria en pantalla.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0534C3-36AE-4BA0-8E85-55E05F44F10F}"/>
              </a:ext>
            </a:extLst>
          </p:cNvPr>
          <p:cNvSpPr/>
          <p:nvPr/>
        </p:nvSpPr>
        <p:spPr>
          <a:xfrm>
            <a:off x="3684104" y="408829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mallado considerando las dimensiones del mapa.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1D64ECA-D573-41D1-96BE-6554386F0B83}"/>
              </a:ext>
            </a:extLst>
          </p:cNvPr>
          <p:cNvSpPr/>
          <p:nvPr/>
        </p:nvSpPr>
        <p:spPr>
          <a:xfrm>
            <a:off x="3684104" y="5188226"/>
            <a:ext cx="2411896" cy="10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 cada celda obtenida ejecutar el método </a:t>
            </a:r>
            <a:r>
              <a:rPr lang="es-MX" dirty="0" err="1"/>
              <a:t>near</a:t>
            </a:r>
            <a:r>
              <a:rPr lang="es-MX" dirty="0"/>
              <a:t>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277F182-5794-465A-BC64-AAAA2810F9CB}"/>
              </a:ext>
            </a:extLst>
          </p:cNvPr>
          <p:cNvSpPr/>
          <p:nvPr/>
        </p:nvSpPr>
        <p:spPr>
          <a:xfrm>
            <a:off x="6480316" y="1908311"/>
            <a:ext cx="2411896" cy="10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 la matriz en un archivo con extensión .</a:t>
            </a:r>
            <a:r>
              <a:rPr lang="es-MX" dirty="0" err="1"/>
              <a:t>npy</a:t>
            </a:r>
            <a:r>
              <a:rPr lang="es-MX" dirty="0"/>
              <a:t>.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2E6056DA-597B-47DF-A43F-1F9EA5DC63C1}"/>
              </a:ext>
            </a:extLst>
          </p:cNvPr>
          <p:cNvSpPr/>
          <p:nvPr/>
        </p:nvSpPr>
        <p:spPr>
          <a:xfrm>
            <a:off x="6480316" y="3329610"/>
            <a:ext cx="2411896" cy="10800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4229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CF63D80-4389-4811-8D72-9B9BB1E6C395}"/>
              </a:ext>
            </a:extLst>
          </p:cNvPr>
          <p:cNvSpPr/>
          <p:nvPr/>
        </p:nvSpPr>
        <p:spPr>
          <a:xfrm>
            <a:off x="293204" y="23605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FollowerCallback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251F2BA-80A5-49C4-A76E-0D249F40D07B}"/>
              </a:ext>
            </a:extLst>
          </p:cNvPr>
          <p:cNvSpPr/>
          <p:nvPr/>
        </p:nvSpPr>
        <p:spPr>
          <a:xfrm>
            <a:off x="293204" y="127375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¿Se indicó estar avanzando?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5C2CBF-397F-473A-9B4B-EA32BA7FAD68}"/>
              </a:ext>
            </a:extLst>
          </p:cNvPr>
          <p:cNvSpPr/>
          <p:nvPr/>
        </p:nvSpPr>
        <p:spPr>
          <a:xfrm>
            <a:off x="293204" y="578540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posición más antigua de la lista.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18E9C4-6608-496B-9A3A-803C073591B8}"/>
              </a:ext>
            </a:extLst>
          </p:cNvPr>
          <p:cNvSpPr txBox="1"/>
          <p:nvPr/>
        </p:nvSpPr>
        <p:spPr>
          <a:xfrm>
            <a:off x="1271365" y="21223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B9ED962-E7F2-4DC2-8E43-5C5CDB08A1D4}"/>
              </a:ext>
            </a:extLst>
          </p:cNvPr>
          <p:cNvSpPr/>
          <p:nvPr/>
        </p:nvSpPr>
        <p:spPr>
          <a:xfrm>
            <a:off x="293204" y="244000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al líder y regresar al programa principal.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B9763DD-04CE-46A3-BCFE-350BC81C66CC}"/>
              </a:ext>
            </a:extLst>
          </p:cNvPr>
          <p:cNvSpPr/>
          <p:nvPr/>
        </p:nvSpPr>
        <p:spPr>
          <a:xfrm>
            <a:off x="293204" y="349253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¿Hay más de 60 puntos en la lista?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DCEAB56-8252-4D03-A9BA-20CC81A8B6F2}"/>
              </a:ext>
            </a:extLst>
          </p:cNvPr>
          <p:cNvSpPr txBox="1"/>
          <p:nvPr/>
        </p:nvSpPr>
        <p:spPr>
          <a:xfrm>
            <a:off x="1215260" y="436972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36466D5-57FF-4336-A114-7AB599E58518}"/>
              </a:ext>
            </a:extLst>
          </p:cNvPr>
          <p:cNvSpPr/>
          <p:nvPr/>
        </p:nvSpPr>
        <p:spPr>
          <a:xfrm>
            <a:off x="293204" y="466314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Hacer rotar al seguidor en su propio eje lentamente.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E4BA5D2-5801-4060-AE5C-19BF8013F402}"/>
              </a:ext>
            </a:extLst>
          </p:cNvPr>
          <p:cNvSpPr txBox="1"/>
          <p:nvPr/>
        </p:nvSpPr>
        <p:spPr>
          <a:xfrm>
            <a:off x="1216625" y="54769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48AA63E-D24D-48A3-A415-E5D57C4CD4D2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2705100" y="5100467"/>
            <a:ext cx="22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A7D12F7-C243-43AE-81C5-EAAB3F2B8CD4}"/>
              </a:ext>
            </a:extLst>
          </p:cNvPr>
          <p:cNvSpPr/>
          <p:nvPr/>
        </p:nvSpPr>
        <p:spPr>
          <a:xfrm>
            <a:off x="2933941" y="466314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A0ED87C-12F4-4CC4-81BC-69170B79EA32}"/>
              </a:ext>
            </a:extLst>
          </p:cNvPr>
          <p:cNvSpPr/>
          <p:nvPr/>
        </p:nvSpPr>
        <p:spPr>
          <a:xfrm>
            <a:off x="5563704" y="23605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posición del seguidor.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A4BE7CB-8B6A-4F89-B9D8-2B543FABBE7E}"/>
              </a:ext>
            </a:extLst>
          </p:cNvPr>
          <p:cNvSpPr/>
          <p:nvPr/>
        </p:nvSpPr>
        <p:spPr>
          <a:xfrm>
            <a:off x="5563704" y="1271065"/>
            <a:ext cx="2411896" cy="16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Calcular la diferencia angular entre las 2 posiciones seleccionando el ángulo de giro mas corto.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82A2F99-6DF1-4B77-904B-493513D42CF3}"/>
              </a:ext>
            </a:extLst>
          </p:cNvPr>
          <p:cNvSpPr/>
          <p:nvPr/>
        </p:nvSpPr>
        <p:spPr>
          <a:xfrm>
            <a:off x="5583523" y="299438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¿El ángulo de giro es mayor a 45°?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4DAD2A0-C159-402A-ACEC-3C3E277D74DB}"/>
              </a:ext>
            </a:extLst>
          </p:cNvPr>
          <p:cNvSpPr txBox="1"/>
          <p:nvPr/>
        </p:nvSpPr>
        <p:spPr>
          <a:xfrm>
            <a:off x="6617789" y="37542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707A016-F296-4B85-8E1E-25D77C88F000}"/>
              </a:ext>
            </a:extLst>
          </p:cNvPr>
          <p:cNvSpPr/>
          <p:nvPr/>
        </p:nvSpPr>
        <p:spPr>
          <a:xfrm>
            <a:off x="5583523" y="405055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la velocidad lineal de cero.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30F8721-F25B-403B-B044-D79076367024}"/>
              </a:ext>
            </a:extLst>
          </p:cNvPr>
          <p:cNvSpPr txBox="1"/>
          <p:nvPr/>
        </p:nvSpPr>
        <p:spPr>
          <a:xfrm>
            <a:off x="6570529" y="48950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A7057F4-5964-469F-9E5E-4983910D2522}"/>
              </a:ext>
            </a:extLst>
          </p:cNvPr>
          <p:cNvSpPr/>
          <p:nvPr/>
        </p:nvSpPr>
        <p:spPr>
          <a:xfrm>
            <a:off x="5592368" y="527905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la velocidad lineal propuesta.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9DD33A8-6AF6-4760-A28C-28A5001F2770}"/>
              </a:ext>
            </a:extLst>
          </p:cNvPr>
          <p:cNvSpPr/>
          <p:nvPr/>
        </p:nvSpPr>
        <p:spPr>
          <a:xfrm>
            <a:off x="8403351" y="236055"/>
            <a:ext cx="2411896" cy="14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Proponer la velocidad angular proporcional al ángulo, ajustándolo a los límites de velocidad del móvil.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9C49E28-E7C4-49A4-AF42-C86B11202D56}"/>
              </a:ext>
            </a:extLst>
          </p:cNvPr>
          <p:cNvSpPr/>
          <p:nvPr/>
        </p:nvSpPr>
        <p:spPr>
          <a:xfrm>
            <a:off x="8403351" y="186971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Publicar la velocidad al robot seguidor para que avance.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56CA6B2-469A-44B2-BA48-FE36C34982AD}"/>
              </a:ext>
            </a:extLst>
          </p:cNvPr>
          <p:cNvSpPr/>
          <p:nvPr/>
        </p:nvSpPr>
        <p:spPr>
          <a:xfrm>
            <a:off x="8403351" y="291346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 la posición más antigua de la lista.</a:t>
            </a:r>
          </a:p>
        </p:txBody>
      </p:sp>
    </p:spTree>
    <p:extLst>
      <p:ext uri="{BB962C8B-B14F-4D97-AF65-F5344CB8AC3E}">
        <p14:creationId xmlns:p14="http://schemas.microsoft.com/office/powerpoint/2010/main" val="324568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9FDC41C-B80C-4A5A-85FE-2C1798ED01B1}"/>
              </a:ext>
            </a:extLst>
          </p:cNvPr>
          <p:cNvSpPr/>
          <p:nvPr/>
        </p:nvSpPr>
        <p:spPr>
          <a:xfrm>
            <a:off x="424073" y="325779"/>
            <a:ext cx="2928727" cy="209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Obstacle</a:t>
            </a:r>
            <a:endParaRPr lang="es-MX" dirty="0"/>
          </a:p>
          <a:p>
            <a:pPr algn="ctr"/>
            <a:r>
              <a:rPr lang="es-MX" dirty="0"/>
              <a:t>_________________</a:t>
            </a:r>
          </a:p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get_scan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obtain_min_distance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4145F7-410D-4130-BD24-AA1ACA7C588D}"/>
              </a:ext>
            </a:extLst>
          </p:cNvPr>
          <p:cNvSpPr/>
          <p:nvPr/>
        </p:nvSpPr>
        <p:spPr>
          <a:xfrm>
            <a:off x="3684104" y="997697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384098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A0CDFFF-D7BD-41C6-824E-5E7F39A20166}"/>
              </a:ext>
            </a:extLst>
          </p:cNvPr>
          <p:cNvSpPr/>
          <p:nvPr/>
        </p:nvSpPr>
        <p:spPr>
          <a:xfrm>
            <a:off x="424621" y="217005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547F28-9F48-47FC-AC79-583D2DC3D94C}"/>
              </a:ext>
            </a:extLst>
          </p:cNvPr>
          <p:cNvSpPr/>
          <p:nvPr/>
        </p:nvSpPr>
        <p:spPr>
          <a:xfrm>
            <a:off x="441738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el nodo </a:t>
            </a:r>
          </a:p>
          <a:p>
            <a:pPr algn="ctr"/>
            <a:r>
              <a:rPr lang="es-MX" dirty="0"/>
              <a:t>“turtlebot3_distance”.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950644-63DE-4D67-8687-1399F681EFD2}"/>
              </a:ext>
            </a:extLst>
          </p:cNvPr>
          <p:cNvSpPr/>
          <p:nvPr/>
        </p:nvSpPr>
        <p:spPr>
          <a:xfrm>
            <a:off x="424621" y="29867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el objeto “</a:t>
            </a:r>
            <a:r>
              <a:rPr lang="es-MX" dirty="0" err="1"/>
              <a:t>Obstacle</a:t>
            </a:r>
            <a:r>
              <a:rPr lang="es-MX" dirty="0"/>
              <a:t>”.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F1B095-F210-4A79-B578-F84D6DECE908}"/>
              </a:ext>
            </a:extLst>
          </p:cNvPr>
          <p:cNvSpPr/>
          <p:nvPr/>
        </p:nvSpPr>
        <p:spPr>
          <a:xfrm>
            <a:off x="6054574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¿Esta ROS ejecutándose?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ABF3A9-50EA-4A46-A212-DD51D1EBE486}"/>
              </a:ext>
            </a:extLst>
          </p:cNvPr>
          <p:cNvSpPr/>
          <p:nvPr/>
        </p:nvSpPr>
        <p:spPr>
          <a:xfrm>
            <a:off x="441738" y="4133022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940B23-DDCA-4811-8E5B-FB8CB3DC489E}"/>
              </a:ext>
            </a:extLst>
          </p:cNvPr>
          <p:cNvSpPr txBox="1"/>
          <p:nvPr/>
        </p:nvSpPr>
        <p:spPr>
          <a:xfrm>
            <a:off x="7088701" y="2735316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F4633-C228-43D4-8C3D-29E9D5B24E21}"/>
              </a:ext>
            </a:extLst>
          </p:cNvPr>
          <p:cNvSpPr txBox="1"/>
          <p:nvPr/>
        </p:nvSpPr>
        <p:spPr>
          <a:xfrm>
            <a:off x="8537167" y="20201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16C8E9-BF98-4F39-B5BF-5B047132C4F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260522" y="1210917"/>
            <a:ext cx="0" cy="559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6289C9B-52FC-47EF-A7C7-2BBA0D26ECE1}"/>
              </a:ext>
            </a:extLst>
          </p:cNvPr>
          <p:cNvSpPr/>
          <p:nvPr/>
        </p:nvSpPr>
        <p:spPr>
          <a:xfrm>
            <a:off x="3250578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límites de error y de tiempo de muestreo.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7429582-A6E7-4F43-838E-A491D367BE6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647686" y="3611223"/>
            <a:ext cx="0" cy="52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04F0C5-5D84-4BFF-8686-6D7AE63041F4}"/>
              </a:ext>
            </a:extLst>
          </p:cNvPr>
          <p:cNvSpPr/>
          <p:nvPr/>
        </p:nvSpPr>
        <p:spPr>
          <a:xfrm>
            <a:off x="3250578" y="3522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1CB294-6FC6-407E-88ED-9FF6709781A8}"/>
              </a:ext>
            </a:extLst>
          </p:cNvPr>
          <p:cNvSpPr/>
          <p:nvPr/>
        </p:nvSpPr>
        <p:spPr>
          <a:xfrm>
            <a:off x="3250578" y="29867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</a:t>
            </a:r>
            <a:r>
              <a:rPr lang="es-MX" dirty="0" err="1"/>
              <a:t>obtain_min_distance</a:t>
            </a:r>
            <a:r>
              <a:rPr lang="es-MX" dirty="0"/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7A7C05-F8F7-41A7-96E8-E66CB6DE9D9E}"/>
              </a:ext>
            </a:extLst>
          </p:cNvPr>
          <p:cNvSpPr/>
          <p:nvPr/>
        </p:nvSpPr>
        <p:spPr>
          <a:xfrm>
            <a:off x="3250578" y="428668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AECDE4-C5B9-4F11-8F17-7313F769A5D3}"/>
              </a:ext>
            </a:extLst>
          </p:cNvPr>
          <p:cNvSpPr/>
          <p:nvPr/>
        </p:nvSpPr>
        <p:spPr>
          <a:xfrm>
            <a:off x="6054574" y="33627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obtain_min_distance</a:t>
            </a:r>
            <a:endParaRPr lang="es-MX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08AF149-28C8-487F-A3C9-EF8C628E6F3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834597" y="2204830"/>
            <a:ext cx="22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401543-C856-42E9-9E87-7FCBFFDFB2C2}"/>
              </a:ext>
            </a:extLst>
          </p:cNvPr>
          <p:cNvSpPr/>
          <p:nvPr/>
        </p:nvSpPr>
        <p:spPr>
          <a:xfrm>
            <a:off x="9063438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DB2980E-8646-40C0-B041-C97A2E92E207}"/>
              </a:ext>
            </a:extLst>
          </p:cNvPr>
          <p:cNvSpPr/>
          <p:nvPr/>
        </p:nvSpPr>
        <p:spPr>
          <a:xfrm>
            <a:off x="6054574" y="309699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</a:t>
            </a:r>
            <a:r>
              <a:rPr lang="es-MX" dirty="0" err="1"/>
              <a:t>get_scan</a:t>
            </a:r>
            <a:r>
              <a:rPr lang="es-MX" dirty="0"/>
              <a:t>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4E48053-AD03-4928-949D-44113D9A04FF}"/>
              </a:ext>
            </a:extLst>
          </p:cNvPr>
          <p:cNvSpPr/>
          <p:nvPr/>
        </p:nvSpPr>
        <p:spPr>
          <a:xfrm>
            <a:off x="6054574" y="428668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distancia mínima de los datos regresados.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8EBBEBB-D8AC-4D89-90C5-912CC268934F}"/>
              </a:ext>
            </a:extLst>
          </p:cNvPr>
          <p:cNvSpPr/>
          <p:nvPr/>
        </p:nvSpPr>
        <p:spPr>
          <a:xfrm>
            <a:off x="6054574" y="547636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Publicar la distancia mínima.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846699A5-D5E0-46B4-815F-78B063EC2DB6}"/>
              </a:ext>
            </a:extLst>
          </p:cNvPr>
          <p:cNvCxnSpPr>
            <a:stCxn id="26" idx="1"/>
            <a:endCxn id="7" idx="1"/>
          </p:cNvCxnSpPr>
          <p:nvPr/>
        </p:nvCxnSpPr>
        <p:spPr>
          <a:xfrm rot="10800000">
            <a:off x="6054574" y="2204830"/>
            <a:ext cx="12700" cy="37088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6289C9B-52FC-47EF-A7C7-2BBA0D26ECE1}"/>
              </a:ext>
            </a:extLst>
          </p:cNvPr>
          <p:cNvSpPr/>
          <p:nvPr/>
        </p:nvSpPr>
        <p:spPr>
          <a:xfrm>
            <a:off x="427865" y="147289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Esperar y guardar el mensaje con las distancias del </a:t>
            </a:r>
            <a:r>
              <a:rPr lang="es-MX" dirty="0" err="1"/>
              <a:t>lidar</a:t>
            </a:r>
            <a:r>
              <a:rPr lang="es-MX" dirty="0"/>
              <a:t>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04F0C5-5D84-4BFF-8686-6D7AE63041F4}"/>
              </a:ext>
            </a:extLst>
          </p:cNvPr>
          <p:cNvSpPr/>
          <p:nvPr/>
        </p:nvSpPr>
        <p:spPr>
          <a:xfrm>
            <a:off x="427865" y="325706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get_scan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1CB294-6FC6-407E-88ED-9FF6709781A8}"/>
              </a:ext>
            </a:extLst>
          </p:cNvPr>
          <p:cNvSpPr/>
          <p:nvPr/>
        </p:nvSpPr>
        <p:spPr>
          <a:xfrm>
            <a:off x="427865" y="264863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una lista vacía para guardar los datos.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7A7C05-F8F7-41A7-96E8-E66CB6DE9D9E}"/>
              </a:ext>
            </a:extLst>
          </p:cNvPr>
          <p:cNvSpPr/>
          <p:nvPr/>
        </p:nvSpPr>
        <p:spPr>
          <a:xfrm>
            <a:off x="427865" y="587729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F54CCC6-5322-4405-9993-E2ED285A2DA0}"/>
              </a:ext>
            </a:extLst>
          </p:cNvPr>
          <p:cNvSpPr/>
          <p:nvPr/>
        </p:nvSpPr>
        <p:spPr>
          <a:xfrm>
            <a:off x="427865" y="3824376"/>
            <a:ext cx="2411896" cy="175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 en la lista los valores mayores a la distancia de error y menores al límite de objeto cercano, entre 0° a 135° y 225° a 360°.</a:t>
            </a:r>
          </a:p>
        </p:txBody>
      </p:sp>
    </p:spTree>
    <p:extLst>
      <p:ext uri="{BB962C8B-B14F-4D97-AF65-F5344CB8AC3E}">
        <p14:creationId xmlns:p14="http://schemas.microsoft.com/office/powerpoint/2010/main" val="403261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9FDC41C-B80C-4A5A-85FE-2C1798ED01B1}"/>
              </a:ext>
            </a:extLst>
          </p:cNvPr>
          <p:cNvSpPr/>
          <p:nvPr/>
        </p:nvSpPr>
        <p:spPr>
          <a:xfrm>
            <a:off x="424073" y="325779"/>
            <a:ext cx="2928727" cy="209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LaserVFH</a:t>
            </a:r>
            <a:endParaRPr lang="es-MX" dirty="0"/>
          </a:p>
          <a:p>
            <a:pPr algn="ctr"/>
            <a:r>
              <a:rPr lang="es-MX" dirty="0"/>
              <a:t>_________________</a:t>
            </a:r>
          </a:p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poseCallback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LaserCallback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4145F7-410D-4130-BD24-AA1ACA7C588D}"/>
              </a:ext>
            </a:extLst>
          </p:cNvPr>
          <p:cNvSpPr/>
          <p:nvPr/>
        </p:nvSpPr>
        <p:spPr>
          <a:xfrm>
            <a:off x="3684104" y="997697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358275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A0CDFFF-D7BD-41C6-824E-5E7F39A20166}"/>
              </a:ext>
            </a:extLst>
          </p:cNvPr>
          <p:cNvSpPr/>
          <p:nvPr/>
        </p:nvSpPr>
        <p:spPr>
          <a:xfrm>
            <a:off x="424621" y="217005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547F28-9F48-47FC-AC79-583D2DC3D94C}"/>
              </a:ext>
            </a:extLst>
          </p:cNvPr>
          <p:cNvSpPr/>
          <p:nvPr/>
        </p:nvSpPr>
        <p:spPr>
          <a:xfrm>
            <a:off x="424621" y="157369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el nodo “</a:t>
            </a:r>
            <a:r>
              <a:rPr lang="es-MX" dirty="0" err="1"/>
              <a:t>Laser_VFH</a:t>
            </a:r>
            <a:r>
              <a:rPr lang="es-MX" dirty="0"/>
              <a:t>”.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04F0C5-5D84-4BFF-8686-6D7AE63041F4}"/>
              </a:ext>
            </a:extLst>
          </p:cNvPr>
          <p:cNvSpPr/>
          <p:nvPr/>
        </p:nvSpPr>
        <p:spPr>
          <a:xfrm>
            <a:off x="3423353" y="21591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poseCallback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19D8496-E0B4-44EF-8D5B-1AEA7B76246D}"/>
              </a:ext>
            </a:extLst>
          </p:cNvPr>
          <p:cNvSpPr/>
          <p:nvPr/>
        </p:nvSpPr>
        <p:spPr>
          <a:xfrm>
            <a:off x="424621" y="29117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el objeto “</a:t>
            </a:r>
            <a:r>
              <a:rPr lang="es-MX" dirty="0" err="1"/>
              <a:t>LaserVFH</a:t>
            </a:r>
            <a:r>
              <a:rPr lang="es-MX" dirty="0"/>
              <a:t>”.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93FF06B-80D8-425D-80DC-D042D2EF376E}"/>
              </a:ext>
            </a:extLst>
          </p:cNvPr>
          <p:cNvSpPr/>
          <p:nvPr/>
        </p:nvSpPr>
        <p:spPr>
          <a:xfrm>
            <a:off x="424621" y="417728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¿Esta ROS ejecutándose?</a:t>
            </a:r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id="{EDA0CA19-EA7D-4352-9B43-BF8B488BBC9D}"/>
              </a:ext>
            </a:extLst>
          </p:cNvPr>
          <p:cNvSpPr/>
          <p:nvPr/>
        </p:nvSpPr>
        <p:spPr>
          <a:xfrm>
            <a:off x="424621" y="5330222"/>
            <a:ext cx="2411896" cy="1113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0BCFB5-9E3C-4CBF-962A-62B13C37565B}"/>
              </a:ext>
            </a:extLst>
          </p:cNvPr>
          <p:cNvSpPr txBox="1"/>
          <p:nvPr/>
        </p:nvSpPr>
        <p:spPr>
          <a:xfrm>
            <a:off x="1401944" y="5006408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4CB3F75-E875-4143-85A2-DA47B03EF710}"/>
              </a:ext>
            </a:extLst>
          </p:cNvPr>
          <p:cNvSpPr txBox="1"/>
          <p:nvPr/>
        </p:nvSpPr>
        <p:spPr>
          <a:xfrm>
            <a:off x="2762596" y="44142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6D59A7FB-B741-4CA6-8147-6709F3F5B697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1609052" y="3968562"/>
            <a:ext cx="1496908" cy="630342"/>
          </a:xfrm>
          <a:prstGeom prst="bentConnector3">
            <a:avLst>
              <a:gd name="adj1" fmla="val -9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162A84E-C777-45DA-A7FA-E43DA96194B9}"/>
              </a:ext>
            </a:extLst>
          </p:cNvPr>
          <p:cNvCxnSpPr>
            <a:stCxn id="27" idx="2"/>
          </p:cNvCxnSpPr>
          <p:nvPr/>
        </p:nvCxnSpPr>
        <p:spPr>
          <a:xfrm>
            <a:off x="1630569" y="3786344"/>
            <a:ext cx="0" cy="39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73500E-EB1A-41B4-B822-7B75EA30C735}"/>
              </a:ext>
            </a:extLst>
          </p:cNvPr>
          <p:cNvSpPr/>
          <p:nvPr/>
        </p:nvSpPr>
        <p:spPr>
          <a:xfrm>
            <a:off x="3403390" y="1507760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la posición del líder.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16479CC-0F80-4A13-B0FD-7C3F20D573C4}"/>
              </a:ext>
            </a:extLst>
          </p:cNvPr>
          <p:cNvSpPr/>
          <p:nvPr/>
        </p:nvSpPr>
        <p:spPr>
          <a:xfrm>
            <a:off x="3403390" y="2767266"/>
            <a:ext cx="2411896" cy="6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Prender la bandera de posición recibida.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B5C354B-30A0-4ED8-B3E6-17848E555FAF}"/>
              </a:ext>
            </a:extLst>
          </p:cNvPr>
          <p:cNvSpPr/>
          <p:nvPr/>
        </p:nvSpPr>
        <p:spPr>
          <a:xfrm>
            <a:off x="3403390" y="366338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</p:spTree>
    <p:extLst>
      <p:ext uri="{BB962C8B-B14F-4D97-AF65-F5344CB8AC3E}">
        <p14:creationId xmlns:p14="http://schemas.microsoft.com/office/powerpoint/2010/main" val="305525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EF1B095-F210-4A79-B578-F84D6DECE908}"/>
              </a:ext>
            </a:extLst>
          </p:cNvPr>
          <p:cNvSpPr/>
          <p:nvPr/>
        </p:nvSpPr>
        <p:spPr>
          <a:xfrm>
            <a:off x="250618" y="15984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¿Está prendida la bandera de posición?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940B23-DDCA-4811-8E5B-FB8CB3DC489E}"/>
              </a:ext>
            </a:extLst>
          </p:cNvPr>
          <p:cNvSpPr txBox="1"/>
          <p:nvPr/>
        </p:nvSpPr>
        <p:spPr>
          <a:xfrm>
            <a:off x="1311250" y="2515799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F4633-C228-43D4-8C3D-29E9D5B24E21}"/>
              </a:ext>
            </a:extLst>
          </p:cNvPr>
          <p:cNvSpPr txBox="1"/>
          <p:nvPr/>
        </p:nvSpPr>
        <p:spPr>
          <a:xfrm>
            <a:off x="2733211" y="18510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16C8E9-BF98-4F39-B5BF-5B047132C4F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456566" y="1041810"/>
            <a:ext cx="0" cy="559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AECDE4-C5B9-4F11-8F17-7313F769A5D3}"/>
              </a:ext>
            </a:extLst>
          </p:cNvPr>
          <p:cNvSpPr/>
          <p:nvPr/>
        </p:nvSpPr>
        <p:spPr>
          <a:xfrm>
            <a:off x="250618" y="16716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LaserCallback</a:t>
            </a:r>
            <a:endParaRPr lang="es-MX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08AF149-28C8-487F-A3C9-EF8C628E6F3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30641" y="2035723"/>
            <a:ext cx="22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401543-C856-42E9-9E87-7FCBFFDFB2C2}"/>
              </a:ext>
            </a:extLst>
          </p:cNvPr>
          <p:cNvSpPr/>
          <p:nvPr/>
        </p:nvSpPr>
        <p:spPr>
          <a:xfrm>
            <a:off x="3259482" y="15984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DB2980E-8646-40C0-B041-C97A2E92E207}"/>
              </a:ext>
            </a:extLst>
          </p:cNvPr>
          <p:cNvSpPr/>
          <p:nvPr/>
        </p:nvSpPr>
        <p:spPr>
          <a:xfrm>
            <a:off x="250618" y="2834156"/>
            <a:ext cx="2411896" cy="118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las distancias del </a:t>
            </a:r>
            <a:r>
              <a:rPr lang="es-MX" dirty="0" err="1"/>
              <a:t>lidar</a:t>
            </a:r>
            <a:r>
              <a:rPr lang="es-MX" dirty="0"/>
              <a:t> y ajustar los datos a la orientación del líder.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4E48053-AD03-4928-949D-44113D9A04FF}"/>
              </a:ext>
            </a:extLst>
          </p:cNvPr>
          <p:cNvSpPr/>
          <p:nvPr/>
        </p:nvSpPr>
        <p:spPr>
          <a:xfrm>
            <a:off x="240627" y="4168549"/>
            <a:ext cx="2492583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histograma binario según si es ángulo sin obstáculo o no.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8EBBEBB-D8AC-4D89-90C5-912CC268934F}"/>
              </a:ext>
            </a:extLst>
          </p:cNvPr>
          <p:cNvSpPr/>
          <p:nvPr/>
        </p:nvSpPr>
        <p:spPr>
          <a:xfrm>
            <a:off x="250618" y="5307261"/>
            <a:ext cx="2411896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derivada del histograma y a partir de esta crea las listas de valles y crestas.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9A8BAE6-210E-43F2-833B-2C766D96C597}"/>
              </a:ext>
            </a:extLst>
          </p:cNvPr>
          <p:cNvSpPr/>
          <p:nvPr/>
        </p:nvSpPr>
        <p:spPr>
          <a:xfrm>
            <a:off x="6096000" y="122298"/>
            <a:ext cx="2411896" cy="14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 cada ángulo de cresta o valle ensanchar el histograma dando una menor cantidad de ángulos libres.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80F7778-DE57-4989-9AAE-DCA72B52F245}"/>
              </a:ext>
            </a:extLst>
          </p:cNvPr>
          <p:cNvSpPr/>
          <p:nvPr/>
        </p:nvSpPr>
        <p:spPr>
          <a:xfrm>
            <a:off x="6096000" y="1770044"/>
            <a:ext cx="2411896" cy="14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Publicar el histograma polar ya ensanchado.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9192EE7-F5EA-4C46-83D2-FCDFABC7CF0F}"/>
              </a:ext>
            </a:extLst>
          </p:cNvPr>
          <p:cNvCxnSpPr>
            <a:cxnSpLocks/>
            <a:stCxn id="38" idx="1"/>
            <a:endCxn id="23" idx="3"/>
          </p:cNvCxnSpPr>
          <p:nvPr/>
        </p:nvCxnSpPr>
        <p:spPr>
          <a:xfrm flipH="1" flipV="1">
            <a:off x="5671378" y="2035723"/>
            <a:ext cx="424622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A19F840-6359-4457-B5F7-C5612BFB23AF}"/>
              </a:ext>
            </a:extLst>
          </p:cNvPr>
          <p:cNvSpPr/>
          <p:nvPr/>
        </p:nvSpPr>
        <p:spPr>
          <a:xfrm>
            <a:off x="556595" y="3638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Near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E79C05-6F23-4EAC-A3E9-6726BFC981BC}"/>
              </a:ext>
            </a:extLst>
          </p:cNvPr>
          <p:cNvSpPr/>
          <p:nvPr/>
        </p:nvSpPr>
        <p:spPr>
          <a:xfrm>
            <a:off x="556595" y="1503488"/>
            <a:ext cx="2411896" cy="14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 distancia al punto más cercano de la celda a la trayectoria, junto con un índice identificador.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D32612-6342-42E3-A9AD-6E18F28AE6BD}"/>
              </a:ext>
            </a:extLst>
          </p:cNvPr>
          <p:cNvSpPr/>
          <p:nvPr/>
        </p:nvSpPr>
        <p:spPr>
          <a:xfrm>
            <a:off x="556595" y="323290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¿La distancia al punto meta es muy grande?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C98EA1-3833-4DC1-8B86-256FF63BACCE}"/>
              </a:ext>
            </a:extLst>
          </p:cNvPr>
          <p:cNvSpPr txBox="1"/>
          <p:nvPr/>
        </p:nvSpPr>
        <p:spPr>
          <a:xfrm>
            <a:off x="1590861" y="40736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FED3D3-098C-401F-8620-705422B8D99C}"/>
              </a:ext>
            </a:extLst>
          </p:cNvPr>
          <p:cNvSpPr/>
          <p:nvPr/>
        </p:nvSpPr>
        <p:spPr>
          <a:xfrm>
            <a:off x="450577" y="4369993"/>
            <a:ext cx="2623932" cy="98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Elegir como punto a llegar el punto más cercano a la trayectoria.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835BCB-D399-42B4-B013-16B78BB9503E}"/>
              </a:ext>
            </a:extLst>
          </p:cNvPr>
          <p:cNvSpPr txBox="1"/>
          <p:nvPr/>
        </p:nvSpPr>
        <p:spPr>
          <a:xfrm>
            <a:off x="1534756" y="53106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4C4790-3C75-45BF-9FEE-B91198CB26C4}"/>
              </a:ext>
            </a:extLst>
          </p:cNvPr>
          <p:cNvSpPr/>
          <p:nvPr/>
        </p:nvSpPr>
        <p:spPr>
          <a:xfrm>
            <a:off x="556595" y="563613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Elegir como punto a llegar el 3er punto más cercano a la trayectoria.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F2CAAD1-F9BF-47BB-8A04-155B21210A82}"/>
              </a:ext>
            </a:extLst>
          </p:cNvPr>
          <p:cNvSpPr/>
          <p:nvPr/>
        </p:nvSpPr>
        <p:spPr>
          <a:xfrm>
            <a:off x="3684104" y="363801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el índice del elemento meta, usando el operador módulo para estar en rango.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510E89-8BEE-49D2-AB59-1D7BD570A4E8}"/>
              </a:ext>
            </a:extLst>
          </p:cNvPr>
          <p:cNvSpPr/>
          <p:nvPr/>
        </p:nvSpPr>
        <p:spPr>
          <a:xfrm>
            <a:off x="3684104" y="1933141"/>
            <a:ext cx="2411896" cy="15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las distancias entre el punto meta y el de la celda por medio de una diferencia.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0D53EAC-4F24-40BC-A2B2-08A6448D91E3}"/>
              </a:ext>
            </a:extLst>
          </p:cNvPr>
          <p:cNvSpPr/>
          <p:nvPr/>
        </p:nvSpPr>
        <p:spPr>
          <a:xfrm>
            <a:off x="3684104" y="5534614"/>
            <a:ext cx="2411896" cy="107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05FAEA-C1A7-4752-AD40-B7B2A3B188AB}"/>
              </a:ext>
            </a:extLst>
          </p:cNvPr>
          <p:cNvSpPr/>
          <p:nvPr/>
        </p:nvSpPr>
        <p:spPr>
          <a:xfrm>
            <a:off x="3684104" y="3733877"/>
            <a:ext cx="2411896" cy="15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 dentro de la matriz de fuerza las distancias calculadas para “x” e “y”.</a:t>
            </a:r>
          </a:p>
        </p:txBody>
      </p:sp>
    </p:spTree>
    <p:extLst>
      <p:ext uri="{BB962C8B-B14F-4D97-AF65-F5344CB8AC3E}">
        <p14:creationId xmlns:p14="http://schemas.microsoft.com/office/powerpoint/2010/main" val="39660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06B615-0973-48D0-9457-C4E02DF078AE}"/>
              </a:ext>
            </a:extLst>
          </p:cNvPr>
          <p:cNvSpPr/>
          <p:nvPr/>
        </p:nvSpPr>
        <p:spPr>
          <a:xfrm>
            <a:off x="424073" y="325779"/>
            <a:ext cx="2928727" cy="326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MovimientoLider</a:t>
            </a:r>
            <a:endParaRPr lang="es-MX" dirty="0"/>
          </a:p>
          <a:p>
            <a:pPr algn="ctr"/>
            <a:r>
              <a:rPr lang="es-MX" dirty="0"/>
              <a:t>_________________</a:t>
            </a:r>
          </a:p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poseCallback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histogramCallback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dist_minCallback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turn_onCallback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):</a:t>
            </a:r>
          </a:p>
          <a:p>
            <a:pPr algn="ctr"/>
            <a:r>
              <a:rPr lang="es-MX" dirty="0" err="1"/>
              <a:t>laneCallback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):</a:t>
            </a:r>
          </a:p>
          <a:p>
            <a:pPr algn="ctr"/>
            <a:r>
              <a:rPr lang="es-MX" dirty="0" err="1"/>
              <a:t>follow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):</a:t>
            </a:r>
          </a:p>
          <a:p>
            <a:pPr algn="ctr"/>
            <a:r>
              <a:rPr lang="es-MX" dirty="0" err="1"/>
              <a:t>VectorFieldHistogram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):</a:t>
            </a:r>
          </a:p>
          <a:p>
            <a:pPr algn="ctr"/>
            <a:r>
              <a:rPr lang="es-MX" dirty="0"/>
              <a:t>Move2angle(</a:t>
            </a:r>
            <a:r>
              <a:rPr lang="es-MX" dirty="0" err="1"/>
              <a:t>self</a:t>
            </a:r>
            <a:r>
              <a:rPr lang="es-MX" dirty="0"/>
              <a:t>):</a:t>
            </a:r>
          </a:p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3A211-5D13-4666-A785-FBAE05280715}"/>
              </a:ext>
            </a:extLst>
          </p:cNvPr>
          <p:cNvSpPr/>
          <p:nvPr/>
        </p:nvSpPr>
        <p:spPr>
          <a:xfrm>
            <a:off x="3684104" y="325779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Subscribers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8B72E3-B0F6-4FCC-9B93-5229330651EB}"/>
              </a:ext>
            </a:extLst>
          </p:cNvPr>
          <p:cNvSpPr/>
          <p:nvPr/>
        </p:nvSpPr>
        <p:spPr>
          <a:xfrm>
            <a:off x="3684104" y="2183690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Publishers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3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909867B-195E-41F5-A6A2-973D3785C8D4}"/>
              </a:ext>
            </a:extLst>
          </p:cNvPr>
          <p:cNvSpPr/>
          <p:nvPr/>
        </p:nvSpPr>
        <p:spPr>
          <a:xfrm>
            <a:off x="1414319" y="309692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AD8197-94E0-41FE-A16B-8331CFC6D682}"/>
              </a:ext>
            </a:extLst>
          </p:cNvPr>
          <p:cNvSpPr/>
          <p:nvPr/>
        </p:nvSpPr>
        <p:spPr>
          <a:xfrm>
            <a:off x="1414319" y="192645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el nodo “</a:t>
            </a:r>
            <a:r>
              <a:rPr lang="es-MX" dirty="0" err="1"/>
              <a:t>MovimientoLider</a:t>
            </a:r>
            <a:r>
              <a:rPr lang="es-MX" dirty="0"/>
              <a:t>”.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73C010-AE4C-4F0D-88BE-17E11E844FB0}"/>
              </a:ext>
            </a:extLst>
          </p:cNvPr>
          <p:cNvSpPr/>
          <p:nvPr/>
        </p:nvSpPr>
        <p:spPr>
          <a:xfrm>
            <a:off x="1414319" y="324504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el objeto “</a:t>
            </a:r>
            <a:r>
              <a:rPr lang="es-MX" dirty="0" err="1"/>
              <a:t>MovimientoLider</a:t>
            </a:r>
            <a:r>
              <a:rPr lang="es-MX" dirty="0"/>
              <a:t>”.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394AB3-3E33-49A9-97BE-26CCA9964EEA}"/>
              </a:ext>
            </a:extLst>
          </p:cNvPr>
          <p:cNvSpPr/>
          <p:nvPr/>
        </p:nvSpPr>
        <p:spPr>
          <a:xfrm>
            <a:off x="1414319" y="434497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 método “</a:t>
            </a:r>
            <a:r>
              <a:rPr lang="es-MX" dirty="0" err="1"/>
              <a:t>seguimientoConGUI</a:t>
            </a:r>
            <a:r>
              <a:rPr lang="es-MX" dirty="0"/>
              <a:t>”.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E8DAFF3D-7FF5-4465-9392-F73F8BD34D14}"/>
              </a:ext>
            </a:extLst>
          </p:cNvPr>
          <p:cNvSpPr/>
          <p:nvPr/>
        </p:nvSpPr>
        <p:spPr>
          <a:xfrm>
            <a:off x="1414319" y="5497918"/>
            <a:ext cx="2411896" cy="1113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E1B5008-49F1-4EF4-A46F-57B027B4DA6D}"/>
              </a:ext>
            </a:extLst>
          </p:cNvPr>
          <p:cNvSpPr/>
          <p:nvPr/>
        </p:nvSpPr>
        <p:spPr>
          <a:xfrm>
            <a:off x="4926978" y="35087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seguimientoConGUI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0FA6B7A-9429-492E-ACD8-D4F0576ADD6E}"/>
              </a:ext>
            </a:extLst>
          </p:cNvPr>
          <p:cNvSpPr/>
          <p:nvPr/>
        </p:nvSpPr>
        <p:spPr>
          <a:xfrm>
            <a:off x="4926978" y="1390594"/>
            <a:ext cx="2411896" cy="14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Esperar que todos los publicadores hayan enviado el primer dato.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AF3C7CC-C00A-41CE-A087-84AE2E21E532}"/>
              </a:ext>
            </a:extLst>
          </p:cNvPr>
          <p:cNvSpPr/>
          <p:nvPr/>
        </p:nvSpPr>
        <p:spPr>
          <a:xfrm>
            <a:off x="4926978" y="321996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¿Esta ROS ejecutándose?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91000BD-B4B6-42E8-B5CF-66B5DFD227FB}"/>
              </a:ext>
            </a:extLst>
          </p:cNvPr>
          <p:cNvSpPr txBox="1"/>
          <p:nvPr/>
        </p:nvSpPr>
        <p:spPr>
          <a:xfrm>
            <a:off x="5961244" y="4060758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215524A-2FAB-4FB2-9BEE-84027BD136B2}"/>
              </a:ext>
            </a:extLst>
          </p:cNvPr>
          <p:cNvSpPr/>
          <p:nvPr/>
        </p:nvSpPr>
        <p:spPr>
          <a:xfrm>
            <a:off x="4926978" y="435706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D6D9565-DDFE-4FD5-92DC-9E82C83F475A}"/>
              </a:ext>
            </a:extLst>
          </p:cNvPr>
          <p:cNvSpPr txBox="1"/>
          <p:nvPr/>
        </p:nvSpPr>
        <p:spPr>
          <a:xfrm>
            <a:off x="5905139" y="5239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C6B553E-B8D8-4B52-AD3A-6FDDFFD1A932}"/>
              </a:ext>
            </a:extLst>
          </p:cNvPr>
          <p:cNvSpPr/>
          <p:nvPr/>
        </p:nvSpPr>
        <p:spPr>
          <a:xfrm>
            <a:off x="4926978" y="562320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¿Ya se seleccionó trayectoria y se indicó avanzar?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28DE42-9A3C-490C-91A9-C7AFF56FBD8E}"/>
              </a:ext>
            </a:extLst>
          </p:cNvPr>
          <p:cNvSpPr txBox="1"/>
          <p:nvPr/>
        </p:nvSpPr>
        <p:spPr>
          <a:xfrm>
            <a:off x="9731437" y="1464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99072-3498-424C-A0EB-690BEC91798C}"/>
              </a:ext>
            </a:extLst>
          </p:cNvPr>
          <p:cNvSpPr/>
          <p:nvPr/>
        </p:nvSpPr>
        <p:spPr>
          <a:xfrm>
            <a:off x="8697171" y="182868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“</a:t>
            </a:r>
            <a:r>
              <a:rPr lang="es-MX" dirty="0" err="1"/>
              <a:t>follow</a:t>
            </a:r>
            <a:r>
              <a:rPr lang="es-MX" dirty="0"/>
              <a:t>”.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4AB362-D5B6-4C12-8A77-4697E4DF11A3}"/>
              </a:ext>
            </a:extLst>
          </p:cNvPr>
          <p:cNvSpPr txBox="1"/>
          <p:nvPr/>
        </p:nvSpPr>
        <p:spPr>
          <a:xfrm>
            <a:off x="9675332" y="3536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1F5C89B-4B93-49D4-89FC-FD992C0E8F36}"/>
              </a:ext>
            </a:extLst>
          </p:cNvPr>
          <p:cNvSpPr/>
          <p:nvPr/>
        </p:nvSpPr>
        <p:spPr>
          <a:xfrm>
            <a:off x="8697171" y="390576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al líder.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82AF9558-CD3E-4D91-BB41-1406F723C104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7338877" y="3734662"/>
            <a:ext cx="1358295" cy="608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FA2F084-D8FC-49BF-828C-FE0242611C24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7351499" y="2266010"/>
            <a:ext cx="1345672" cy="1113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0728400-8B6F-45FB-B788-61D971777D8B}"/>
              </a:ext>
            </a:extLst>
          </p:cNvPr>
          <p:cNvSpPr/>
          <p:nvPr/>
        </p:nvSpPr>
        <p:spPr>
          <a:xfrm>
            <a:off x="468391" y="3924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follow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3CF170-A85E-4EFC-B3B0-AF1AFDC33C82}"/>
              </a:ext>
            </a:extLst>
          </p:cNvPr>
          <p:cNvSpPr/>
          <p:nvPr/>
        </p:nvSpPr>
        <p:spPr>
          <a:xfrm>
            <a:off x="468391" y="1532109"/>
            <a:ext cx="2411896" cy="14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la ultima posición del robot “líder” y obtener sus índices pertinentes a la matriz de fuerza.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5E244A-6FF4-4D55-89EE-8E891095D609}"/>
              </a:ext>
            </a:extLst>
          </p:cNvPr>
          <p:cNvSpPr/>
          <p:nvPr/>
        </p:nvSpPr>
        <p:spPr>
          <a:xfrm>
            <a:off x="468391" y="326152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¿Ya se seleccionó la trayectoria?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F39775-DC3B-4117-981A-B4ABC16B6792}"/>
              </a:ext>
            </a:extLst>
          </p:cNvPr>
          <p:cNvSpPr txBox="1"/>
          <p:nvPr/>
        </p:nvSpPr>
        <p:spPr>
          <a:xfrm>
            <a:off x="1502657" y="4102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2792ADF-3C97-44F4-8E20-F832C6D7C93F}"/>
              </a:ext>
            </a:extLst>
          </p:cNvPr>
          <p:cNvSpPr/>
          <p:nvPr/>
        </p:nvSpPr>
        <p:spPr>
          <a:xfrm>
            <a:off x="468391" y="439861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vector de distancia leyendo la matriz de fuerza.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81EF62-B3E6-41D2-8B3C-DB0C5D5CA7A9}"/>
              </a:ext>
            </a:extLst>
          </p:cNvPr>
          <p:cNvSpPr txBox="1"/>
          <p:nvPr/>
        </p:nvSpPr>
        <p:spPr>
          <a:xfrm>
            <a:off x="1446552" y="52807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9628A7-0115-48F6-BB2D-5F8223CB964D}"/>
              </a:ext>
            </a:extLst>
          </p:cNvPr>
          <p:cNvSpPr/>
          <p:nvPr/>
        </p:nvSpPr>
        <p:spPr>
          <a:xfrm>
            <a:off x="468391" y="566475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al líder y regresar al programa principal.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5BF7B18-BB96-4010-93D7-F1193BF7FAAF}"/>
              </a:ext>
            </a:extLst>
          </p:cNvPr>
          <p:cNvSpPr/>
          <p:nvPr/>
        </p:nvSpPr>
        <p:spPr>
          <a:xfrm>
            <a:off x="3427372" y="392422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el ángulo meta u orientación a llegar.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B15769-D4F6-4219-9212-8363020C873B}"/>
              </a:ext>
            </a:extLst>
          </p:cNvPr>
          <p:cNvSpPr/>
          <p:nvPr/>
        </p:nvSpPr>
        <p:spPr>
          <a:xfrm>
            <a:off x="3427372" y="182366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¿Está lejos el ángulo de algún obstáculo o es un ángulo libre?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7F36EB-237C-478A-BA4D-0C08175801B0}"/>
              </a:ext>
            </a:extLst>
          </p:cNvPr>
          <p:cNvSpPr txBox="1"/>
          <p:nvPr/>
        </p:nvSpPr>
        <p:spPr>
          <a:xfrm>
            <a:off x="4461638" y="2664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6AA5CC5-3629-43D4-9424-6A22C075D4F6}"/>
              </a:ext>
            </a:extLst>
          </p:cNvPr>
          <p:cNvSpPr/>
          <p:nvPr/>
        </p:nvSpPr>
        <p:spPr>
          <a:xfrm>
            <a:off x="3427372" y="296075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“move2angle” para alinear la orientación.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B1D6E87-7703-49A9-BECD-E0C32684EEC9}"/>
              </a:ext>
            </a:extLst>
          </p:cNvPr>
          <p:cNvSpPr txBox="1"/>
          <p:nvPr/>
        </p:nvSpPr>
        <p:spPr>
          <a:xfrm>
            <a:off x="4405533" y="38428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C2195E1-D34B-4F81-A201-3255080D76AD}"/>
              </a:ext>
            </a:extLst>
          </p:cNvPr>
          <p:cNvSpPr/>
          <p:nvPr/>
        </p:nvSpPr>
        <p:spPr>
          <a:xfrm>
            <a:off x="3372608" y="4227611"/>
            <a:ext cx="251622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el método “</a:t>
            </a:r>
            <a:r>
              <a:rPr lang="es-MX" dirty="0" err="1"/>
              <a:t>VectorFiedlHistogram</a:t>
            </a:r>
            <a:r>
              <a:rPr lang="es-MX" dirty="0"/>
              <a:t>”.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526BE4-9A22-425F-8059-A817099805A9}"/>
              </a:ext>
            </a:extLst>
          </p:cNvPr>
          <p:cNvSpPr/>
          <p:nvPr/>
        </p:nvSpPr>
        <p:spPr>
          <a:xfrm>
            <a:off x="6381158" y="3924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VectorFieldHistogram</a:t>
            </a:r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A828202-7C9D-4BE8-8B9F-EDA41E49DF6D}"/>
              </a:ext>
            </a:extLst>
          </p:cNvPr>
          <p:cNvSpPr/>
          <p:nvPr/>
        </p:nvSpPr>
        <p:spPr>
          <a:xfrm>
            <a:off x="6381158" y="1532109"/>
            <a:ext cx="2411896" cy="14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Encontrar el primer ángulo en sentido horario libre de obstáculo y proponerlo como meta.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D1CF81D-C554-4933-AC66-93F68B4DF9A9}"/>
              </a:ext>
            </a:extLst>
          </p:cNvPr>
          <p:cNvSpPr/>
          <p:nvPr/>
        </p:nvSpPr>
        <p:spPr>
          <a:xfrm>
            <a:off x="6381158" y="326152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¿La distancia al obstáculo es muy cercana?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2A6CC1D-248E-4F54-A110-07FC24B42FA7}"/>
              </a:ext>
            </a:extLst>
          </p:cNvPr>
          <p:cNvSpPr txBox="1"/>
          <p:nvPr/>
        </p:nvSpPr>
        <p:spPr>
          <a:xfrm>
            <a:off x="7415424" y="4102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A1F933C-623D-4DF6-ACCC-95F59D92FA83}"/>
              </a:ext>
            </a:extLst>
          </p:cNvPr>
          <p:cNvSpPr/>
          <p:nvPr/>
        </p:nvSpPr>
        <p:spPr>
          <a:xfrm>
            <a:off x="6381158" y="4398614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Proponer un ángulo más lejano por 15°.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6350EED-556B-4D09-9AB7-E3AA05E87A82}"/>
              </a:ext>
            </a:extLst>
          </p:cNvPr>
          <p:cNvSpPr/>
          <p:nvPr/>
        </p:nvSpPr>
        <p:spPr>
          <a:xfrm>
            <a:off x="6381158" y="566475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las componentes del ángulo en “x” y en “y”.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8187155-2B4D-4D59-8934-28CB10EDB34D}"/>
              </a:ext>
            </a:extLst>
          </p:cNvPr>
          <p:cNvSpPr/>
          <p:nvPr/>
        </p:nvSpPr>
        <p:spPr>
          <a:xfrm>
            <a:off x="9217123" y="3924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método “move2angle” para alinear la orientación.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0D77A69-B031-46FD-BCEC-3D0A6B6F3AE0}"/>
              </a:ext>
            </a:extLst>
          </p:cNvPr>
          <p:cNvSpPr/>
          <p:nvPr/>
        </p:nvSpPr>
        <p:spPr>
          <a:xfrm>
            <a:off x="3424774" y="529944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7384966-15D3-4CBC-B955-7D7AF553C59C}"/>
              </a:ext>
            </a:extLst>
          </p:cNvPr>
          <p:cNvSpPr/>
          <p:nvPr/>
        </p:nvSpPr>
        <p:spPr>
          <a:xfrm>
            <a:off x="9217123" y="1532109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</p:spTree>
    <p:extLst>
      <p:ext uri="{BB962C8B-B14F-4D97-AF65-F5344CB8AC3E}">
        <p14:creationId xmlns:p14="http://schemas.microsoft.com/office/powerpoint/2010/main" val="165378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0728400-8B6F-45FB-B788-61D971777D8B}"/>
              </a:ext>
            </a:extLst>
          </p:cNvPr>
          <p:cNvSpPr/>
          <p:nvPr/>
        </p:nvSpPr>
        <p:spPr>
          <a:xfrm>
            <a:off x="395208" y="444296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move2angle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3CF170-A85E-4EFC-B3B0-AF1AFDC33C82}"/>
              </a:ext>
            </a:extLst>
          </p:cNvPr>
          <p:cNvSpPr/>
          <p:nvPr/>
        </p:nvSpPr>
        <p:spPr>
          <a:xfrm>
            <a:off x="395208" y="1481998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como frecuencia de tiempo de espera 10Hz.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5BF7B18-BB96-4010-93D7-F1193BF7FAAF}"/>
              </a:ext>
            </a:extLst>
          </p:cNvPr>
          <p:cNvSpPr/>
          <p:nvPr/>
        </p:nvSpPr>
        <p:spPr>
          <a:xfrm>
            <a:off x="395208" y="2830689"/>
            <a:ext cx="2411896" cy="16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Calcular la diferencia angular entre las 2 posiciones seleccionando el ángulo de giro más corto.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B15769-D4F6-4219-9212-8363020C873B}"/>
              </a:ext>
            </a:extLst>
          </p:cNvPr>
          <p:cNvSpPr/>
          <p:nvPr/>
        </p:nvSpPr>
        <p:spPr>
          <a:xfrm>
            <a:off x="415027" y="455401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¿El ángulo de giro es mayor a 45°?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7F36EB-237C-478A-BA4D-0C08175801B0}"/>
              </a:ext>
            </a:extLst>
          </p:cNvPr>
          <p:cNvSpPr txBox="1"/>
          <p:nvPr/>
        </p:nvSpPr>
        <p:spPr>
          <a:xfrm>
            <a:off x="1449293" y="53138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6AA5CC5-3629-43D4-9424-6A22C075D4F6}"/>
              </a:ext>
            </a:extLst>
          </p:cNvPr>
          <p:cNvSpPr/>
          <p:nvPr/>
        </p:nvSpPr>
        <p:spPr>
          <a:xfrm>
            <a:off x="415027" y="561018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la velocidad lineal de cero.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B1D6E87-7703-49A9-BECD-E0C32684EEC9}"/>
              </a:ext>
            </a:extLst>
          </p:cNvPr>
          <p:cNvSpPr txBox="1"/>
          <p:nvPr/>
        </p:nvSpPr>
        <p:spPr>
          <a:xfrm>
            <a:off x="4188354" y="3535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C2195E1-D34B-4F81-A201-3255080D76AD}"/>
              </a:ext>
            </a:extLst>
          </p:cNvPr>
          <p:cNvSpPr/>
          <p:nvPr/>
        </p:nvSpPr>
        <p:spPr>
          <a:xfrm>
            <a:off x="3210193" y="73759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la velocidad lineal propuesta.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3A5F7DD-4322-47C0-B37E-48B80813010B}"/>
              </a:ext>
            </a:extLst>
          </p:cNvPr>
          <p:cNvSpPr/>
          <p:nvPr/>
        </p:nvSpPr>
        <p:spPr>
          <a:xfrm>
            <a:off x="3210193" y="1870074"/>
            <a:ext cx="2411896" cy="14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Proponer la velocidad angular proporcional al ángulo, ajustándolo a los límites de velocidad del móvil.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1CAD080-5D07-4527-8227-39CB01951960}"/>
              </a:ext>
            </a:extLst>
          </p:cNvPr>
          <p:cNvSpPr/>
          <p:nvPr/>
        </p:nvSpPr>
        <p:spPr>
          <a:xfrm>
            <a:off x="3210193" y="3485826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Publicar la velocidad al robot líder para que avance.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2A66ED9-F77B-4B03-8342-C5B59C9E92F7}"/>
              </a:ext>
            </a:extLst>
          </p:cNvPr>
          <p:cNvSpPr/>
          <p:nvPr/>
        </p:nvSpPr>
        <p:spPr>
          <a:xfrm>
            <a:off x="3210193" y="4544099"/>
            <a:ext cx="241189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Esperar el tiempo definido.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1D41BB9-5810-40F9-9B30-7BD10469DFB2}"/>
              </a:ext>
            </a:extLst>
          </p:cNvPr>
          <p:cNvSpPr/>
          <p:nvPr/>
        </p:nvSpPr>
        <p:spPr>
          <a:xfrm>
            <a:off x="3210193" y="5546663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FECE006-EA81-467F-9FC2-41387FC94935}"/>
              </a:ext>
            </a:extLst>
          </p:cNvPr>
          <p:cNvSpPr/>
          <p:nvPr/>
        </p:nvSpPr>
        <p:spPr>
          <a:xfrm>
            <a:off x="6096000" y="4051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poseCallback</a:t>
            </a:r>
            <a:endParaRPr lang="es-MX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0B41785-0625-4683-94A0-F1F082AD5D5B}"/>
              </a:ext>
            </a:extLst>
          </p:cNvPr>
          <p:cNvSpPr/>
          <p:nvPr/>
        </p:nvSpPr>
        <p:spPr>
          <a:xfrm>
            <a:off x="6096000" y="1442824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las posiciones de “x” “y” y del ángulo de orientación.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A9982A8-2C26-451B-B114-F51612F3281C}"/>
              </a:ext>
            </a:extLst>
          </p:cNvPr>
          <p:cNvSpPr/>
          <p:nvPr/>
        </p:nvSpPr>
        <p:spPr>
          <a:xfrm>
            <a:off x="6096000" y="2702330"/>
            <a:ext cx="2411896" cy="6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Prender la bandera de posición recibida.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21902AB-678E-4A82-B685-F80A88E364B3}"/>
              </a:ext>
            </a:extLst>
          </p:cNvPr>
          <p:cNvSpPr/>
          <p:nvPr/>
        </p:nvSpPr>
        <p:spPr>
          <a:xfrm>
            <a:off x="6096000" y="359844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6D78730-C748-4ECD-98D4-D204F0CFF08E}"/>
              </a:ext>
            </a:extLst>
          </p:cNvPr>
          <p:cNvSpPr/>
          <p:nvPr/>
        </p:nvSpPr>
        <p:spPr>
          <a:xfrm>
            <a:off x="8812696" y="40512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histogramCallback</a:t>
            </a:r>
            <a:endParaRPr lang="es-MX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9E8F4B6-8301-4DF7-B978-68DD0E8FE716}"/>
              </a:ext>
            </a:extLst>
          </p:cNvPr>
          <p:cNvSpPr/>
          <p:nvPr/>
        </p:nvSpPr>
        <p:spPr>
          <a:xfrm>
            <a:off x="8812696" y="1442824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el vector de histograma de área libre u ocupada.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CCA0794-810C-4F1D-927D-EDD354C944D8}"/>
              </a:ext>
            </a:extLst>
          </p:cNvPr>
          <p:cNvSpPr/>
          <p:nvPr/>
        </p:nvSpPr>
        <p:spPr>
          <a:xfrm>
            <a:off x="8812696" y="2702330"/>
            <a:ext cx="2411896" cy="6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Prender la bandera de histograma recibido.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4B7BA1D-4D47-42A4-A01A-B382FDC2073F}"/>
              </a:ext>
            </a:extLst>
          </p:cNvPr>
          <p:cNvSpPr/>
          <p:nvPr/>
        </p:nvSpPr>
        <p:spPr>
          <a:xfrm>
            <a:off x="8812696" y="359844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</p:spTree>
    <p:extLst>
      <p:ext uri="{BB962C8B-B14F-4D97-AF65-F5344CB8AC3E}">
        <p14:creationId xmlns:p14="http://schemas.microsoft.com/office/powerpoint/2010/main" val="2760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B9C7EB41-271F-4746-8A8B-D330ACF656E3}"/>
              </a:ext>
            </a:extLst>
          </p:cNvPr>
          <p:cNvSpPr/>
          <p:nvPr/>
        </p:nvSpPr>
        <p:spPr>
          <a:xfrm>
            <a:off x="1834500" y="5031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dist_minCallback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0DC9FE2-B795-412C-A82F-BC78DD974737}"/>
              </a:ext>
            </a:extLst>
          </p:cNvPr>
          <p:cNvSpPr/>
          <p:nvPr/>
        </p:nvSpPr>
        <p:spPr>
          <a:xfrm>
            <a:off x="1834500" y="1540812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la distancia más cercana a un posible obstáculo.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634184D-0D1E-4F75-80C7-86FA306B6CB4}"/>
              </a:ext>
            </a:extLst>
          </p:cNvPr>
          <p:cNvSpPr/>
          <p:nvPr/>
        </p:nvSpPr>
        <p:spPr>
          <a:xfrm>
            <a:off x="1834500" y="280031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Prender la bandera de distancia mínima recibida.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A558A6E-0CE7-4BC3-A700-47062ABCFF07}"/>
              </a:ext>
            </a:extLst>
          </p:cNvPr>
          <p:cNvSpPr/>
          <p:nvPr/>
        </p:nvSpPr>
        <p:spPr>
          <a:xfrm>
            <a:off x="1834500" y="379478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99FC89D-1723-485F-9E91-8495DEDC819E}"/>
              </a:ext>
            </a:extLst>
          </p:cNvPr>
          <p:cNvSpPr/>
          <p:nvPr/>
        </p:nvSpPr>
        <p:spPr>
          <a:xfrm>
            <a:off x="4535272" y="5031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laneCallback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89F9EF9-A281-403E-95C4-D3652EB52A98}"/>
              </a:ext>
            </a:extLst>
          </p:cNvPr>
          <p:cNvSpPr/>
          <p:nvPr/>
        </p:nvSpPr>
        <p:spPr>
          <a:xfrm>
            <a:off x="4535272" y="1540812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la trayectoria seleccionada.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17413DA-2E56-4815-97FE-3521CC74F21D}"/>
              </a:ext>
            </a:extLst>
          </p:cNvPr>
          <p:cNvSpPr/>
          <p:nvPr/>
        </p:nvSpPr>
        <p:spPr>
          <a:xfrm>
            <a:off x="4535272" y="278085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5379966-735D-4C77-A4D4-4A1AF482AF83}"/>
              </a:ext>
            </a:extLst>
          </p:cNvPr>
          <p:cNvSpPr/>
          <p:nvPr/>
        </p:nvSpPr>
        <p:spPr>
          <a:xfrm>
            <a:off x="7236044" y="5031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turn_onCallback</a:t>
            </a:r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2020D0D-A6EB-4DA3-90E7-886C6713A030}"/>
              </a:ext>
            </a:extLst>
          </p:cNvPr>
          <p:cNvSpPr/>
          <p:nvPr/>
        </p:nvSpPr>
        <p:spPr>
          <a:xfrm>
            <a:off x="7236044" y="1540812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si se avanza o no.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10E7C6D-90C6-4BD9-BF5E-2BADB34A812B}"/>
              </a:ext>
            </a:extLst>
          </p:cNvPr>
          <p:cNvSpPr/>
          <p:nvPr/>
        </p:nvSpPr>
        <p:spPr>
          <a:xfrm>
            <a:off x="7236044" y="5004277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2965326-2B93-4E58-A715-276CB2F3BF9D}"/>
              </a:ext>
            </a:extLst>
          </p:cNvPr>
          <p:cNvSpPr/>
          <p:nvPr/>
        </p:nvSpPr>
        <p:spPr>
          <a:xfrm>
            <a:off x="7236044" y="284355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¿Se indicó parar?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7923110-A013-4393-9FE1-6C2B84AA8B93}"/>
              </a:ext>
            </a:extLst>
          </p:cNvPr>
          <p:cNvSpPr txBox="1"/>
          <p:nvPr/>
        </p:nvSpPr>
        <p:spPr>
          <a:xfrm>
            <a:off x="8270310" y="36843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1AABBA8-4C80-42B7-AC6F-F33A49A2CFDF}"/>
              </a:ext>
            </a:extLst>
          </p:cNvPr>
          <p:cNvSpPr/>
          <p:nvPr/>
        </p:nvSpPr>
        <p:spPr>
          <a:xfrm>
            <a:off x="7236044" y="398065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al líder.</a:t>
            </a:r>
          </a:p>
        </p:txBody>
      </p:sp>
    </p:spTree>
    <p:extLst>
      <p:ext uri="{BB962C8B-B14F-4D97-AF65-F5344CB8AC3E}">
        <p14:creationId xmlns:p14="http://schemas.microsoft.com/office/powerpoint/2010/main" val="382198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142FBF-999C-4DC9-85CF-DB5A1914F1C2}"/>
              </a:ext>
            </a:extLst>
          </p:cNvPr>
          <p:cNvSpPr/>
          <p:nvPr/>
        </p:nvSpPr>
        <p:spPr>
          <a:xfrm>
            <a:off x="424073" y="325779"/>
            <a:ext cx="2928727" cy="209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FollowerRobot</a:t>
            </a:r>
            <a:endParaRPr lang="es-MX" dirty="0"/>
          </a:p>
          <a:p>
            <a:pPr algn="ctr"/>
            <a:r>
              <a:rPr lang="es-MX" dirty="0"/>
              <a:t>_________________</a:t>
            </a:r>
          </a:p>
          <a:p>
            <a:pPr algn="ctr"/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LiderCallback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FollowerCallback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  <a:p>
            <a:pPr algn="ctr"/>
            <a:r>
              <a:rPr lang="es-MX" dirty="0" err="1"/>
              <a:t>turn_onCallback</a:t>
            </a:r>
            <a:r>
              <a:rPr lang="es-MX" dirty="0"/>
              <a:t>(</a:t>
            </a:r>
            <a:r>
              <a:rPr lang="es-MX" dirty="0" err="1"/>
              <a:t>self,data</a:t>
            </a:r>
            <a:r>
              <a:rPr lang="es-MX" dirty="0"/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31D2BD-492F-45D5-A1D2-C3813C975C5E}"/>
              </a:ext>
            </a:extLst>
          </p:cNvPr>
          <p:cNvSpPr/>
          <p:nvPr/>
        </p:nvSpPr>
        <p:spPr>
          <a:xfrm>
            <a:off x="3684104" y="325779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Subscribers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27ED8A-F801-4F8F-8C6A-58C8333DC1D4}"/>
              </a:ext>
            </a:extLst>
          </p:cNvPr>
          <p:cNvSpPr/>
          <p:nvPr/>
        </p:nvSpPr>
        <p:spPr>
          <a:xfrm>
            <a:off x="3684104" y="1669616"/>
            <a:ext cx="241189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Publishers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32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45A9DB-BBED-4AF7-A47F-1A48AF1D4C7B}"/>
              </a:ext>
            </a:extLst>
          </p:cNvPr>
          <p:cNvSpPr/>
          <p:nvPr/>
        </p:nvSpPr>
        <p:spPr>
          <a:xfrm>
            <a:off x="424621" y="217005"/>
            <a:ext cx="2411896" cy="111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8013EB-3718-499F-AC78-527631086CDF}"/>
              </a:ext>
            </a:extLst>
          </p:cNvPr>
          <p:cNvSpPr/>
          <p:nvPr/>
        </p:nvSpPr>
        <p:spPr>
          <a:xfrm>
            <a:off x="441738" y="1767508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el nodo </a:t>
            </a:r>
          </a:p>
          <a:p>
            <a:pPr algn="ctr"/>
            <a:r>
              <a:rPr lang="es-MX" dirty="0"/>
              <a:t>“</a:t>
            </a:r>
            <a:r>
              <a:rPr lang="es-MX" dirty="0" err="1"/>
              <a:t>FollowerRobot</a:t>
            </a:r>
            <a:r>
              <a:rPr lang="es-MX" dirty="0"/>
              <a:t>”.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378CFC-85D4-4B60-8318-9D667986C48A}"/>
              </a:ext>
            </a:extLst>
          </p:cNvPr>
          <p:cNvSpPr/>
          <p:nvPr/>
        </p:nvSpPr>
        <p:spPr>
          <a:xfrm>
            <a:off x="424621" y="2986710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el objeto “</a:t>
            </a:r>
            <a:r>
              <a:rPr lang="es-MX" dirty="0" err="1"/>
              <a:t>FollowerRobot</a:t>
            </a:r>
            <a:r>
              <a:rPr lang="es-MX" dirty="0"/>
              <a:t>”.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F24634-EC7D-4F46-ABC6-A38B8205E0F8}"/>
              </a:ext>
            </a:extLst>
          </p:cNvPr>
          <p:cNvSpPr/>
          <p:nvPr/>
        </p:nvSpPr>
        <p:spPr>
          <a:xfrm>
            <a:off x="424621" y="425229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¿Esta ROS ejecutándose?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9EDE570-04E1-464C-A3E6-E398EA6EB865}"/>
              </a:ext>
            </a:extLst>
          </p:cNvPr>
          <p:cNvSpPr/>
          <p:nvPr/>
        </p:nvSpPr>
        <p:spPr>
          <a:xfrm>
            <a:off x="424621" y="5405231"/>
            <a:ext cx="2411896" cy="1113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C544BA-4677-4831-8A3E-120A33504B0C}"/>
              </a:ext>
            </a:extLst>
          </p:cNvPr>
          <p:cNvSpPr txBox="1"/>
          <p:nvPr/>
        </p:nvSpPr>
        <p:spPr>
          <a:xfrm>
            <a:off x="1401944" y="5081417"/>
            <a:ext cx="6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C2F4C6-8D35-43CF-81BF-4EE0E276B79A}"/>
              </a:ext>
            </a:extLst>
          </p:cNvPr>
          <p:cNvSpPr txBox="1"/>
          <p:nvPr/>
        </p:nvSpPr>
        <p:spPr>
          <a:xfrm>
            <a:off x="2836517" y="450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3C006742-9CF6-4F3B-B8DD-131E5589DAB1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630571" y="4068023"/>
            <a:ext cx="1549310" cy="621590"/>
          </a:xfrm>
          <a:prstGeom prst="bentConnector3">
            <a:avLst>
              <a:gd name="adj1" fmla="val -14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0B9B2DF-E546-4029-BE29-76870471D286}"/>
              </a:ext>
            </a:extLst>
          </p:cNvPr>
          <p:cNvCxnSpPr>
            <a:stCxn id="6" idx="2"/>
          </p:cNvCxnSpPr>
          <p:nvPr/>
        </p:nvCxnSpPr>
        <p:spPr>
          <a:xfrm>
            <a:off x="1630569" y="3861353"/>
            <a:ext cx="0" cy="39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D28FB-E457-4D60-87AE-EBEA54AAFFE0}"/>
              </a:ext>
            </a:extLst>
          </p:cNvPr>
          <p:cNvSpPr/>
          <p:nvPr/>
        </p:nvSpPr>
        <p:spPr>
          <a:xfrm>
            <a:off x="3684104" y="21700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LiderCallback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DF5027-2C0E-4FA2-ADD0-21A8879FBEF4}"/>
              </a:ext>
            </a:extLst>
          </p:cNvPr>
          <p:cNvSpPr/>
          <p:nvPr/>
        </p:nvSpPr>
        <p:spPr>
          <a:xfrm>
            <a:off x="3684104" y="1254707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almacenar la actual posición del líder en una lista.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D69E904-DDED-4BA1-B2A4-7F19AA46662B}"/>
              </a:ext>
            </a:extLst>
          </p:cNvPr>
          <p:cNvSpPr/>
          <p:nvPr/>
        </p:nvSpPr>
        <p:spPr>
          <a:xfrm>
            <a:off x="3684104" y="264215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B3B7EA4-50C8-4E76-A005-050E809A89DB}"/>
              </a:ext>
            </a:extLst>
          </p:cNvPr>
          <p:cNvSpPr/>
          <p:nvPr/>
        </p:nvSpPr>
        <p:spPr>
          <a:xfrm>
            <a:off x="6529528" y="217005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turn_onCallback</a:t>
            </a:r>
            <a:endParaRPr lang="es-MX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550E3BF-A97F-4A7C-B634-EF862F436B4F}"/>
              </a:ext>
            </a:extLst>
          </p:cNvPr>
          <p:cNvSpPr/>
          <p:nvPr/>
        </p:nvSpPr>
        <p:spPr>
          <a:xfrm>
            <a:off x="6529528" y="1254707"/>
            <a:ext cx="2411896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y guardar si se avanza o no.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4AFAC8A-3930-4DC0-A748-C88FC62AD9E6}"/>
              </a:ext>
            </a:extLst>
          </p:cNvPr>
          <p:cNvSpPr/>
          <p:nvPr/>
        </p:nvSpPr>
        <p:spPr>
          <a:xfrm>
            <a:off x="6529528" y="3730091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al programa.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65FF28F-2D8D-4EE2-A2EC-F1AA17B49B2C}"/>
              </a:ext>
            </a:extLst>
          </p:cNvPr>
          <p:cNvSpPr/>
          <p:nvPr/>
        </p:nvSpPr>
        <p:spPr>
          <a:xfrm>
            <a:off x="6529528" y="2587032"/>
            <a:ext cx="241189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Hacer rotar al seguidor en su propio eje lentamente.</a:t>
            </a:r>
          </a:p>
        </p:txBody>
      </p:sp>
    </p:spTree>
    <p:extLst>
      <p:ext uri="{BB962C8B-B14F-4D97-AF65-F5344CB8AC3E}">
        <p14:creationId xmlns:p14="http://schemas.microsoft.com/office/powerpoint/2010/main" val="1887131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1221</Words>
  <Application>Microsoft Office PowerPoint</Application>
  <PresentationFormat>Panorámica</PresentationFormat>
  <Paragraphs>204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Zarazua Aguilar</dc:creator>
  <cp:lastModifiedBy>lfzar</cp:lastModifiedBy>
  <cp:revision>75</cp:revision>
  <dcterms:created xsi:type="dcterms:W3CDTF">2019-10-04T18:05:48Z</dcterms:created>
  <dcterms:modified xsi:type="dcterms:W3CDTF">2019-10-16T02:44:16Z</dcterms:modified>
</cp:coreProperties>
</file>