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C9ECBF-B904-4C43-AE11-4CE44478715E}">
  <a:tblStyle styleId="{C4C9ECBF-B904-4C43-AE11-4CE444787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8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fdd4e6a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cfdd4e6a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fdd4e6a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fdd4e6a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fdd4e6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fdd4e6a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fdd4e6a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fdd4e6a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fdd4e6a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fdd4e6a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fdd4e6a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fdd4e6a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fdd4e6a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fdd4e6a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kaggle-survey-20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ata.bls.gov/oes/#/geoOcc/Multiple%20occupations%20for%20one%20geographical%20area" TargetMode="External"/><Relationship Id="rId4" Type="http://schemas.openxmlformats.org/officeDocument/2006/relationships/hyperlink" Target="https://worldpopulationreview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is a Data Science Job Candidate Worth?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Laura Gascue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5C51-3440-4A0B-9E57-F8E6724C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B765F-CB9B-4686-9E2D-8ABFA2CF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77" y="1296353"/>
            <a:ext cx="5353301" cy="3847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498F7-3A8A-4233-875E-427F2D232C6B}"/>
              </a:ext>
            </a:extLst>
          </p:cNvPr>
          <p:cNvSpPr txBox="1"/>
          <p:nvPr/>
        </p:nvSpPr>
        <p:spPr>
          <a:xfrm>
            <a:off x="6653349" y="2272937"/>
            <a:ext cx="211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 ($): 29,854</a:t>
            </a:r>
          </a:p>
        </p:txBody>
      </p:sp>
    </p:spTree>
    <p:extLst>
      <p:ext uri="{BB962C8B-B14F-4D97-AF65-F5344CB8AC3E}">
        <p14:creationId xmlns:p14="http://schemas.microsoft.com/office/powerpoint/2010/main" val="253331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5504-196F-4A8E-84A5-696512A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9F26A-07D0-46D0-BCA5-A1159D16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5" y="1426301"/>
            <a:ext cx="8060871" cy="35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614B-DD1D-4343-9BD9-06B3EE32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B637-FDAC-45BA-AB92-4B46F5BA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05700"/>
            <a:ext cx="8520599" cy="3371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DS/ML jobs are in general paid well above country’s median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Gender gap in the sector is strong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Salaries have high level of variation, even within the same country and for the same job 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A Random Forest approach is preferable over a linear model type when predicting salaries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Top 10 features in explaining salaries (in order of importance: high income country, age, employer size, US resident, programming experience, more than 2 years of ML experience, cloud computing, education level, number of programming languages known, some ML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The Kaggle DS/ML survey provides with a rich dataset to analyze salaries in the sector, but it fall short to explain a large portion of salary differences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Two questions could be added to the survey to increase understanding on DS/ML sector salaries: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Employer’s industry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Position status (part-time, full time, free-lance,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205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 the DS/ML Field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69725" y="1315375"/>
            <a:ext cx="88470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Experienced data scientists coexist with a large number of recent graduates 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Large number of tools requiring diverse skills: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visualization libraries,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ML Frameworks and algorithms,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computer vision methods,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natural language processing (NLP)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Multiple programming languages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Python, R, C/C++, Java/Javascript, Julia, Swift, etc.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Scientists and related positions: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Scientist, Data Engineer, DBA/Database Engineer, Research Scientist, Machine Learning Engineer, Statistician, Business Analyst, Data Analyst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0325" y="1388475"/>
            <a:ext cx="7943100" cy="3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Kaggle 2021 Data Science and Machine Learning (DS &amp; ML) Survey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Distributed to the entire Kaggle community through e-mail, promoted via website and Twitter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 picture of the state of the DS &amp; ML field around the world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on yearly compensation, demographic characteristics, experience, skills and place of work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Supplemental sources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World Population Review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BL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S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 - Occupational Employment and Wage Statistics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DS/ML Community - Salary Distribution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0" y="1321450"/>
            <a:ext cx="5036900" cy="360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650" y="1834325"/>
            <a:ext cx="1440350" cy="1675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6"/>
          <p:cNvGraphicFramePr/>
          <p:nvPr/>
        </p:nvGraphicFramePr>
        <p:xfrm>
          <a:off x="5189300" y="1731313"/>
          <a:ext cx="3914775" cy="4023150"/>
        </p:xfrm>
        <a:graphic>
          <a:graphicData uri="http://schemas.openxmlformats.org/drawingml/2006/table">
            <a:tbl>
              <a:tblPr>
                <a:noFill/>
                <a:tableStyleId>{C4C9ECBF-B904-4C43-AE11-4CE44478715E}</a:tableStyleId>
              </a:tblPr>
              <a:tblGrid>
                <a:gridCol w="28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Occupation (SOC code)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Annual mean wage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Database Administrators and Architects(151245)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	101,090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Software Developers and Software Quality Assurance Analysts and Testers(151256)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	114,270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Mathematical Science Occupations(152000)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  	99,700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Operations Research Analysts(152031)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  	92,280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Statisticians(152041)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  	97,170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Scientists and Mathematical Science Occupations, All Other(152098)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	103,930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by Country - Top Respondents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450" y="37788"/>
            <a:ext cx="3938000" cy="50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disparities between countries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variation within countries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Relative to Country’s Median Household Income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2676900"/>
            <a:ext cx="31275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Disparities less pronounced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Still large variation within countries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Salaries in the DS/ML community largely above country median 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675" y="76200"/>
            <a:ext cx="403254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Disparities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676200"/>
            <a:ext cx="3127500" cy="30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salary gap between men and women ($46K vs $33K, average around the world)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Gap present in US and India (top respondents, high and low end of income level)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US: $126K vs $97K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India: $21K vs 7K</a:t>
            </a:r>
            <a:endParaRPr sz="1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900" y="116800"/>
            <a:ext cx="2957900" cy="3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625" y="2115675"/>
            <a:ext cx="2566775" cy="28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297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Salaries - By Job Title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75" y="1277025"/>
            <a:ext cx="5762017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C2E9-0EE0-4B89-827C-4795774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Salaries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87F0-91B6-4FC1-893C-10DE8C8FB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Salaries transformed using natural logs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considered: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Demographics: age, gender, working and machine learning experience,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Geography: country of residence (indicator for top 10, and high, medium-high, medium-low, low income level indicators)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Job characteristics: job position, employer size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DS/ML tools: programming language used, use of visualization methods, computing platform (cloud, deep learning, computer/laptop), statistical software (advance, basic, BI, local development environments),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F353C-DEFF-4487-961E-CB7E1DC51D5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Models fit: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Forest Optimized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DF62A-6599-4053-B903-2F7FBF5D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43800"/>
            <a:ext cx="3426414" cy="16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95499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639</Words>
  <Application>Microsoft Office PowerPoint</Application>
  <PresentationFormat>On-screen Show (16:9)</PresentationFormat>
  <Paragraphs>75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Roboto</vt:lpstr>
      <vt:lpstr>Merriweather</vt:lpstr>
      <vt:lpstr>Paradigm</vt:lpstr>
      <vt:lpstr>How Much is a Data Science Job Candidate Worth?</vt:lpstr>
      <vt:lpstr>Diversity in the DS/ML Field</vt:lpstr>
      <vt:lpstr>Data Sources </vt:lpstr>
      <vt:lpstr>DS/ML Community - Salary Distribution</vt:lpstr>
      <vt:lpstr>Distribution by Country - Top Respondents</vt:lpstr>
      <vt:lpstr>Distribution Relative to Country’s Median Household Income</vt:lpstr>
      <vt:lpstr>Gender Disparities</vt:lpstr>
      <vt:lpstr>United States Salaries - By Job Title</vt:lpstr>
      <vt:lpstr>Modeling Salaries</vt:lpstr>
      <vt:lpstr>Final Model Fit</vt:lpstr>
      <vt:lpstr>Most Important Features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a Data Science Job Candidate Worth?</dc:title>
  <dc:creator>Laura Gascue</dc:creator>
  <cp:lastModifiedBy>Laura</cp:lastModifiedBy>
  <cp:revision>7</cp:revision>
  <dcterms:modified xsi:type="dcterms:W3CDTF">2021-06-03T20:59:19Z</dcterms:modified>
</cp:coreProperties>
</file>