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8c4f1a588b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8c4f1a588b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8c4f1a588b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8c4f1a588b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8c4f1a588b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8c4f1a588b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8c4f1a588b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8c4f1a588b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c4f1a588b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8c4f1a588b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8c4f1a588b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8c4f1a588b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8c4f1a588b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8c4f1a588b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8c4f1a588b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8c4f1a588b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d6c5cb9a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8d6c5cb9a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8c4f1a588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8c4f1a588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8d6c5cb9a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8d6c5cb9a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8c4f1a588b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8c4f1a588b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8c4f1a588b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8c4f1a588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c4f1a588b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8c4f1a588b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8c4f1a588b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8c4f1a588b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c4f1a588b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8c4f1a588b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healthcare.gov/health-plan-information-2018/" TargetMode="External"/><Relationship Id="rId4" Type="http://schemas.openxmlformats.org/officeDocument/2006/relationships/hyperlink" Target="https://data.hrsa.gov/data/download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/>
              <a:t>Are Individual Health Insurance Markets Competitive?</a:t>
            </a:r>
            <a:endParaRPr sz="45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Options Faced by Individuals</a:t>
            </a:r>
            <a:endParaRPr sz="3100"/>
          </a:p>
        </p:txBody>
      </p:sp>
      <p:sp>
        <p:nvSpPr>
          <p:cNvPr id="56" name="Google Shape;56;p13"/>
          <p:cNvSpPr txBox="1"/>
          <p:nvPr/>
        </p:nvSpPr>
        <p:spPr>
          <a:xfrm>
            <a:off x="573175" y="3589900"/>
            <a:ext cx="5505600" cy="133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Laura Gascue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July 2020</a:t>
            </a:r>
            <a:endParaRPr sz="2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Bootstrap Test of Difference in Means</a:t>
            </a:r>
            <a:endParaRPr/>
          </a:p>
        </p:txBody>
      </p:sp>
      <p:sp>
        <p:nvSpPr>
          <p:cNvPr id="111" name="Google Shape;11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H0: u</a:t>
            </a:r>
            <a:r>
              <a:rPr baseline="-25000" lang="en"/>
              <a:t>D</a:t>
            </a:r>
            <a:r>
              <a:rPr lang="en"/>
              <a:t> = u</a:t>
            </a:r>
            <a:r>
              <a:rPr baseline="-25000" lang="en"/>
              <a:t>R</a:t>
            </a:r>
            <a:endParaRPr baseline="-250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Variance of both distributions may be different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shift both distributions so their sample means are the same and draw samples with replacement of the same size of the original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replicate the procedure 10,000 to draw the distribution of the mean difference under the null hypothesis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difference in expected number of plans between Democratic and Republican Governors is significantly different, but small in size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857250"/>
            <a:ext cx="6858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Number of Plans - Linear Regression</a:t>
            </a:r>
            <a:endParaRPr/>
          </a:p>
        </p:txBody>
      </p:sp>
      <p:pic>
        <p:nvPicPr>
          <p:cNvPr id="122" name="Google Shape;12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7200" y="1125975"/>
            <a:ext cx="6183450" cy="369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Predicting Number of Plans - Linear Regression</a:t>
            </a:r>
            <a:endParaRPr/>
          </a:p>
        </p:txBody>
      </p:sp>
      <p:sp>
        <p:nvSpPr>
          <p:cNvPr id="128" name="Google Shape;128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OLS, Ridge and Lasso regression evaluated using MSE, MAE and R2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Cross validation on training set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OLS and Ridge regression scores within 95% CI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OLS fit on test set</a:t>
            </a:r>
            <a:endParaRPr/>
          </a:p>
        </p:txBody>
      </p:sp>
      <p:pic>
        <p:nvPicPr>
          <p:cNvPr id="129" name="Google Shape;12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3000" y="2641425"/>
            <a:ext cx="7789300" cy="18397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</a:t>
            </a:r>
            <a:endParaRPr/>
          </a:p>
        </p:txBody>
      </p:sp>
      <p:sp>
        <p:nvSpPr>
          <p:cNvPr id="135" name="Google Shape;135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 flexibility allowing for non-linear fit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use MSE to evaluate the fit and compare with linear regression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7725" y="2416925"/>
            <a:ext cx="6982800" cy="203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350" y="584450"/>
            <a:ext cx="8189224" cy="436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975" y="539387"/>
            <a:ext cx="7339075" cy="406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52" name="Google Shape;152;p29"/>
          <p:cNvSpPr txBox="1"/>
          <p:nvPr>
            <p:ph idx="1" type="body"/>
          </p:nvPr>
        </p:nvSpPr>
        <p:spPr>
          <a:xfrm>
            <a:off x="311700" y="1152475"/>
            <a:ext cx="8520600" cy="36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is low competition in the Health Insurance Individual Market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Number of plans offered at the county level has high variation rates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Number of issuers in each market is very low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is a larger number of democratic states opting out of the federal Exchange than republican states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average number of plans offered by republican states is slightly higher than the average on democratic states, but statistically significant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Number of plans offered in a county can be predicted using market characteristics.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9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many health plans are offered through the ACA Individual Markets?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479725"/>
            <a:ext cx="8520600" cy="30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could go over the long academic discussion on how to measure the level of competition in a market, and discuss for example the HHI. We won’t be doing this.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 the end of the day, the key questions are: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800"/>
              <a:t>From the consumer point of view: what health insurance options do I have?</a:t>
            </a:r>
            <a:endParaRPr sz="18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800"/>
              <a:t>From the firm: can the market support one more product?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50">
                <a:solidFill>
                  <a:schemeClr val="dk1"/>
                </a:solidFill>
                <a:highlight>
                  <a:srgbClr val="FFFFFF"/>
                </a:highlight>
              </a:rPr>
              <a:t>(1) 2018 QHP landscape data downloaded from </a:t>
            </a:r>
            <a:r>
              <a:rPr lang="en" sz="185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hlinkClick r:id="rId3"/>
              </a:rPr>
              <a:t>https://www.healthcare.gov/health-plan-information-2018/</a:t>
            </a:r>
            <a:endParaRPr sz="1850">
              <a:solidFill>
                <a:schemeClr val="hlink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50">
                <a:solidFill>
                  <a:schemeClr val="dk1"/>
                </a:solidFill>
                <a:highlight>
                  <a:srgbClr val="FFFFFF"/>
                </a:highlight>
              </a:rPr>
              <a:t>(2) Area resource health file downloaded from </a:t>
            </a:r>
            <a:r>
              <a:rPr lang="en" sz="185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hlinkClick r:id="rId4"/>
              </a:rPr>
              <a:t>https://data.hrsa.gov/data/download</a:t>
            </a:r>
            <a:r>
              <a:rPr lang="en" sz="1850">
                <a:solidFill>
                  <a:schemeClr val="dk1"/>
                </a:solidFill>
                <a:highlight>
                  <a:srgbClr val="FFFFFF"/>
                </a:highlight>
              </a:rPr>
              <a:t> - Area Health Resources Files (AHRF) 2018-2019. US Department of Health and Human Services, Health Resources and Services Administration, Bureau of Health Workforce, Rockville, MD.</a:t>
            </a:r>
            <a:endParaRPr sz="18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50">
                <a:solidFill>
                  <a:schemeClr val="dk1"/>
                </a:solidFill>
                <a:highlight>
                  <a:srgbClr val="FFFFFF"/>
                </a:highlight>
              </a:rPr>
              <a:t>(3) File All_States_Governors_Party.csv identifying state's governor politic party affiliation at the beginning of 2018 for all fifty states, manually constructed through web searches.</a:t>
            </a:r>
            <a:endParaRPr sz="18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1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Health Insurance Plans Offered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Between 2 and 119 number of plans offered across all counties in the federally regulated market exchanges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Average number of plans: 14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Median number of plans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Number of issuers ranges from 1 to 7, with 75% of counties having one or two participants</a:t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85750"/>
            <a:ext cx="914400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 of Plans By State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Number of plans offered varies widely by State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Median number of plans by state ranges from 4 to 36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Florida and Wisconsin present the larger median number on options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85750"/>
            <a:ext cx="914400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Governor’s Political Affiliation</a:t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majority of States participate in the federally facilitated marketplace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Republican states have a slightly higher average number of plans than democrat states (14.9 vs 13.2)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Republican states opt-out of the state run market place in a larger proportion than democrat states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Republican governor states tend to have fewer issuers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87% of republican counties have just 1 or 2 issuers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64.5% of democratic counties have just 1 or 2 issuers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857250"/>
            <a:ext cx="6858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