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3"/>
  </p:notes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7" r:id="rId26"/>
    <p:sldId id="326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entury" panose="02040604050505020304" pitchFamily="18" charset="0"/>
      <p:regular r:id="rId48"/>
    </p:embeddedFont>
    <p:embeddedFont>
      <p:font typeface="Montserrat Light" panose="020B0604020202020204" charset="0"/>
      <p:regular r:id="rId49"/>
      <p:bold r:id="rId50"/>
      <p:italic r:id="rId51"/>
      <p:boldItalic r:id="rId52"/>
    </p:embeddedFont>
    <p:embeddedFont>
      <p:font typeface="Poppins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fred Rezk" initials="AR" lastIdx="1" clrIdx="0">
    <p:extLst>
      <p:ext uri="{19B8F6BF-5375-455C-9EA6-DF929625EA0E}">
        <p15:presenceInfo xmlns:p15="http://schemas.microsoft.com/office/powerpoint/2012/main" userId="fb64f5ec826581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982A5A-15CE-45B2-8490-B4FDAC4BA9E6}">
  <a:tblStyle styleId="{83982A5A-15CE-45B2-8490-B4FDAC4BA9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0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entury" panose="02040604050505020304" pitchFamily="18" charset="0"/>
        <a:ea typeface="Century" panose="02040604050505020304" pitchFamily="18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0279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022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996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890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608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7797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164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538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1975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1014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532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6187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027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551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6210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939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309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3760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9596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9038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8781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843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7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145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2522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41579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3199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3869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20022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47881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8872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16711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1434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17062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88776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8010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591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8364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3504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600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247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  <a:latin typeface="Century" panose="02040604050505020304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>
                <a:latin typeface="Century" panose="02040604050505020304" pitchFamily="18" charset="0"/>
              </a:defRPr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 dirty="0"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Century" panose="02040604050505020304" pitchFamily="18" charset="0"/>
                <a:ea typeface="Century" panose="02040604050505020304" pitchFamily="18" charset="0"/>
                <a:cs typeface="Century" panose="02040604050505020304" pitchFamily="18" charset="0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entury" panose="02040604050505020304" pitchFamily="18" charset="0"/>
          <a:ea typeface="Century" panose="02040604050505020304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943219" y="2220240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" dirty="0">
                <a:solidFill>
                  <a:schemeClr val="accent2"/>
                </a:solidFill>
              </a:rPr>
              <a:t>1. </a:t>
            </a:r>
            <a:r>
              <a:rPr lang="en" dirty="0"/>
              <a:t> </a:t>
            </a:r>
            <a:r>
              <a:rPr lang="en-US" dirty="0"/>
              <a:t>CSS SYNTAX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699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975360" y="492326"/>
            <a:ext cx="7636130" cy="41588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endParaRPr lang="en-US" dirty="0"/>
          </a:p>
          <a:p>
            <a:pPr marL="101600" lvl="0" indent="0">
              <a:spcBef>
                <a:spcPts val="0"/>
              </a:spcBef>
              <a:buNone/>
            </a:pPr>
            <a:endParaRPr lang="en-US" sz="1200" dirty="0">
              <a:latin typeface="Century" panose="02040604050505020304" pitchFamily="18" charset="0"/>
            </a:endParaRP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7BED67-732D-4C57-BD08-CFED0A31D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31" y="1116766"/>
            <a:ext cx="8174859" cy="279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4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975360" y="492326"/>
            <a:ext cx="7636130" cy="41588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endParaRPr lang="en-US" dirty="0"/>
          </a:p>
          <a:p>
            <a:pPr marL="101600" lvl="0" indent="0">
              <a:spcBef>
                <a:spcPts val="0"/>
              </a:spcBef>
              <a:buNone/>
            </a:pPr>
            <a:endParaRPr lang="en-US" sz="1200" dirty="0">
              <a:latin typeface="Century" panose="02040604050505020304" pitchFamily="18" charset="0"/>
            </a:endParaRP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7BED67-732D-4C57-BD08-CFED0A31D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31" y="1116766"/>
            <a:ext cx="8174859" cy="279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91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975360" y="492326"/>
            <a:ext cx="7636130" cy="41588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endParaRPr lang="en-US" dirty="0"/>
          </a:p>
          <a:p>
            <a:pPr marL="101600" lvl="0" indent="0">
              <a:spcBef>
                <a:spcPts val="0"/>
              </a:spcBef>
              <a:buNone/>
            </a:pPr>
            <a:endParaRPr lang="en-US" sz="1200" dirty="0">
              <a:latin typeface="Century" panose="02040604050505020304" pitchFamily="18" charset="0"/>
            </a:endParaRP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33E54-5A22-4F1F-B92F-2DCEA3FA1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84" y="569995"/>
            <a:ext cx="7806891" cy="382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5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975360" y="492326"/>
            <a:ext cx="7636130" cy="41588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endParaRPr lang="en-US" dirty="0"/>
          </a:p>
          <a:p>
            <a:pPr marL="101600" lvl="0" indent="0">
              <a:spcBef>
                <a:spcPts val="0"/>
              </a:spcBef>
              <a:buNone/>
            </a:pPr>
            <a:endParaRPr lang="en-US" sz="1200" dirty="0">
              <a:latin typeface="Century" panose="02040604050505020304" pitchFamily="18" charset="0"/>
            </a:endParaRP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219F4F-55FD-4EED-898B-062D7E257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63" y="194073"/>
            <a:ext cx="6381721" cy="47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943219" y="2220240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" dirty="0">
                <a:solidFill>
                  <a:schemeClr val="accent2"/>
                </a:solidFill>
              </a:rPr>
              <a:t>2. </a:t>
            </a:r>
            <a:r>
              <a:rPr lang="en" dirty="0"/>
              <a:t> </a:t>
            </a:r>
            <a:r>
              <a:rPr lang="en-US" dirty="0"/>
              <a:t>Include CSS 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499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There are Three ways to associate styles with your HTML document. </a:t>
            </a:r>
          </a:p>
          <a:p>
            <a:pPr lvl="0"/>
            <a:r>
              <a:rPr lang="en-US" dirty="0"/>
              <a:t>Most commonly used methods are inline CSS and External CSS.</a:t>
            </a:r>
          </a:p>
          <a:p>
            <a:pPr lvl="0"/>
            <a:endParaRPr lang="en-US" dirty="0"/>
          </a:p>
          <a:p>
            <a:pPr marL="101600" lvl="0" indent="0">
              <a:spcBef>
                <a:spcPts val="0"/>
              </a:spcBef>
              <a:buNone/>
            </a:pPr>
            <a:endParaRPr lang="en-US" sz="1200" dirty="0">
              <a:latin typeface="Century" panose="02040604050505020304" pitchFamily="18" charset="0"/>
            </a:endParaRP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476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DE3C7-2E7C-4057-B4A0-D65EA84D1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94" y="847804"/>
            <a:ext cx="6541460" cy="410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31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31573C-189D-49DB-9ED1-1737551D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5" y="1699420"/>
            <a:ext cx="7551560" cy="174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30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5BE4C-1855-420B-821B-31817499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51" y="187780"/>
            <a:ext cx="7210546" cy="473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31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A3BA08-036B-4B61-89D9-33B949FC4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64" y="682751"/>
            <a:ext cx="7931072" cy="228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9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975360" y="492326"/>
            <a:ext cx="7636130" cy="41588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A CSS comprises of style rules that are interpreted by the browser and then applied to</a:t>
            </a:r>
          </a:p>
          <a:p>
            <a:r>
              <a:rPr lang="en-US" dirty="0"/>
              <a:t>the corresponding elements in your document. </a:t>
            </a:r>
          </a:p>
          <a:p>
            <a:pPr lvl="0"/>
            <a:r>
              <a:rPr lang="en-US" dirty="0"/>
              <a:t>A style rule is made of three parts:</a:t>
            </a:r>
          </a:p>
          <a:p>
            <a:pPr lvl="0"/>
            <a:endParaRPr lang="en-US" dirty="0"/>
          </a:p>
          <a:p>
            <a:pPr marL="101600" lvl="0" indent="0">
              <a:spcBef>
                <a:spcPts val="0"/>
              </a:spcBef>
              <a:buNone/>
            </a:pPr>
            <a:endParaRPr lang="en-US" sz="1200" dirty="0">
              <a:latin typeface="Century" panose="02040604050505020304" pitchFamily="18" charset="0"/>
            </a:endParaRP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49A706-0E9D-4B7D-8443-5D925DDEE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22756"/>
              </p:ext>
            </p:extLst>
          </p:nvPr>
        </p:nvGraphicFramePr>
        <p:xfrm>
          <a:off x="1531620" y="2403316"/>
          <a:ext cx="7079870" cy="2057002"/>
        </p:xfrm>
        <a:graphic>
          <a:graphicData uri="http://schemas.openxmlformats.org/drawingml/2006/table">
            <a:tbl>
              <a:tblPr firstRow="1" firstCol="1" bandRow="1">
                <a:tableStyleId>{83982A5A-15CE-45B2-8490-B4FDAC4BA9E6}</a:tableStyleId>
              </a:tblPr>
              <a:tblGrid>
                <a:gridCol w="811790">
                  <a:extLst>
                    <a:ext uri="{9D8B030D-6E8A-4147-A177-3AD203B41FA5}">
                      <a16:colId xmlns:a16="http://schemas.microsoft.com/office/drawing/2014/main" val="859281966"/>
                    </a:ext>
                  </a:extLst>
                </a:gridCol>
                <a:gridCol w="6268080">
                  <a:extLst>
                    <a:ext uri="{9D8B030D-6E8A-4147-A177-3AD203B41FA5}">
                      <a16:colId xmlns:a16="http://schemas.microsoft.com/office/drawing/2014/main" val="1456180948"/>
                    </a:ext>
                  </a:extLst>
                </a:gridCol>
              </a:tblGrid>
              <a:tr h="5877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Selector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 selector is an HTML tag at which a style will be applied.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This could be any tag like &lt;h1&gt; or &lt;table&gt; etc.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2287506"/>
                  </a:ext>
                </a:extLst>
              </a:tr>
              <a:tr h="8815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Property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 property is a type of attribute of HTML tag.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Put simply, all the HTML attributes are converted into CSS properties.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They could be color, border, etc.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9914399"/>
                  </a:ext>
                </a:extLst>
              </a:tr>
              <a:tr h="5877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Values are assigned to properties.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For example, color property can have the value either red or #F1F1F1 etc.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5550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170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2B1F5E-7524-4EB4-BB45-B4551FF25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64" y="445478"/>
            <a:ext cx="7439305" cy="40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68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943219" y="2220240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" dirty="0">
                <a:solidFill>
                  <a:schemeClr val="accent2"/>
                </a:solidFill>
              </a:rPr>
              <a:t>3. </a:t>
            </a:r>
            <a:r>
              <a:rPr lang="en" dirty="0"/>
              <a:t> </a:t>
            </a:r>
            <a:r>
              <a:rPr lang="en-US" dirty="0"/>
              <a:t>Measurement Units 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4593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9885CC-7ECE-44CB-821E-F325881BF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48" y="1135789"/>
            <a:ext cx="7983973" cy="192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96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11340C-DD7C-4389-807F-7B895A74F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11" y="565464"/>
            <a:ext cx="8021267" cy="40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60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C07E57-7951-49AB-B69D-881BB43DB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48" y="551699"/>
            <a:ext cx="8146585" cy="32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23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943219" y="2220240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" dirty="0">
                <a:solidFill>
                  <a:schemeClr val="accent2"/>
                </a:solidFill>
              </a:rPr>
              <a:t>4. </a:t>
            </a:r>
            <a:r>
              <a:rPr lang="en" dirty="0"/>
              <a:t> </a:t>
            </a:r>
            <a:r>
              <a:rPr lang="en-US" dirty="0"/>
              <a:t>Colors 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331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AFBBB0-46DA-45DE-9AD4-444204FA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20" y="341018"/>
            <a:ext cx="7646001" cy="451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99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FCF1F2-41D9-4060-8FA9-33736BBD9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60" y="120806"/>
            <a:ext cx="6239148" cy="49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43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28C0C3-977E-49F6-B3CD-CEFFD0F78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04" y="308241"/>
            <a:ext cx="8263750" cy="423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03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A83070-A4B4-42AF-A136-EC39ECC62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90" y="180856"/>
            <a:ext cx="6281028" cy="478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5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975360" y="492326"/>
            <a:ext cx="7636130" cy="41588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You can put CSS Style Rule Syntax as follows:</a:t>
            </a:r>
          </a:p>
          <a:p>
            <a:pPr marL="101600" indent="0" algn="ctr">
              <a:buNone/>
            </a:pPr>
            <a:r>
              <a:rPr lang="en-US" b="1" dirty="0"/>
              <a:t>selector { property: value }</a:t>
            </a:r>
          </a:p>
          <a:p>
            <a:r>
              <a:rPr lang="en-US" dirty="0"/>
              <a:t>Example: You can define a table border as follows:</a:t>
            </a:r>
          </a:p>
          <a:p>
            <a:pPr marL="101600" indent="0" algn="ctr">
              <a:buNone/>
            </a:pPr>
            <a:r>
              <a:rPr lang="en-US" b="1" dirty="0"/>
              <a:t>table{ border :1px solid #C00; }</a:t>
            </a:r>
          </a:p>
          <a:p>
            <a:pPr lvl="0"/>
            <a:r>
              <a:rPr lang="en-US" dirty="0"/>
              <a:t>Here table is a selector and border is a property and the given value 1px solid #C00 is the value of that property.</a:t>
            </a:r>
          </a:p>
          <a:p>
            <a:pPr lvl="0"/>
            <a:r>
              <a:rPr lang="en-US" dirty="0"/>
              <a:t>You can define selectors in various simple ways based on your comfort. </a:t>
            </a:r>
          </a:p>
          <a:p>
            <a:pPr lvl="0"/>
            <a:endParaRPr lang="en-US" dirty="0"/>
          </a:p>
          <a:p>
            <a:pPr marL="101600" lvl="0" indent="0">
              <a:spcBef>
                <a:spcPts val="0"/>
              </a:spcBef>
              <a:buNone/>
            </a:pPr>
            <a:endParaRPr lang="en-US" sz="1200" dirty="0">
              <a:latin typeface="Century" panose="02040604050505020304" pitchFamily="18" charset="0"/>
            </a:endParaRP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3401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943219" y="2220240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" dirty="0">
                <a:solidFill>
                  <a:schemeClr val="accent2"/>
                </a:solidFill>
              </a:rPr>
              <a:t>5. </a:t>
            </a:r>
            <a:r>
              <a:rPr lang="en" dirty="0"/>
              <a:t> </a:t>
            </a:r>
            <a:r>
              <a:rPr lang="en-US" dirty="0"/>
              <a:t>BACKGROUND 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242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A4130B-21CB-462E-90DC-07F7E779C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16" y="1471630"/>
            <a:ext cx="7817767" cy="255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08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943219" y="2220240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" dirty="0">
                <a:solidFill>
                  <a:schemeClr val="accent2"/>
                </a:solidFill>
              </a:rPr>
              <a:t>6. </a:t>
            </a:r>
            <a:r>
              <a:rPr lang="en" dirty="0"/>
              <a:t> </a:t>
            </a:r>
            <a:r>
              <a:rPr lang="en-US" dirty="0"/>
              <a:t>FONTS 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3402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8A4D25-348A-40E7-9BC6-90E50B194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6" y="1037672"/>
            <a:ext cx="8111325" cy="306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82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943219" y="2220240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" dirty="0">
                <a:solidFill>
                  <a:schemeClr val="accent2"/>
                </a:solidFill>
              </a:rPr>
              <a:t>7. </a:t>
            </a:r>
            <a:r>
              <a:rPr lang="en" dirty="0"/>
              <a:t> </a:t>
            </a:r>
            <a:r>
              <a:rPr lang="en-US" dirty="0"/>
              <a:t>TEXT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621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A4705-9C8E-47C0-AFA3-4B99E07AE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5" y="544757"/>
            <a:ext cx="8475142" cy="325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26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943219" y="2220240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" dirty="0">
                <a:solidFill>
                  <a:schemeClr val="accent2"/>
                </a:solidFill>
              </a:rPr>
              <a:t>8. </a:t>
            </a:r>
            <a:r>
              <a:rPr lang="en" dirty="0"/>
              <a:t> </a:t>
            </a:r>
            <a:r>
              <a:rPr lang="en-US" dirty="0"/>
              <a:t>IMAGES 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457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3AE6E7-13A2-4854-B578-C8873E099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10" y="787013"/>
            <a:ext cx="8074824" cy="243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62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943219" y="2220240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" dirty="0">
                <a:solidFill>
                  <a:schemeClr val="accent2"/>
                </a:solidFill>
              </a:rPr>
              <a:t>9. </a:t>
            </a:r>
            <a:r>
              <a:rPr lang="en" dirty="0"/>
              <a:t> </a:t>
            </a:r>
            <a:r>
              <a:rPr lang="en-US" dirty="0"/>
              <a:t>LINKS 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9946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356B0-2623-4B12-8CF6-929C62ED6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54" y="1178700"/>
            <a:ext cx="7974600" cy="194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2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975360" y="492326"/>
            <a:ext cx="7636130" cy="41588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endParaRPr lang="en-US" dirty="0"/>
          </a:p>
          <a:p>
            <a:pPr marL="101600" lvl="0" indent="0">
              <a:spcBef>
                <a:spcPts val="0"/>
              </a:spcBef>
              <a:buNone/>
            </a:pPr>
            <a:endParaRPr lang="en-US" sz="1200" dirty="0">
              <a:latin typeface="Century" panose="02040604050505020304" pitchFamily="18" charset="0"/>
            </a:endParaRP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B4CFD0-BD46-426B-987E-AEE59C0C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30" y="1079134"/>
            <a:ext cx="7337139" cy="201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1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943219" y="2220240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" dirty="0">
                <a:solidFill>
                  <a:schemeClr val="accent2"/>
                </a:solidFill>
              </a:rPr>
              <a:t>10. </a:t>
            </a:r>
            <a:r>
              <a:rPr lang="en" dirty="0"/>
              <a:t> </a:t>
            </a:r>
            <a:r>
              <a:rPr lang="en-US"/>
              <a:t>PADDING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2002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1CDCB2-2CBE-4F24-B07B-F3143789E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09" y="793360"/>
            <a:ext cx="7967454" cy="381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9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975360" y="492326"/>
            <a:ext cx="7636130" cy="41588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endParaRPr lang="en-US" dirty="0"/>
          </a:p>
          <a:p>
            <a:pPr marL="101600" lvl="0" indent="0">
              <a:spcBef>
                <a:spcPts val="0"/>
              </a:spcBef>
              <a:buNone/>
            </a:pPr>
            <a:endParaRPr lang="en-US" sz="1200" dirty="0">
              <a:latin typeface="Century" panose="02040604050505020304" pitchFamily="18" charset="0"/>
            </a:endParaRP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82419-787D-43C1-BC46-7EFAB1B70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97" y="1023015"/>
            <a:ext cx="7255714" cy="23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2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975360" y="492326"/>
            <a:ext cx="7636130" cy="41588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endParaRPr lang="en-US" dirty="0"/>
          </a:p>
          <a:p>
            <a:pPr marL="101600" lvl="0" indent="0">
              <a:spcBef>
                <a:spcPts val="0"/>
              </a:spcBef>
              <a:buNone/>
            </a:pPr>
            <a:endParaRPr lang="en-US" sz="1200" dirty="0">
              <a:latin typeface="Century" panose="02040604050505020304" pitchFamily="18" charset="0"/>
            </a:endParaRP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8C535-8023-41D6-93CC-9188DFFE3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1273536"/>
            <a:ext cx="7261143" cy="206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9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975360" y="492326"/>
            <a:ext cx="7636130" cy="41588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endParaRPr lang="en-US" dirty="0"/>
          </a:p>
          <a:p>
            <a:pPr marL="101600" lvl="0" indent="0">
              <a:spcBef>
                <a:spcPts val="0"/>
              </a:spcBef>
              <a:buNone/>
            </a:pPr>
            <a:endParaRPr lang="en-US" sz="1200" dirty="0">
              <a:latin typeface="Century" panose="02040604050505020304" pitchFamily="18" charset="0"/>
            </a:endParaRP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4A56A-5A77-41B8-9825-859D89303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96" y="322780"/>
            <a:ext cx="7110757" cy="482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7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975360" y="492326"/>
            <a:ext cx="7636130" cy="41588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endParaRPr lang="en-US" dirty="0"/>
          </a:p>
          <a:p>
            <a:pPr marL="101600" lvl="0" indent="0">
              <a:spcBef>
                <a:spcPts val="0"/>
              </a:spcBef>
              <a:buNone/>
            </a:pPr>
            <a:endParaRPr lang="en-US" sz="1200" dirty="0">
              <a:latin typeface="Century" panose="02040604050505020304" pitchFamily="18" charset="0"/>
            </a:endParaRP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5F4CFA-2575-47B1-BA5A-51F6488F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07" y="0"/>
            <a:ext cx="6427612" cy="507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88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975360" y="492326"/>
            <a:ext cx="7636130" cy="41588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endParaRPr lang="en-US" dirty="0"/>
          </a:p>
          <a:p>
            <a:pPr marL="101600" lvl="0" indent="0">
              <a:spcBef>
                <a:spcPts val="0"/>
              </a:spcBef>
              <a:buNone/>
            </a:pPr>
            <a:endParaRPr lang="en-US" sz="1200" dirty="0">
              <a:latin typeface="Century" panose="02040604050505020304" pitchFamily="18" charset="0"/>
            </a:endParaRP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7C302-9AE7-4FE0-8A3D-888D4BBEB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492326"/>
            <a:ext cx="7562924" cy="311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98223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291</Words>
  <Application>Microsoft Office PowerPoint</Application>
  <PresentationFormat>On-screen Show (16:9)</PresentationFormat>
  <Paragraphs>62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Poppins</vt:lpstr>
      <vt:lpstr>Montserrat Light</vt:lpstr>
      <vt:lpstr>Calibri</vt:lpstr>
      <vt:lpstr>Arial</vt:lpstr>
      <vt:lpstr>Century</vt:lpstr>
      <vt:lpstr>Volsce template</vt:lpstr>
      <vt:lpstr>1.  CSS SYNTAX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 Include CSS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 Measurement Units  </vt:lpstr>
      <vt:lpstr>PowerPoint Presentation</vt:lpstr>
      <vt:lpstr>PowerPoint Presentation</vt:lpstr>
      <vt:lpstr>PowerPoint Presentation</vt:lpstr>
      <vt:lpstr>4.  Colors  </vt:lpstr>
      <vt:lpstr>PowerPoint Presentation</vt:lpstr>
      <vt:lpstr>PowerPoint Presentation</vt:lpstr>
      <vt:lpstr>PowerPoint Presentation</vt:lpstr>
      <vt:lpstr>PowerPoint Presentation</vt:lpstr>
      <vt:lpstr>5.  BACKGROUND  </vt:lpstr>
      <vt:lpstr>PowerPoint Presentation</vt:lpstr>
      <vt:lpstr>6.  FONTS  </vt:lpstr>
      <vt:lpstr>PowerPoint Presentation</vt:lpstr>
      <vt:lpstr>7.  TEXT </vt:lpstr>
      <vt:lpstr>PowerPoint Presentation</vt:lpstr>
      <vt:lpstr>8.  IMAGES  </vt:lpstr>
      <vt:lpstr>PowerPoint Presentation</vt:lpstr>
      <vt:lpstr>9.  LINKS  </vt:lpstr>
      <vt:lpstr>PowerPoint Presentation</vt:lpstr>
      <vt:lpstr>10.  PADDING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HTML</dc:title>
  <dc:creator>Alfred Rezk</dc:creator>
  <cp:lastModifiedBy>Alfred Rezk</cp:lastModifiedBy>
  <cp:revision>49</cp:revision>
  <dcterms:modified xsi:type="dcterms:W3CDTF">2019-12-07T06:27:39Z</dcterms:modified>
</cp:coreProperties>
</file>