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Medium"/>
      <p:regular r:id="rId15"/>
      <p:bold r:id="rId16"/>
      <p:italic r:id="rId17"/>
      <p:boldItalic r:id="rId18"/>
    </p:embeddedFon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edium-regular.fntdata"/><Relationship Id="rId14" Type="http://schemas.openxmlformats.org/officeDocument/2006/relationships/slide" Target="slides/slide9.xml"/><Relationship Id="rId17" Type="http://schemas.openxmlformats.org/officeDocument/2006/relationships/font" Target="fonts/RobotoMedium-italic.fntdata"/><Relationship Id="rId16" Type="http://schemas.openxmlformats.org/officeDocument/2006/relationships/font" Target="fonts/RobotoMedium-bold.fntdata"/><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e51f02b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e51f02b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e51f02ba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e51f02ba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e51f02ba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1e51f02ba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e51f02b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e51f02b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e51f02ba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e51f02ba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e51f02b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e51f02b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e51f02ba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e51f02ba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e51f02ba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e51f02ba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latin typeface="Roboto Medium"/>
                <a:ea typeface="Roboto Medium"/>
                <a:cs typeface="Roboto Medium"/>
                <a:sym typeface="Roboto Medium"/>
              </a:rPr>
              <a:t>Scraping and Analyzing Word Frequency in Supreme Court Cases</a:t>
            </a:r>
            <a:endParaRPr sz="3000">
              <a:latin typeface="Roboto Medium"/>
              <a:ea typeface="Roboto Medium"/>
              <a:cs typeface="Roboto Medium"/>
              <a:sym typeface="Roboto Medium"/>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solidFill>
                  <a:schemeClr val="dk1"/>
                </a:solidFill>
                <a:latin typeface="Roboto"/>
                <a:ea typeface="Roboto"/>
                <a:cs typeface="Roboto"/>
                <a:sym typeface="Roboto"/>
              </a:rPr>
              <a:t>MS Data Journalism, JOURJ4001, </a:t>
            </a:r>
            <a:r>
              <a:rPr lang="en" sz="1500">
                <a:solidFill>
                  <a:schemeClr val="dk1"/>
                </a:solidFill>
                <a:latin typeface="Roboto"/>
                <a:ea typeface="Roboto"/>
                <a:cs typeface="Roboto"/>
                <a:sym typeface="Roboto"/>
              </a:rPr>
              <a:t>Fall 2024, lg3394@columbia.edu</a:t>
            </a:r>
            <a:endParaRPr sz="15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59" name="Shape 59"/>
        <p:cNvGrpSpPr/>
        <p:nvPr/>
      </p:nvGrpSpPr>
      <p:grpSpPr>
        <a:xfrm>
          <a:off x="0" y="0"/>
          <a:ext cx="0" cy="0"/>
          <a:chOff x="0" y="0"/>
          <a:chExt cx="0" cy="0"/>
        </a:xfrm>
      </p:grpSpPr>
      <p:sp>
        <p:nvSpPr>
          <p:cNvPr id="60" name="Google Shape;60;p14"/>
          <p:cNvSpPr txBox="1"/>
          <p:nvPr/>
        </p:nvSpPr>
        <p:spPr>
          <a:xfrm>
            <a:off x="720725" y="556950"/>
            <a:ext cx="74613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chemeClr val="dk2"/>
                </a:solidFill>
                <a:latin typeface="Roboto Medium"/>
                <a:ea typeface="Roboto Medium"/>
                <a:cs typeface="Roboto Medium"/>
                <a:sym typeface="Roboto Medium"/>
              </a:rPr>
              <a:t>OBJECTIVE: WHY AND WHAT FOR </a:t>
            </a:r>
            <a:endParaRPr sz="3500">
              <a:solidFill>
                <a:schemeClr val="dk2"/>
              </a:solidFill>
              <a:latin typeface="Roboto Medium"/>
              <a:ea typeface="Roboto Medium"/>
              <a:cs typeface="Roboto Medium"/>
              <a:sym typeface="Roboto Medium"/>
            </a:endParaRPr>
          </a:p>
        </p:txBody>
      </p:sp>
      <p:sp>
        <p:nvSpPr>
          <p:cNvPr id="61" name="Google Shape;61;p14"/>
          <p:cNvSpPr txBox="1"/>
          <p:nvPr/>
        </p:nvSpPr>
        <p:spPr>
          <a:xfrm>
            <a:off x="917300" y="1588925"/>
            <a:ext cx="6773400" cy="260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Identify how many times a word has been mentioned in Supreme Court cases between October 2023 and October 2024.</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Technical perspective: practice merging dataframes, analyzing and mapping word frequency</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Journalistic perspective: understand how many times a word is mentioned in SC cases and in what context as a means of informing a hypothesis or arriving to other conclusions.</a:t>
            </a:r>
            <a:endParaRPr sz="1800">
              <a:solidFill>
                <a:schemeClr val="dk1"/>
              </a:solidFill>
              <a:latin typeface="Roboto"/>
              <a:ea typeface="Roboto"/>
              <a:cs typeface="Roboto"/>
              <a:sym typeface="Roboto"/>
            </a:endParaRPr>
          </a:p>
        </p:txBody>
      </p:sp>
      <p:sp>
        <p:nvSpPr>
          <p:cNvPr id="62" name="Google Shape;62;p14"/>
          <p:cNvSpPr txBox="1"/>
          <p:nvPr/>
        </p:nvSpPr>
        <p:spPr>
          <a:xfrm>
            <a:off x="2899625" y="4784450"/>
            <a:ext cx="3103500" cy="14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rgbClr val="666666"/>
                </a:solidFill>
                <a:latin typeface="Roboto"/>
                <a:ea typeface="Roboto"/>
                <a:cs typeface="Roboto"/>
                <a:sym typeface="Roboto"/>
              </a:rPr>
              <a:t>Lucia de la Torre / lg3394@columbia.edu</a:t>
            </a:r>
            <a:endParaRPr sz="10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66" name="Shape 66"/>
        <p:cNvGrpSpPr/>
        <p:nvPr/>
      </p:nvGrpSpPr>
      <p:grpSpPr>
        <a:xfrm>
          <a:off x="0" y="0"/>
          <a:ext cx="0" cy="0"/>
          <a:chOff x="0" y="0"/>
          <a:chExt cx="0" cy="0"/>
        </a:xfrm>
      </p:grpSpPr>
      <p:sp>
        <p:nvSpPr>
          <p:cNvPr id="67" name="Google Shape;67;p15"/>
          <p:cNvSpPr txBox="1"/>
          <p:nvPr/>
        </p:nvSpPr>
        <p:spPr>
          <a:xfrm>
            <a:off x="720725" y="556950"/>
            <a:ext cx="74613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Medium"/>
                <a:ea typeface="Roboto Medium"/>
                <a:cs typeface="Roboto Medium"/>
                <a:sym typeface="Roboto Medium"/>
              </a:rPr>
              <a:t>PROCESS</a:t>
            </a:r>
            <a:r>
              <a:rPr lang="en" sz="3500">
                <a:solidFill>
                  <a:srgbClr val="434343"/>
                </a:solidFill>
                <a:latin typeface="Roboto Medium"/>
                <a:ea typeface="Roboto Medium"/>
                <a:cs typeface="Roboto Medium"/>
                <a:sym typeface="Roboto Medium"/>
              </a:rPr>
              <a:t>: HOW </a:t>
            </a:r>
            <a:endParaRPr sz="3500">
              <a:solidFill>
                <a:srgbClr val="434343"/>
              </a:solidFill>
              <a:latin typeface="Roboto Medium"/>
              <a:ea typeface="Roboto Medium"/>
              <a:cs typeface="Roboto Medium"/>
              <a:sym typeface="Roboto Medium"/>
            </a:endParaRPr>
          </a:p>
        </p:txBody>
      </p:sp>
      <p:sp>
        <p:nvSpPr>
          <p:cNvPr id="68" name="Google Shape;68;p15"/>
          <p:cNvSpPr txBox="1"/>
          <p:nvPr/>
        </p:nvSpPr>
        <p:spPr>
          <a:xfrm>
            <a:off x="926525" y="1417050"/>
            <a:ext cx="6773400" cy="260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AutoNum type="arabicPeriod"/>
            </a:pPr>
            <a:r>
              <a:rPr b="1" lang="en" sz="1800">
                <a:solidFill>
                  <a:schemeClr val="dk1"/>
                </a:solidFill>
                <a:latin typeface="Roboto"/>
                <a:ea typeface="Roboto"/>
                <a:cs typeface="Roboto"/>
                <a:sym typeface="Roboto"/>
              </a:rPr>
              <a:t>Scraping data from Supreme Court Websites</a:t>
            </a:r>
            <a:endParaRPr b="1" sz="1800">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Oral Argument Transcripts: minutes of oral arguments of Supreme Court cases, exchanges between justices and attorneys</a:t>
            </a:r>
            <a:endParaRPr sz="1800">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Slip Opinions: official written opinions of the Court, final decisions on cases and justices’ reasoning.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AutoNum type="arabicPeriod"/>
            </a:pPr>
            <a:r>
              <a:rPr b="1" lang="en" sz="1800">
                <a:solidFill>
                  <a:schemeClr val="dk1"/>
                </a:solidFill>
                <a:latin typeface="Roboto"/>
                <a:ea typeface="Roboto"/>
                <a:cs typeface="Roboto"/>
                <a:sym typeface="Roboto"/>
              </a:rPr>
              <a:t>Creating and merging dataframes</a:t>
            </a:r>
            <a:endParaRPr b="1" sz="1800">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My final dataframe and dictionary contained: docket number, case name, date, a link to the case transcript and a link to the slip opinion..</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69" name="Google Shape;69;p15"/>
          <p:cNvSpPr txBox="1"/>
          <p:nvPr/>
        </p:nvSpPr>
        <p:spPr>
          <a:xfrm>
            <a:off x="3072000" y="4804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666666"/>
                </a:solidFill>
                <a:latin typeface="Roboto"/>
                <a:ea typeface="Roboto"/>
                <a:cs typeface="Roboto"/>
                <a:sym typeface="Roboto"/>
              </a:rPr>
              <a:t>Lucia de la Torre / lg3394@columbia.edu</a:t>
            </a:r>
            <a:endParaRPr sz="100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52400" y="1057825"/>
            <a:ext cx="8839200" cy="3027840"/>
          </a:xfrm>
          <a:prstGeom prst="rect">
            <a:avLst/>
          </a:prstGeom>
          <a:noFill/>
          <a:ln>
            <a:noFill/>
          </a:ln>
        </p:spPr>
      </p:pic>
      <p:sp>
        <p:nvSpPr>
          <p:cNvPr id="75" name="Google Shape;75;p16"/>
          <p:cNvSpPr txBox="1"/>
          <p:nvPr/>
        </p:nvSpPr>
        <p:spPr>
          <a:xfrm>
            <a:off x="3072000" y="4804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666666"/>
                </a:solidFill>
                <a:latin typeface="Roboto"/>
                <a:ea typeface="Roboto"/>
                <a:cs typeface="Roboto"/>
                <a:sym typeface="Roboto"/>
              </a:rPr>
              <a:t>Lucia de la Torre / lg3394@columbia.edu</a:t>
            </a:r>
            <a:endParaRPr sz="10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79" name="Shape 79"/>
        <p:cNvGrpSpPr/>
        <p:nvPr/>
      </p:nvGrpSpPr>
      <p:grpSpPr>
        <a:xfrm>
          <a:off x="0" y="0"/>
          <a:ext cx="0" cy="0"/>
          <a:chOff x="0" y="0"/>
          <a:chExt cx="0" cy="0"/>
        </a:xfrm>
      </p:grpSpPr>
      <p:sp>
        <p:nvSpPr>
          <p:cNvPr id="80" name="Google Shape;80;p17"/>
          <p:cNvSpPr txBox="1"/>
          <p:nvPr/>
        </p:nvSpPr>
        <p:spPr>
          <a:xfrm>
            <a:off x="720725" y="556950"/>
            <a:ext cx="74613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Medium"/>
                <a:ea typeface="Roboto Medium"/>
                <a:cs typeface="Roboto Medium"/>
                <a:sym typeface="Roboto Medium"/>
              </a:rPr>
              <a:t>PROCESS: HOW </a:t>
            </a:r>
            <a:endParaRPr sz="3500">
              <a:solidFill>
                <a:srgbClr val="434343"/>
              </a:solidFill>
              <a:latin typeface="Roboto Medium"/>
              <a:ea typeface="Roboto Medium"/>
              <a:cs typeface="Roboto Medium"/>
              <a:sym typeface="Roboto Medium"/>
            </a:endParaRPr>
          </a:p>
        </p:txBody>
      </p:sp>
      <p:sp>
        <p:nvSpPr>
          <p:cNvPr id="81" name="Google Shape;81;p17"/>
          <p:cNvSpPr txBox="1"/>
          <p:nvPr/>
        </p:nvSpPr>
        <p:spPr>
          <a:xfrm>
            <a:off x="926525" y="1417050"/>
            <a:ext cx="6773400" cy="26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3.    Data analysis</a:t>
            </a:r>
            <a:endParaRPr b="1" sz="1800">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 tried using tika to parse all the pdfs (around 120), but it took too much time. The right step was to converting the pdfs to txt files and using loops to find keywords.</a:t>
            </a:r>
            <a:endParaRPr sz="1800">
              <a:solidFill>
                <a:schemeClr val="dk1"/>
              </a:solidFill>
              <a:latin typeface="Roboto"/>
              <a:ea typeface="Roboto"/>
              <a:cs typeface="Roboto"/>
              <a:sym typeface="Roboto"/>
            </a:endParaRPr>
          </a:p>
          <a:p>
            <a:pPr indent="0" lvl="0" marL="91440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4.     Obtaining and understanding results</a:t>
            </a:r>
            <a:endParaRPr b="1" sz="1800">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Initially, I was interested in tech-related words</a:t>
            </a:r>
            <a:endParaRPr sz="1800">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results were irrelevant</a:t>
            </a:r>
            <a:endParaRPr sz="1800">
              <a:solidFill>
                <a:schemeClr val="dk1"/>
              </a:solidFill>
              <a:latin typeface="Roboto"/>
              <a:ea typeface="Roboto"/>
              <a:cs typeface="Roboto"/>
              <a:sym typeface="Roboto"/>
            </a:endParaRPr>
          </a:p>
          <a:p>
            <a:pPr indent="-342900" lvl="0"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Time limitations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82" name="Google Shape;82;p17"/>
          <p:cNvSpPr txBox="1"/>
          <p:nvPr/>
        </p:nvSpPr>
        <p:spPr>
          <a:xfrm>
            <a:off x="2951375" y="4804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666666"/>
                </a:solidFill>
                <a:latin typeface="Roboto"/>
                <a:ea typeface="Roboto"/>
                <a:cs typeface="Roboto"/>
                <a:sym typeface="Roboto"/>
              </a:rPr>
              <a:t>Lucia de la Torre / lg3394@columbia.edu</a:t>
            </a:r>
            <a:endParaRPr sz="1000">
              <a:solidFill>
                <a:srgbClr val="66666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86" name="Shape 86"/>
        <p:cNvGrpSpPr/>
        <p:nvPr/>
      </p:nvGrpSpPr>
      <p:grpSpPr>
        <a:xfrm>
          <a:off x="0" y="0"/>
          <a:ext cx="0" cy="0"/>
          <a:chOff x="0" y="0"/>
          <a:chExt cx="0" cy="0"/>
        </a:xfrm>
      </p:grpSpPr>
      <p:sp>
        <p:nvSpPr>
          <p:cNvPr id="87" name="Google Shape;87;p18"/>
          <p:cNvSpPr txBox="1"/>
          <p:nvPr/>
        </p:nvSpPr>
        <p:spPr>
          <a:xfrm>
            <a:off x="720725" y="556950"/>
            <a:ext cx="74613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Medium"/>
                <a:ea typeface="Roboto Medium"/>
                <a:cs typeface="Roboto Medium"/>
                <a:sym typeface="Roboto Medium"/>
              </a:rPr>
              <a:t>PROCESS: HOW</a:t>
            </a:r>
            <a:endParaRPr sz="3500">
              <a:solidFill>
                <a:srgbClr val="434343"/>
              </a:solidFill>
              <a:latin typeface="Roboto Medium"/>
              <a:ea typeface="Roboto Medium"/>
              <a:cs typeface="Roboto Medium"/>
              <a:sym typeface="Roboto Medium"/>
            </a:endParaRPr>
          </a:p>
        </p:txBody>
      </p:sp>
      <p:sp>
        <p:nvSpPr>
          <p:cNvPr id="88" name="Google Shape;88;p18"/>
          <p:cNvSpPr txBox="1"/>
          <p:nvPr/>
        </p:nvSpPr>
        <p:spPr>
          <a:xfrm>
            <a:off x="720725" y="1269450"/>
            <a:ext cx="4115700" cy="26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5.      Mapping</a:t>
            </a:r>
            <a:endParaRPr b="1" sz="1800">
              <a:solidFill>
                <a:schemeClr val="dk1"/>
              </a:solidFill>
              <a:latin typeface="Roboto"/>
              <a:ea typeface="Roboto"/>
              <a:cs typeface="Roboto"/>
              <a:sym typeface="Roboto"/>
            </a:endParaRPr>
          </a:p>
          <a:p>
            <a:pPr indent="0" lvl="0" marL="0" rtl="0" algn="l">
              <a:spcBef>
                <a:spcPts val="0"/>
              </a:spcBef>
              <a:spcAft>
                <a:spcPts val="0"/>
              </a:spcAft>
              <a:buNone/>
            </a:pPr>
            <a:r>
              <a:t/>
            </a:r>
            <a:endParaRPr b="1" sz="1800">
              <a:solidFill>
                <a:schemeClr val="dk1"/>
              </a:solidFill>
              <a:latin typeface="Roboto"/>
              <a:ea typeface="Roboto"/>
              <a:cs typeface="Roboto"/>
              <a:sym typeface="Roboto"/>
            </a:endParaRPr>
          </a:p>
          <a:p>
            <a:pPr indent="-342900" lvl="0" marL="5715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Few options due to limitation of findings</a:t>
            </a:r>
            <a:endParaRPr sz="1800">
              <a:solidFill>
                <a:schemeClr val="dk1"/>
              </a:solidFill>
              <a:latin typeface="Roboto"/>
              <a:ea typeface="Roboto"/>
              <a:cs typeface="Roboto"/>
              <a:sym typeface="Roboto"/>
            </a:endParaRPr>
          </a:p>
          <a:p>
            <a:pPr indent="-342900" lvl="0" marL="5715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Appended the results to a list, converted to a df and visualized using matplotlib</a:t>
            </a:r>
            <a:endParaRPr sz="1800">
              <a:solidFill>
                <a:schemeClr val="dk1"/>
              </a:solidFill>
              <a:latin typeface="Roboto"/>
              <a:ea typeface="Roboto"/>
              <a:cs typeface="Roboto"/>
              <a:sym typeface="Roboto"/>
            </a:endParaRPr>
          </a:p>
          <a:p>
            <a:pPr indent="-342900" lvl="0" marL="5715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More advanced possibilities: heatmaps using geographical data</a:t>
            </a:r>
            <a:endParaRPr sz="1800">
              <a:solidFill>
                <a:schemeClr val="dk1"/>
              </a:solidFill>
              <a:latin typeface="Roboto"/>
              <a:ea typeface="Roboto"/>
              <a:cs typeface="Roboto"/>
              <a:sym typeface="Roboto"/>
            </a:endParaRPr>
          </a:p>
          <a:p>
            <a:pPr indent="-228600" lvl="0" marL="57150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89" name="Google Shape;89;p18"/>
          <p:cNvPicPr preferRelativeResize="0"/>
          <p:nvPr/>
        </p:nvPicPr>
        <p:blipFill>
          <a:blip r:embed="rId3">
            <a:alphaModFix/>
          </a:blip>
          <a:stretch>
            <a:fillRect/>
          </a:stretch>
        </p:blipFill>
        <p:spPr>
          <a:xfrm>
            <a:off x="4795775" y="1524000"/>
            <a:ext cx="4060525" cy="2720126"/>
          </a:xfrm>
          <a:prstGeom prst="rect">
            <a:avLst/>
          </a:prstGeom>
          <a:noFill/>
          <a:ln>
            <a:noFill/>
          </a:ln>
        </p:spPr>
      </p:pic>
      <p:sp>
        <p:nvSpPr>
          <p:cNvPr id="90" name="Google Shape;90;p18"/>
          <p:cNvSpPr txBox="1"/>
          <p:nvPr/>
        </p:nvSpPr>
        <p:spPr>
          <a:xfrm>
            <a:off x="2951375" y="4804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666666"/>
                </a:solidFill>
                <a:latin typeface="Roboto"/>
                <a:ea typeface="Roboto"/>
                <a:cs typeface="Roboto"/>
                <a:sym typeface="Roboto"/>
              </a:rPr>
              <a:t>Lucia de la Torre / lg3394@columbia.edu</a:t>
            </a:r>
            <a:endParaRPr sz="1000">
              <a:solidFill>
                <a:srgbClr val="6666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94" name="Shape 94"/>
        <p:cNvGrpSpPr/>
        <p:nvPr/>
      </p:nvGrpSpPr>
      <p:grpSpPr>
        <a:xfrm>
          <a:off x="0" y="0"/>
          <a:ext cx="0" cy="0"/>
          <a:chOff x="0" y="0"/>
          <a:chExt cx="0" cy="0"/>
        </a:xfrm>
      </p:grpSpPr>
      <p:sp>
        <p:nvSpPr>
          <p:cNvPr id="95" name="Google Shape;95;p19"/>
          <p:cNvSpPr txBox="1"/>
          <p:nvPr/>
        </p:nvSpPr>
        <p:spPr>
          <a:xfrm>
            <a:off x="720725" y="556950"/>
            <a:ext cx="74613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Medium"/>
                <a:ea typeface="Roboto Medium"/>
                <a:cs typeface="Roboto Medium"/>
                <a:sym typeface="Roboto Medium"/>
              </a:rPr>
              <a:t>STRENGTHS AND WEAKNESSES</a:t>
            </a:r>
            <a:endParaRPr sz="3500">
              <a:solidFill>
                <a:srgbClr val="434343"/>
              </a:solidFill>
              <a:latin typeface="Roboto Medium"/>
              <a:ea typeface="Roboto Medium"/>
              <a:cs typeface="Roboto Medium"/>
              <a:sym typeface="Roboto Medium"/>
            </a:endParaRPr>
          </a:p>
        </p:txBody>
      </p:sp>
      <p:sp>
        <p:nvSpPr>
          <p:cNvPr id="96" name="Google Shape;96;p19"/>
          <p:cNvSpPr txBox="1"/>
          <p:nvPr/>
        </p:nvSpPr>
        <p:spPr>
          <a:xfrm>
            <a:off x="926525" y="1417050"/>
            <a:ext cx="6773400" cy="26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Roboto"/>
                <a:ea typeface="Roboto"/>
                <a:cs typeface="Roboto"/>
                <a:sym typeface="Roboto"/>
              </a:rPr>
              <a:t>STRENGTHS</a:t>
            </a:r>
            <a:endParaRPr b="1"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Robust structure/framework to analyze word frequency in Supreme Court Cases</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Skills used: scraping, parsing, pandas, regex.</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b="1" lang="en" sz="1800">
                <a:solidFill>
                  <a:schemeClr val="dk1"/>
                </a:solidFill>
                <a:latin typeface="Roboto"/>
                <a:ea typeface="Roboto"/>
                <a:cs typeface="Roboto"/>
                <a:sym typeface="Roboto"/>
              </a:rPr>
              <a:t>WEAKNESSES</a:t>
            </a:r>
            <a:endParaRPr b="1"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Relevant data missing</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Execution: the findings don’t lead to any significant conclusions.</a:t>
            </a:r>
            <a:endParaRPr sz="1800">
              <a:solidFill>
                <a:schemeClr val="dk1"/>
              </a:solidFill>
              <a:latin typeface="Roboto"/>
              <a:ea typeface="Roboto"/>
              <a:cs typeface="Roboto"/>
              <a:sym typeface="Roboto"/>
            </a:endParaRPr>
          </a:p>
        </p:txBody>
      </p:sp>
      <p:sp>
        <p:nvSpPr>
          <p:cNvPr id="97" name="Google Shape;97;p19"/>
          <p:cNvSpPr txBox="1"/>
          <p:nvPr/>
        </p:nvSpPr>
        <p:spPr>
          <a:xfrm>
            <a:off x="2900225" y="4804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666666"/>
                </a:solidFill>
                <a:latin typeface="Roboto"/>
                <a:ea typeface="Roboto"/>
                <a:cs typeface="Roboto"/>
                <a:sym typeface="Roboto"/>
              </a:rPr>
              <a:t>Lucia de la Torre / lg3394@columbia.edu</a:t>
            </a:r>
            <a:endParaRPr sz="1000">
              <a:solidFill>
                <a:srgbClr val="666666"/>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101" name="Shape 101"/>
        <p:cNvGrpSpPr/>
        <p:nvPr/>
      </p:nvGrpSpPr>
      <p:grpSpPr>
        <a:xfrm>
          <a:off x="0" y="0"/>
          <a:ext cx="0" cy="0"/>
          <a:chOff x="0" y="0"/>
          <a:chExt cx="0" cy="0"/>
        </a:xfrm>
      </p:grpSpPr>
      <p:sp>
        <p:nvSpPr>
          <p:cNvPr id="102" name="Google Shape;102;p20"/>
          <p:cNvSpPr txBox="1"/>
          <p:nvPr/>
        </p:nvSpPr>
        <p:spPr>
          <a:xfrm>
            <a:off x="720725" y="556950"/>
            <a:ext cx="7461300" cy="8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500">
                <a:solidFill>
                  <a:srgbClr val="434343"/>
                </a:solidFill>
                <a:latin typeface="Roboto Medium"/>
                <a:ea typeface="Roboto Medium"/>
                <a:cs typeface="Roboto Medium"/>
                <a:sym typeface="Roboto Medium"/>
              </a:rPr>
              <a:t>NEXT STEPS</a:t>
            </a:r>
            <a:endParaRPr sz="3500">
              <a:solidFill>
                <a:srgbClr val="434343"/>
              </a:solidFill>
              <a:latin typeface="Roboto Medium"/>
              <a:ea typeface="Roboto Medium"/>
              <a:cs typeface="Roboto Medium"/>
              <a:sym typeface="Roboto Medium"/>
            </a:endParaRPr>
          </a:p>
        </p:txBody>
      </p:sp>
      <p:sp>
        <p:nvSpPr>
          <p:cNvPr id="103" name="Google Shape;103;p20"/>
          <p:cNvSpPr txBox="1"/>
          <p:nvPr/>
        </p:nvSpPr>
        <p:spPr>
          <a:xfrm>
            <a:off x="926525" y="1417050"/>
            <a:ext cx="6773400" cy="260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Add more data to the court_cases dataframe/dictionary</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Geographical data of lower courts</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Case summaries?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More complex word frequency search</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Find the whole sentence or context</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Find what section of the transcript/opinions doc it’s mentioned in</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Using AI (e.g. spaCy) to understand in what context the word is used</a:t>
            </a:r>
            <a:endParaRPr sz="1800">
              <a:solidFill>
                <a:schemeClr val="dk1"/>
              </a:solidFill>
              <a:latin typeface="Roboto"/>
              <a:ea typeface="Roboto"/>
              <a:cs typeface="Roboto"/>
              <a:sym typeface="Roboto"/>
            </a:endParaRPr>
          </a:p>
          <a:p>
            <a:pPr indent="-342900" lvl="1" marL="9144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Identify relevant keywords to search</a:t>
            </a:r>
            <a:endParaRPr sz="1800">
              <a:solidFill>
                <a:schemeClr val="dk1"/>
              </a:solidFill>
              <a:latin typeface="Roboto"/>
              <a:ea typeface="Roboto"/>
              <a:cs typeface="Roboto"/>
              <a:sym typeface="Roboto"/>
            </a:endParaRPr>
          </a:p>
        </p:txBody>
      </p:sp>
      <p:sp>
        <p:nvSpPr>
          <p:cNvPr id="104" name="Google Shape;104;p20"/>
          <p:cNvSpPr txBox="1"/>
          <p:nvPr/>
        </p:nvSpPr>
        <p:spPr>
          <a:xfrm>
            <a:off x="2951375" y="4804800"/>
            <a:ext cx="3000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666666"/>
                </a:solidFill>
                <a:latin typeface="Roboto"/>
                <a:ea typeface="Roboto"/>
                <a:cs typeface="Roboto"/>
                <a:sym typeface="Roboto"/>
              </a:rPr>
              <a:t>Lucia de la Torre / lg3394@columbia.edu</a:t>
            </a:r>
            <a:endParaRPr sz="1000">
              <a:solidFill>
                <a:srgbClr val="66666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9D9EB"/>
        </a:solidFill>
      </p:bgPr>
    </p:bg>
    <p:spTree>
      <p:nvGrpSpPr>
        <p:cNvPr id="108" name="Shape 108"/>
        <p:cNvGrpSpPr/>
        <p:nvPr/>
      </p:nvGrpSpPr>
      <p:grpSpPr>
        <a:xfrm>
          <a:off x="0" y="0"/>
          <a:ext cx="0" cy="0"/>
          <a:chOff x="0" y="0"/>
          <a:chExt cx="0" cy="0"/>
        </a:xfrm>
      </p:grpSpPr>
      <p:sp>
        <p:nvSpPr>
          <p:cNvPr id="109" name="Google Shape;109;p21"/>
          <p:cNvSpPr txBox="1"/>
          <p:nvPr>
            <p:ph type="ctrTitle"/>
          </p:nvPr>
        </p:nvSpPr>
        <p:spPr>
          <a:xfrm>
            <a:off x="311708" y="781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solidFill>
                  <a:srgbClr val="666666"/>
                </a:solidFill>
                <a:latin typeface="Roboto Medium"/>
                <a:ea typeface="Roboto Medium"/>
                <a:cs typeface="Roboto Medium"/>
                <a:sym typeface="Roboto Medium"/>
              </a:rPr>
              <a:t>Scraping and Analyzing Word Frequency in Supreme Court Cases</a:t>
            </a:r>
            <a:endParaRPr sz="3000">
              <a:solidFill>
                <a:srgbClr val="666666"/>
              </a:solidFill>
              <a:latin typeface="Roboto Medium"/>
              <a:ea typeface="Roboto Medium"/>
              <a:cs typeface="Roboto Medium"/>
              <a:sym typeface="Roboto Medium"/>
            </a:endParaRPr>
          </a:p>
        </p:txBody>
      </p:sp>
      <p:sp>
        <p:nvSpPr>
          <p:cNvPr id="110" name="Google Shape;110;p2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500">
                <a:latin typeface="Roboto"/>
                <a:ea typeface="Roboto"/>
                <a:cs typeface="Roboto"/>
                <a:sym typeface="Roboto"/>
              </a:rPr>
              <a:t>MS Data Journalism, JOURJ4001, Fall 2024</a:t>
            </a:r>
            <a:endParaRPr sz="1500">
              <a:latin typeface="Roboto"/>
              <a:ea typeface="Roboto"/>
              <a:cs typeface="Roboto"/>
              <a:sym typeface="Roboto"/>
            </a:endParaRPr>
          </a:p>
          <a:p>
            <a:pPr indent="0" lvl="0" marL="0" rtl="0" algn="ctr">
              <a:spcBef>
                <a:spcPts val="0"/>
              </a:spcBef>
              <a:spcAft>
                <a:spcPts val="0"/>
              </a:spcAft>
              <a:buNone/>
            </a:pPr>
            <a:r>
              <a:rPr lang="en" sz="1500">
                <a:latin typeface="Roboto"/>
                <a:ea typeface="Roboto"/>
                <a:cs typeface="Roboto"/>
                <a:sym typeface="Roboto"/>
              </a:rPr>
              <a:t>Lucia de la Torre / lg3394@columbia.edu</a:t>
            </a:r>
            <a:endParaRPr sz="15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