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60" r:id="rId6"/>
    <p:sldId id="261" r:id="rId7"/>
    <p:sldId id="310" r:id="rId8"/>
    <p:sldId id="312" r:id="rId9"/>
    <p:sldId id="31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1B81"/>
    <a:srgbClr val="312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557" autoAdjust="0"/>
  </p:normalViewPr>
  <p:slideViewPr>
    <p:cSldViewPr snapToGrid="0">
      <p:cViewPr varScale="1">
        <p:scale>
          <a:sx n="45" d="100"/>
          <a:sy n="45" d="100"/>
        </p:scale>
        <p:origin x="15" y="92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241D8-5887-49B7-8E24-B2DAAC9BA99A}" type="datetimeFigureOut">
              <a:t>29/09/2024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1C6D-2190-4780-8054-6251DB4D07E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28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1C6D-2190-4780-8054-6251DB4D07E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1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345B6-D6AF-EB45-B017-6EE57E88DC8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247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345B6-D6AF-EB45-B017-6EE57E88DC8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540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345B6-D6AF-EB45-B017-6EE57E88DC8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72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Supposons que plusieurs développeurs veulent partager du code entre eux, comment faire ?</a:t>
            </a:r>
          </a:p>
          <a:p>
            <a:r>
              <a:rPr lang="fr-FR" dirty="0"/>
              <a:t>Les développeurs vont envoyer leur code sur </a:t>
            </a:r>
            <a:r>
              <a:rPr lang="fr-FR" dirty="0" err="1"/>
              <a:t>Github</a:t>
            </a:r>
            <a:r>
              <a:rPr lang="fr-FR" dirty="0"/>
              <a:t> qui lui va faire une comparaison avec ce qu’il y a comme changement et mettre ces changements sur le </a:t>
            </a:r>
            <a:r>
              <a:rPr lang="fr-FR" dirty="0" err="1"/>
              <a:t>Github</a:t>
            </a:r>
            <a:r>
              <a:rPr lang="fr-FR" dirty="0"/>
              <a:t> du coup. Puis ensuite si un développement veut récupérer ce qu’il y a dans le </a:t>
            </a:r>
            <a:r>
              <a:rPr lang="fr-FR" dirty="0" err="1"/>
              <a:t>Github</a:t>
            </a:r>
            <a:r>
              <a:rPr lang="fr-FR" dirty="0"/>
              <a:t> il peut récup les changes.</a:t>
            </a:r>
          </a:p>
          <a:p>
            <a:endParaRPr lang="fr-FR" dirty="0"/>
          </a:p>
          <a:p>
            <a:r>
              <a:rPr lang="fr-FR" dirty="0"/>
              <a:t>Voilà les grandes lignes de git, je vais expliquer plus en détails dans la suite.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345B6-D6AF-EB45-B017-6EE57E88DC8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99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29/09/2024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0990008">
            <a:off x="-6316159" y="-890535"/>
            <a:ext cx="18367483" cy="1092865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6327098">
            <a:off x="3905516" y="738430"/>
            <a:ext cx="11645369" cy="885048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8280401" y="3189941"/>
            <a:ext cx="3947459" cy="394745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925965" y="1041400"/>
            <a:ext cx="9386436" cy="3680273"/>
            <a:chOff x="0" y="-9525"/>
            <a:chExt cx="16254192" cy="10310595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3833567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400"/>
                </a:lnSpc>
              </a:pPr>
              <a:endParaRPr sz="800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55912" y="896785"/>
              <a:ext cx="16098280" cy="25142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7334"/>
                </a:lnSpc>
              </a:pPr>
              <a:r>
                <a:rPr lang="en-US" sz="5850" b="1" spc="183" dirty="0" err="1">
                  <a:solidFill>
                    <a:schemeClr val="bg1"/>
                  </a:solidFill>
                  <a:latin typeface="Montserrat"/>
                </a:rPr>
                <a:t>SoccerStat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99897" y="9437731"/>
              <a:ext cx="13833568" cy="8633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en-US" sz="2000" spc="100" dirty="0" err="1">
                  <a:solidFill>
                    <a:schemeClr val="bg1"/>
                  </a:solidFill>
                  <a:latin typeface="HK Grotesk Light Bold"/>
                </a:rPr>
                <a:t>KickOff</a:t>
              </a:r>
              <a:r>
                <a:rPr lang="en-US" sz="2000" spc="100" dirty="0">
                  <a:solidFill>
                    <a:schemeClr val="bg1"/>
                  </a:solidFill>
                  <a:latin typeface="HK Grotesk Light Bold"/>
                </a:rPr>
                <a:t> </a:t>
              </a:r>
              <a:r>
                <a:rPr lang="en-US" sz="2000" spc="100" dirty="0" err="1">
                  <a:solidFill>
                    <a:schemeClr val="bg1"/>
                  </a:solidFill>
                  <a:latin typeface="HK Grotesk Light Bold"/>
                </a:rPr>
                <a:t>mardi</a:t>
              </a:r>
              <a:r>
                <a:rPr lang="en-US" sz="2000" spc="100" dirty="0">
                  <a:solidFill>
                    <a:schemeClr val="bg1"/>
                  </a:solidFill>
                  <a:latin typeface="HK Grotesk Light Bold"/>
                </a:rPr>
                <a:t> 1er </a:t>
              </a:r>
              <a:r>
                <a:rPr lang="en-US" sz="2000" spc="100" dirty="0" err="1">
                  <a:solidFill>
                    <a:schemeClr val="bg1"/>
                  </a:solidFill>
                  <a:latin typeface="HK Grotesk Light Bold"/>
                </a:rPr>
                <a:t>octobre</a:t>
              </a:r>
              <a:r>
                <a:rPr lang="en-US" sz="2000" spc="100" dirty="0">
                  <a:solidFill>
                    <a:schemeClr val="bg1"/>
                  </a:solidFill>
                  <a:latin typeface="HK Grotesk Light Bold"/>
                </a:rPr>
                <a:t> 2024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iagramme, cercle, ligne, texte&#10;&#10;Description générée automatiquement">
            <a:extLst>
              <a:ext uri="{FF2B5EF4-FFF2-40B4-BE49-F238E27FC236}">
                <a16:creationId xmlns:a16="http://schemas.microsoft.com/office/drawing/2014/main" id="{F109BC2E-4C76-6DBC-2F06-309C376A5D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25" y="2282427"/>
            <a:ext cx="6194415" cy="4645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983526">
            <a:off x="9555905" y="-986280"/>
            <a:ext cx="4473384" cy="301953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93800" y="889000"/>
            <a:ext cx="4921266" cy="716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 defTabSz="609539">
              <a:lnSpc>
                <a:spcPts val="5867"/>
              </a:lnSpc>
              <a:defRPr sz="4400" b="1" spc="133">
                <a:solidFill>
                  <a:srgbClr val="951B81"/>
                </a:solidFill>
                <a:latin typeface="Montserrat" pitchFamily="2" charset="77"/>
              </a:defRPr>
            </a:lvl1pPr>
            <a:lvl2pPr marL="304770" defTabSz="609539">
              <a:defRPr sz="1200"/>
            </a:lvl2pPr>
            <a:lvl3pPr marL="609539" defTabSz="609539">
              <a:defRPr sz="1200"/>
            </a:lvl3pPr>
            <a:lvl4pPr marL="914309" defTabSz="609539">
              <a:defRPr sz="1200"/>
            </a:lvl4pPr>
            <a:lvl5pPr marL="1219078" defTabSz="609539">
              <a:defRPr sz="1200"/>
            </a:lvl5pPr>
            <a:lvl6pPr marL="1523848" defTabSz="609539">
              <a:defRPr sz="1200"/>
            </a:lvl6pPr>
            <a:lvl7pPr marL="1828617" defTabSz="609539">
              <a:defRPr sz="1200"/>
            </a:lvl7pPr>
            <a:lvl8pPr marL="2133387" defTabSz="609539">
              <a:defRPr sz="1200"/>
            </a:lvl8pPr>
            <a:lvl9pPr marL="2438156" defTabSz="609539">
              <a:defRPr sz="1200"/>
            </a:lvl9pPr>
          </a:lstStyle>
          <a:p>
            <a:r>
              <a:rPr lang="en-US" dirty="0" err="1"/>
              <a:t>Sujet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80757" y="1678516"/>
            <a:ext cx="8017199" cy="13521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lvl="1" algn="just"/>
            <a:endParaRPr lang="fr-FR" sz="2000" b="1" spc="117" dirty="0">
              <a:solidFill>
                <a:srgbClr val="000000"/>
              </a:solidFill>
              <a:latin typeface="Aptos Display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Dans ce projet, vous allez analyser les données des joueurs de football en fonction de leurs performances dans les 5 premières ligues du monde. Années 2023/2024</a:t>
            </a:r>
          </a:p>
        </p:txBody>
      </p:sp>
      <p:sp>
        <p:nvSpPr>
          <p:cNvPr id="7" name="AutoShape 7"/>
          <p:cNvSpPr/>
          <p:nvPr/>
        </p:nvSpPr>
        <p:spPr>
          <a:xfrm>
            <a:off x="1193800" y="1651000"/>
            <a:ext cx="4921266" cy="55033"/>
          </a:xfrm>
          <a:prstGeom prst="rect">
            <a:avLst/>
          </a:prstGeom>
          <a:solidFill>
            <a:srgbClr val="FFE148"/>
          </a:solidFill>
        </p:spPr>
        <p:txBody>
          <a:bodyPr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800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0800000">
            <a:off x="11882052" y="6324600"/>
            <a:ext cx="397402" cy="397402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9908A9CF-B643-196E-64E8-2D9A385F7C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3607794">
            <a:off x="5810295" y="6117089"/>
            <a:ext cx="4124097" cy="31343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332D41-1D8E-8807-61A3-A8A783CC1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983526">
            <a:off x="8470736" y="-1038210"/>
            <a:ext cx="6763074" cy="4565075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E8D88B8-F416-A0C7-6226-EA981FB8A8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7460693">
            <a:off x="-2062048" y="5822120"/>
            <a:ext cx="4124097" cy="3134313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C24B1AC3-489B-B1BB-737E-BD2577964251}"/>
              </a:ext>
            </a:extLst>
          </p:cNvPr>
          <p:cNvSpPr txBox="1"/>
          <p:nvPr/>
        </p:nvSpPr>
        <p:spPr>
          <a:xfrm>
            <a:off x="1193799" y="889000"/>
            <a:ext cx="7200187" cy="719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 defTabSz="609539">
              <a:lnSpc>
                <a:spcPts val="5867"/>
              </a:lnSpc>
              <a:defRPr sz="4400" b="1" spc="133">
                <a:solidFill>
                  <a:srgbClr val="951B81"/>
                </a:solidFill>
                <a:latin typeface="Montserrat" pitchFamily="2" charset="77"/>
              </a:defRPr>
            </a:lvl1pPr>
            <a:lvl2pPr marL="304770" defTabSz="609539">
              <a:defRPr sz="1200"/>
            </a:lvl2pPr>
            <a:lvl3pPr marL="609539" defTabSz="609539">
              <a:defRPr sz="1200"/>
            </a:lvl3pPr>
            <a:lvl4pPr marL="914309" defTabSz="609539">
              <a:defRPr sz="1200"/>
            </a:lvl4pPr>
            <a:lvl5pPr marL="1219078" defTabSz="609539">
              <a:defRPr sz="1200"/>
            </a:lvl5pPr>
            <a:lvl6pPr marL="1523848" defTabSz="609539">
              <a:defRPr sz="1200"/>
            </a:lvl6pPr>
            <a:lvl7pPr marL="1828617" defTabSz="609539">
              <a:defRPr sz="1200"/>
            </a:lvl7pPr>
            <a:lvl8pPr marL="2133387" defTabSz="609539">
              <a:defRPr sz="1200"/>
            </a:lvl8pPr>
            <a:lvl9pPr marL="2438156" defTabSz="609539">
              <a:defRPr sz="1200"/>
            </a:lvl9pPr>
          </a:lstStyle>
          <a:p>
            <a:r>
              <a:rPr lang="en-US" dirty="0" err="1"/>
              <a:t>Objectifs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999DF216-9994-3800-6DBA-F3A3D523CD66}"/>
              </a:ext>
            </a:extLst>
          </p:cNvPr>
          <p:cNvSpPr txBox="1"/>
          <p:nvPr/>
        </p:nvSpPr>
        <p:spPr>
          <a:xfrm>
            <a:off x="522514" y="1678516"/>
            <a:ext cx="9731829" cy="4260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lvl="1" algn="just"/>
            <a:endParaRPr lang="fr-FR" sz="1800" b="1" spc="117" dirty="0">
              <a:solidFill>
                <a:srgbClr val="000000"/>
              </a:solidFill>
              <a:latin typeface="Aptos Display" panose="020B0004020202020204" pitchFamily="34" charset="0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fr-FR" sz="1800" b="1" dirty="0">
                <a:solidFill>
                  <a:srgbClr val="000000"/>
                </a:solidFill>
                <a:latin typeface="Aptos" panose="020B0004020202020204" pitchFamily="34" charset="0"/>
              </a:rPr>
              <a:t>Réaliser une visualisation générale des données</a:t>
            </a:r>
          </a:p>
          <a:p>
            <a:pPr marL="631825" lvl="1" indent="-360363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sz="1800" kern="100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Nombres de joueurs par position</a:t>
            </a:r>
          </a:p>
          <a:p>
            <a:pPr marL="631825" lvl="1" indent="-360363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sz="1800" kern="100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Nombres de joueurs par nation </a:t>
            </a:r>
          </a:p>
          <a:p>
            <a:pPr>
              <a:lnSpc>
                <a:spcPct val="115000"/>
              </a:lnSpc>
            </a:pP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2"/>
            </a:pPr>
            <a:r>
              <a:rPr lang="fr-FR" sz="1800" b="1" dirty="0">
                <a:solidFill>
                  <a:srgbClr val="000000"/>
                </a:solidFill>
                <a:latin typeface="Aptos" panose="020B0004020202020204" pitchFamily="34" charset="0"/>
              </a:rPr>
              <a:t> Créer un </a:t>
            </a:r>
            <a:r>
              <a:rPr lang="fr-FR" sz="1800" b="1" dirty="0" err="1">
                <a:solidFill>
                  <a:srgbClr val="000000"/>
                </a:solidFill>
                <a:latin typeface="Aptos" panose="020B0004020202020204" pitchFamily="34" charset="0"/>
              </a:rPr>
              <a:t>dashboard</a:t>
            </a:r>
            <a:r>
              <a:rPr lang="fr-FR" sz="1800" b="1" dirty="0">
                <a:solidFill>
                  <a:srgbClr val="000000"/>
                </a:solidFill>
                <a:latin typeface="Aptos" panose="020B0004020202020204" pitchFamily="34" charset="0"/>
              </a:rPr>
              <a:t> permettant d'analyser les statistiques individuelles des joueurs</a:t>
            </a:r>
          </a:p>
          <a:p>
            <a:pPr marL="59052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 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fonction de leur position, leur niveau d'expérience (MP) et leur nombre de buts marqués (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Gls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3"/>
            </a:pPr>
            <a:r>
              <a:rPr lang="fr-FR" sz="1800" b="1" dirty="0">
                <a:solidFill>
                  <a:srgbClr val="000000"/>
                </a:solidFill>
                <a:latin typeface="Aptos" panose="020B0004020202020204" pitchFamily="34" charset="0"/>
              </a:rPr>
              <a:t>Comparer les performances des joueurs dans chaque ligue</a:t>
            </a:r>
          </a:p>
          <a:p>
            <a:pPr marL="631825" indent="-360363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En fonction du nombre de buts marqués, d'assists réalisés et de minutes jouées.</a:t>
            </a:r>
          </a:p>
          <a:p>
            <a:pPr marL="251460" lvl="1"/>
            <a:endParaRPr lang="en-US" sz="1850" b="1" spc="117" dirty="0">
              <a:solidFill>
                <a:srgbClr val="222222"/>
              </a:solidFill>
              <a:latin typeface="Montserrat"/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3D98FB6B-A7D0-BB36-B89A-48790D988A02}"/>
              </a:ext>
            </a:extLst>
          </p:cNvPr>
          <p:cNvSpPr/>
          <p:nvPr/>
        </p:nvSpPr>
        <p:spPr>
          <a:xfrm>
            <a:off x="1193799" y="1651000"/>
            <a:ext cx="5823449" cy="105881"/>
          </a:xfrm>
          <a:prstGeom prst="rect">
            <a:avLst/>
          </a:prstGeom>
          <a:solidFill>
            <a:srgbClr val="FFE148"/>
          </a:solidFill>
        </p:spPr>
        <p:txBody>
          <a:bodyPr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332D41-1D8E-8807-61A3-A8A783CC1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983526">
            <a:off x="8470736" y="-1038210"/>
            <a:ext cx="6763074" cy="4565075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E8D88B8-F416-A0C7-6226-EA981FB8A8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7460693">
            <a:off x="8789223" y="5290843"/>
            <a:ext cx="4124097" cy="3134313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D7BC28EA-32C9-D26C-030F-FCDDB41C947C}"/>
              </a:ext>
            </a:extLst>
          </p:cNvPr>
          <p:cNvSpPr txBox="1"/>
          <p:nvPr/>
        </p:nvSpPr>
        <p:spPr>
          <a:xfrm>
            <a:off x="1193799" y="889000"/>
            <a:ext cx="7200187" cy="719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 defTabSz="609539">
              <a:lnSpc>
                <a:spcPts val="5867"/>
              </a:lnSpc>
              <a:defRPr sz="4400" b="1" spc="133">
                <a:solidFill>
                  <a:srgbClr val="951B81"/>
                </a:solidFill>
                <a:latin typeface="Montserrat" pitchFamily="2" charset="77"/>
              </a:defRPr>
            </a:lvl1pPr>
            <a:lvl2pPr marL="304770" defTabSz="609539">
              <a:defRPr sz="1200"/>
            </a:lvl2pPr>
            <a:lvl3pPr marL="609539" defTabSz="609539">
              <a:defRPr sz="1200"/>
            </a:lvl3pPr>
            <a:lvl4pPr marL="914309" defTabSz="609539">
              <a:defRPr sz="1200"/>
            </a:lvl4pPr>
            <a:lvl5pPr marL="1219078" defTabSz="609539">
              <a:defRPr sz="1200"/>
            </a:lvl5pPr>
            <a:lvl6pPr marL="1523848" defTabSz="609539">
              <a:defRPr sz="1200"/>
            </a:lvl6pPr>
            <a:lvl7pPr marL="1828617" defTabSz="609539">
              <a:defRPr sz="1200"/>
            </a:lvl7pPr>
            <a:lvl8pPr marL="2133387" defTabSz="609539">
              <a:defRPr sz="1200"/>
            </a:lvl8pPr>
            <a:lvl9pPr marL="2438156" defTabSz="609539">
              <a:defRPr sz="1200"/>
            </a:lvl9pPr>
          </a:lstStyle>
          <a:p>
            <a:r>
              <a:rPr lang="en-US" dirty="0" err="1"/>
              <a:t>Méthodologie</a:t>
            </a:r>
            <a:endParaRPr lang="en-US" dirty="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7EF34752-DBD9-FF00-E17B-5BE158D1E884}"/>
              </a:ext>
            </a:extLst>
          </p:cNvPr>
          <p:cNvSpPr/>
          <p:nvPr/>
        </p:nvSpPr>
        <p:spPr>
          <a:xfrm flipV="1">
            <a:off x="1193801" y="1605279"/>
            <a:ext cx="4302874" cy="65551"/>
          </a:xfrm>
          <a:prstGeom prst="rect">
            <a:avLst/>
          </a:prstGeom>
          <a:solidFill>
            <a:srgbClr val="FFE148"/>
          </a:solidFill>
        </p:spPr>
        <p:txBody>
          <a:bodyPr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80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0B6719A4-D319-869D-ABE3-93442BA8EC4E}"/>
              </a:ext>
            </a:extLst>
          </p:cNvPr>
          <p:cNvSpPr txBox="1"/>
          <p:nvPr/>
        </p:nvSpPr>
        <p:spPr>
          <a:xfrm>
            <a:off x="525517" y="1678516"/>
            <a:ext cx="9711559" cy="49569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>
              <a:lnSpc>
                <a:spcPct val="115000"/>
              </a:lnSpc>
            </a:pPr>
            <a:endParaRPr lang="fr-FR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1800" b="1" dirty="0">
                <a:solidFill>
                  <a:srgbClr val="000000"/>
                </a:solidFill>
                <a:latin typeface="Aptos" panose="020B0004020202020204" pitchFamily="34" charset="0"/>
              </a:rPr>
              <a:t>Vérification des données :</a:t>
            </a:r>
          </a:p>
          <a:p>
            <a:pPr marL="631825" lvl="1" indent="-360363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sz="1800" kern="100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A l’aide de Pandas, effectuer les vérifications d’usages sur les données : </a:t>
            </a:r>
          </a:p>
          <a:p>
            <a:pPr marL="936594" lvl="2" indent="-360363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Valeurs dupliquées ; Valeurs manquantes ; Valeurs Aberrantes …… </a:t>
            </a:r>
          </a:p>
          <a:p>
            <a:pPr marL="936594" lvl="2" indent="-360363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fr-FR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Effectuer des corrections si nécessaire</a:t>
            </a:r>
          </a:p>
          <a:p>
            <a:pPr marL="0" lvl="2">
              <a:lnSpc>
                <a:spcPct val="115000"/>
              </a:lnSpc>
            </a:pPr>
            <a:endParaRPr lang="fr-FR" sz="18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2"/>
            </a:pPr>
            <a:r>
              <a:rPr lang="fr-FR" sz="1800" b="1" dirty="0">
                <a:solidFill>
                  <a:srgbClr val="000000"/>
                </a:solidFill>
                <a:latin typeface="Aptos" panose="020B0004020202020204" pitchFamily="34" charset="0"/>
              </a:rPr>
              <a:t>Importation des données :</a:t>
            </a:r>
          </a:p>
          <a:p>
            <a:pPr marL="631825" lvl="1" indent="-360363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sz="1800" kern="100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Chargement du </a:t>
            </a:r>
            <a:r>
              <a:rPr lang="fr-FR" sz="1800" kern="100" dirty="0" err="1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dataset</a:t>
            </a:r>
            <a:r>
              <a:rPr lang="fr-FR" sz="1800" kern="100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avec Tableau.</a:t>
            </a:r>
          </a:p>
          <a:p>
            <a:pPr marL="631825" lvl="1" indent="-360363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sz="1800" kern="100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Vérifier la qualité de la donnée en comparaison avec vos valeurs trouver en 1 </a:t>
            </a:r>
          </a:p>
          <a:p>
            <a:pPr marL="457200" lvl="1">
              <a:lnSpc>
                <a:spcPct val="115000"/>
              </a:lnSpc>
            </a:pPr>
            <a:endParaRPr lang="fr-FR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3"/>
            </a:pPr>
            <a:r>
              <a:rPr lang="fr-FR" sz="1800" b="1" dirty="0">
                <a:solidFill>
                  <a:srgbClr val="000000"/>
                </a:solidFill>
                <a:latin typeface="Aptos" panose="020B0004020202020204" pitchFamily="34" charset="0"/>
              </a:rPr>
              <a:t>Visualisation générale </a:t>
            </a:r>
          </a:p>
          <a:p>
            <a:pPr marL="631825" lvl="1" indent="-360363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Création d'un graphique en barres pour représenter le nombre de joueurs par position :</a:t>
            </a:r>
          </a:p>
          <a:p>
            <a:pPr marL="935038" lvl="2" indent="-360363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sz="1800" kern="100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Défenseurs ; Milieux ; Attaquants ……</a:t>
            </a:r>
          </a:p>
          <a:p>
            <a:pPr marL="631825" lvl="1" indent="-360363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fr-FR" sz="1800" kern="100" dirty="0">
              <a:solidFill>
                <a:srgbClr val="000000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12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CCEA3AC6-2406-833F-551E-50A36AA96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7460693">
            <a:off x="8616117" y="5818744"/>
            <a:ext cx="4124097" cy="31343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332D41-1D8E-8807-61A3-A8A783CC1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2983526">
            <a:off x="8470736" y="-1038210"/>
            <a:ext cx="6763074" cy="4565075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D7BC28EA-32C9-D26C-030F-FCDDB41C947C}"/>
              </a:ext>
            </a:extLst>
          </p:cNvPr>
          <p:cNvSpPr txBox="1"/>
          <p:nvPr/>
        </p:nvSpPr>
        <p:spPr>
          <a:xfrm>
            <a:off x="1193799" y="889000"/>
            <a:ext cx="7200187" cy="719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fr-FR"/>
            </a:defPPr>
            <a:lvl1pPr defTabSz="609539">
              <a:lnSpc>
                <a:spcPts val="5867"/>
              </a:lnSpc>
              <a:defRPr sz="4400" b="1" spc="133">
                <a:solidFill>
                  <a:srgbClr val="951B81"/>
                </a:solidFill>
                <a:latin typeface="Montserrat" pitchFamily="2" charset="77"/>
              </a:defRPr>
            </a:lvl1pPr>
            <a:lvl2pPr marL="304770" defTabSz="609539">
              <a:defRPr sz="1200"/>
            </a:lvl2pPr>
            <a:lvl3pPr marL="609539" defTabSz="609539">
              <a:defRPr sz="1200"/>
            </a:lvl3pPr>
            <a:lvl4pPr marL="914309" defTabSz="609539">
              <a:defRPr sz="1200"/>
            </a:lvl4pPr>
            <a:lvl5pPr marL="1219078" defTabSz="609539">
              <a:defRPr sz="1200"/>
            </a:lvl5pPr>
            <a:lvl6pPr marL="1523848" defTabSz="609539">
              <a:defRPr sz="1200"/>
            </a:lvl6pPr>
            <a:lvl7pPr marL="1828617" defTabSz="609539">
              <a:defRPr sz="1200"/>
            </a:lvl7pPr>
            <a:lvl8pPr marL="2133387" defTabSz="609539">
              <a:defRPr sz="1200"/>
            </a:lvl8pPr>
            <a:lvl9pPr marL="2438156" defTabSz="609539">
              <a:defRPr sz="1200"/>
            </a:lvl9pPr>
          </a:lstStyle>
          <a:p>
            <a:r>
              <a:rPr lang="en-US" dirty="0" err="1"/>
              <a:t>Méthodologie</a:t>
            </a:r>
            <a:endParaRPr lang="en-US" dirty="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7EF34752-DBD9-FF00-E17B-5BE158D1E884}"/>
              </a:ext>
            </a:extLst>
          </p:cNvPr>
          <p:cNvSpPr/>
          <p:nvPr/>
        </p:nvSpPr>
        <p:spPr>
          <a:xfrm flipV="1">
            <a:off x="1193801" y="1605279"/>
            <a:ext cx="4302874" cy="65551"/>
          </a:xfrm>
          <a:prstGeom prst="rect">
            <a:avLst/>
          </a:prstGeom>
          <a:solidFill>
            <a:srgbClr val="FFE148"/>
          </a:solidFill>
        </p:spPr>
        <p:txBody>
          <a:bodyPr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80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0B6719A4-D319-869D-ABE3-93442BA8EC4E}"/>
              </a:ext>
            </a:extLst>
          </p:cNvPr>
          <p:cNvSpPr txBox="1"/>
          <p:nvPr/>
        </p:nvSpPr>
        <p:spPr>
          <a:xfrm>
            <a:off x="515006" y="1678516"/>
            <a:ext cx="9732579" cy="3918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231" lvl="2">
              <a:lnSpc>
                <a:spcPct val="115000"/>
              </a:lnSpc>
            </a:pP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4"/>
            </a:pPr>
            <a:r>
              <a:rPr lang="fr-FR" sz="1800" b="1" dirty="0">
                <a:solidFill>
                  <a:srgbClr val="000000"/>
                </a:solidFill>
                <a:latin typeface="Aptos" panose="020B0004020202020204" pitchFamily="34" charset="0"/>
              </a:rPr>
              <a:t>Dashboard individuel </a:t>
            </a:r>
          </a:p>
          <a:p>
            <a:pPr marL="631825" lvl="1" indent="-360363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Création d'un </a:t>
            </a:r>
            <a:r>
              <a:rPr lang="fr-FR" sz="1800" kern="100" dirty="0" err="1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dashboard</a:t>
            </a:r>
            <a:r>
              <a:rPr lang="fr-FR" sz="1800" kern="100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permettant d'analyser les statistiques individuelles des joueurs en fonction de leur position, leur niveau d'expérience (MP) et leur nombre de buts marqués (</a:t>
            </a:r>
            <a:r>
              <a:rPr lang="fr-FR" sz="1800" kern="100" dirty="0" err="1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Gls</a:t>
            </a:r>
            <a:r>
              <a:rPr lang="fr-FR" sz="1800" kern="100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).Votre graphique devra fournir les données suivantes :</a:t>
            </a:r>
          </a:p>
          <a:p>
            <a:pPr marL="936594" lvl="2" indent="-360363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Nombre de buts par match ; Nombre d'assists par match ; Temps passé sur le terrain</a:t>
            </a:r>
          </a:p>
          <a:p>
            <a:pPr marL="576231" lvl="2">
              <a:lnSpc>
                <a:spcPct val="115000"/>
              </a:lnSpc>
              <a:spcAft>
                <a:spcPts val="800"/>
              </a:spcAft>
            </a:pPr>
            <a:endParaRPr lang="fr-FR" sz="18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5"/>
            </a:pPr>
            <a:r>
              <a:rPr lang="fr-FR" sz="1800" b="1" dirty="0">
                <a:solidFill>
                  <a:srgbClr val="000000"/>
                </a:solidFill>
                <a:latin typeface="Aptos" panose="020B0004020202020204" pitchFamily="34" charset="0"/>
              </a:rPr>
              <a:t> Comparaison des performances 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    Visualisation des données pour comparer les nombres de buts marqués, d'assists réalisés   	et de minutes jouées dans chaque ligue.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lvl="1">
              <a:lnSpc>
                <a:spcPct val="115000"/>
              </a:lnSpc>
              <a:spcAft>
                <a:spcPts val="800"/>
              </a:spcAft>
            </a:pPr>
            <a:endParaRPr lang="fr-FR" sz="1800" b="1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3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332D41-1D8E-8807-61A3-A8A783CC1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983526">
            <a:off x="8470736" y="-1038210"/>
            <a:ext cx="6763074" cy="4565075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E8D88B8-F416-A0C7-6226-EA981FB8A8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7460693">
            <a:off x="-2062048" y="5822120"/>
            <a:ext cx="4124097" cy="3134313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DAAD6040-149C-C6D5-DDA6-9AC47226DEA8}"/>
              </a:ext>
            </a:extLst>
          </p:cNvPr>
          <p:cNvSpPr txBox="1"/>
          <p:nvPr/>
        </p:nvSpPr>
        <p:spPr>
          <a:xfrm>
            <a:off x="1193799" y="889000"/>
            <a:ext cx="8813230" cy="719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867"/>
              </a:lnSpc>
            </a:pPr>
            <a:r>
              <a:rPr lang="en-US" sz="4400" b="1" spc="133" dirty="0" err="1">
                <a:solidFill>
                  <a:srgbClr val="951B81"/>
                </a:solidFill>
                <a:latin typeface="Montserrat" pitchFamily="2" charset="77"/>
              </a:rPr>
              <a:t>Organisation</a:t>
            </a:r>
            <a:r>
              <a:rPr lang="en-US" sz="4400" b="1" spc="133" dirty="0">
                <a:solidFill>
                  <a:srgbClr val="951B81"/>
                </a:solidFill>
                <a:latin typeface="Montserrat" pitchFamily="2" charset="77"/>
              </a:rPr>
              <a:t> et </a:t>
            </a:r>
            <a:r>
              <a:rPr lang="en-US" sz="4400" b="1" spc="133" dirty="0" err="1">
                <a:solidFill>
                  <a:srgbClr val="951B81"/>
                </a:solidFill>
                <a:latin typeface="Montserrat" pitchFamily="2" charset="77"/>
              </a:rPr>
              <a:t>attendus</a:t>
            </a:r>
            <a:endParaRPr lang="en-US" sz="4400" b="1" spc="133" dirty="0">
              <a:solidFill>
                <a:srgbClr val="951B81"/>
              </a:solidFill>
              <a:latin typeface="Montserrat" pitchFamily="2" charset="77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A6C3F2C-41E3-B5FA-E89D-48BCC1DBBABF}"/>
              </a:ext>
            </a:extLst>
          </p:cNvPr>
          <p:cNvSpPr/>
          <p:nvPr/>
        </p:nvSpPr>
        <p:spPr>
          <a:xfrm flipV="1">
            <a:off x="1193800" y="1608555"/>
            <a:ext cx="7693345" cy="62274"/>
          </a:xfrm>
          <a:prstGeom prst="rect">
            <a:avLst/>
          </a:prstGeom>
          <a:solidFill>
            <a:srgbClr val="FFE148"/>
          </a:solidFill>
        </p:spPr>
        <p:txBody>
          <a:bodyPr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80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7B1F9A5-CE8D-A81B-4899-93E9FC7422F7}"/>
              </a:ext>
            </a:extLst>
          </p:cNvPr>
          <p:cNvSpPr txBox="1"/>
          <p:nvPr/>
        </p:nvSpPr>
        <p:spPr>
          <a:xfrm>
            <a:off x="480756" y="1678516"/>
            <a:ext cx="9076901" cy="3216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base">
              <a:buFont typeface="+mj-lt"/>
              <a:buAutoNum type="arabicPeriod"/>
            </a:pPr>
            <a:endParaRPr lang="fr-FR" sz="19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fr-FR" sz="19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Projet par groupe de </a:t>
            </a:r>
            <a:r>
              <a:rPr lang="fr-FR" sz="1900" b="1" dirty="0">
                <a:solidFill>
                  <a:srgbClr val="000000"/>
                </a:solidFill>
                <a:latin typeface="Aptos" panose="020B0004020202020204" pitchFamily="34" charset="0"/>
              </a:rPr>
              <a:t>2 à 3 étudiants</a:t>
            </a:r>
          </a:p>
          <a:p>
            <a:pPr algn="just" fontAlgn="base"/>
            <a:endParaRPr lang="fr-FR" sz="19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457200" indent="-457200" algn="just" rtl="0" fontAlgn="base">
              <a:buFont typeface="Arial" panose="020B0604020202020204" pitchFamily="34" charset="0"/>
              <a:buChar char="•"/>
            </a:pPr>
            <a:r>
              <a:rPr lang="fr-FR" sz="1900" b="1" dirty="0">
                <a:solidFill>
                  <a:srgbClr val="000000"/>
                </a:solidFill>
                <a:latin typeface="Aptos" panose="020B0004020202020204" pitchFamily="34" charset="0"/>
              </a:rPr>
              <a:t>Dossier sur votre déroulé de projet contenant l’ensemble des graphiques avec explications.</a:t>
            </a:r>
          </a:p>
          <a:p>
            <a:pPr marL="457200" indent="-457200" algn="just" rtl="0" fontAlgn="base">
              <a:buFont typeface="Arial" panose="020B0604020202020204" pitchFamily="34" charset="0"/>
              <a:buChar char="•"/>
            </a:pPr>
            <a:endParaRPr lang="fr-FR" sz="19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fr-FR" sz="1900" b="1" dirty="0">
                <a:solidFill>
                  <a:srgbClr val="000000"/>
                </a:solidFill>
                <a:latin typeface="Aptos" panose="020B0004020202020204" pitchFamily="34" charset="0"/>
              </a:rPr>
              <a:t>Soutenance vendredi 11 octobre après-midi :</a:t>
            </a:r>
          </a:p>
          <a:p>
            <a:pPr marL="761970" lvl="1" indent="-457200" algn="just" fontAlgn="base"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rgbClr val="000000"/>
                </a:solidFill>
                <a:latin typeface="Aptos" panose="020B0004020202020204" pitchFamily="34" charset="0"/>
              </a:rPr>
              <a:t>Vous devez présenter un </a:t>
            </a:r>
            <a:r>
              <a:rPr lang="fr-FR" sz="1900" dirty="0" err="1">
                <a:solidFill>
                  <a:srgbClr val="000000"/>
                </a:solidFill>
                <a:latin typeface="Aptos" panose="020B0004020202020204" pitchFamily="34" charset="0"/>
              </a:rPr>
              <a:t>dashboard</a:t>
            </a:r>
            <a:r>
              <a:rPr lang="fr-FR" sz="1900" dirty="0">
                <a:solidFill>
                  <a:srgbClr val="000000"/>
                </a:solidFill>
                <a:latin typeface="Aptos" panose="020B0004020202020204" pitchFamily="34" charset="0"/>
              </a:rPr>
              <a:t> opérationnel et dynamique des performances des joueurs.</a:t>
            </a:r>
          </a:p>
          <a:p>
            <a:pPr algn="just" fontAlgn="base"/>
            <a:endParaRPr lang="fr-FR" sz="19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just" rtl="0" fontAlgn="base"/>
            <a:endParaRPr lang="fr-FR" sz="19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05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DE7437FA8A2E4C92CA589A1896B479" ma:contentTypeVersion="16" ma:contentTypeDescription="Crée un document." ma:contentTypeScope="" ma:versionID="5104d5373e934c2a92d0e1f7702a672e">
  <xsd:schema xmlns:xsd="http://www.w3.org/2001/XMLSchema" xmlns:xs="http://www.w3.org/2001/XMLSchema" xmlns:p="http://schemas.microsoft.com/office/2006/metadata/properties" xmlns:ns2="f0b0b527-8c13-43f0-bca6-139f7b796fba" xmlns:ns3="811a7283-b91b-4b1f-98e0-a4f58cea05d3" targetNamespace="http://schemas.microsoft.com/office/2006/metadata/properties" ma:root="true" ma:fieldsID="95db5ab48662727cec8e8686bda9fdfb" ns2:_="" ns3:_="">
    <xsd:import namespace="f0b0b527-8c13-43f0-bca6-139f7b796fba"/>
    <xsd:import namespace="811a7283-b91b-4b1f-98e0-a4f58cea05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0b527-8c13-43f0-bca6-139f7b796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Balises d’images" ma:readOnly="false" ma:fieldId="{5cf76f15-5ced-4ddc-b409-7134ff3c332f}" ma:taxonomyMulti="true" ma:sspId="ea5cba62-7a90-4cbb-8c0d-a8cd742f6b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a7283-b91b-4b1f-98e0-a4f58cea05d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a7f36970-3d24-41fb-bc88-6574bbf71420}" ma:internalName="TaxCatchAll" ma:showField="CatchAllData" ma:web="811a7283-b91b-4b1f-98e0-a4f58cea05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0b0b527-8c13-43f0-bca6-139f7b796fba">
      <Terms xmlns="http://schemas.microsoft.com/office/infopath/2007/PartnerControls"/>
    </lcf76f155ced4ddcb4097134ff3c332f>
    <TaxCatchAll xmlns="811a7283-b91b-4b1f-98e0-a4f58cea05d3" xsi:nil="true"/>
  </documentManagement>
</p:properties>
</file>

<file path=customXml/itemProps1.xml><?xml version="1.0" encoding="utf-8"?>
<ds:datastoreItem xmlns:ds="http://schemas.openxmlformats.org/officeDocument/2006/customXml" ds:itemID="{6DA52706-447E-47BD-9930-1203F6ED20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b0b527-8c13-43f0-bca6-139f7b796fba"/>
    <ds:schemaRef ds:uri="811a7283-b91b-4b1f-98e0-a4f58cea05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EEDA74-19EA-4CEB-B000-997593293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C5AD2B-2865-4DD8-A38A-1C2AC2C9B12D}">
  <ds:schemaRefs>
    <ds:schemaRef ds:uri="c43bb353-a51c-4f8c-801e-12e9fa93649e"/>
    <ds:schemaRef ds:uri="b6e883ae-ef23-4782-90b9-edcbaf0a666f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f0b0b527-8c13-43f0-bca6-139f7b796fba"/>
    <ds:schemaRef ds:uri="811a7283-b91b-4b1f-98e0-a4f58cea05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403</Words>
  <Application>Microsoft Office PowerPoint</Application>
  <PresentationFormat>Grand écran</PresentationFormat>
  <Paragraphs>55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Calibri Light</vt:lpstr>
      <vt:lpstr>HK Grotesk Light Bold</vt:lpstr>
      <vt:lpstr>Montserrat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Jezabel Taïeb</dc:creator>
  <cp:lastModifiedBy>Emmanuel SEBAN</cp:lastModifiedBy>
  <cp:revision>230</cp:revision>
  <dcterms:created xsi:type="dcterms:W3CDTF">2023-11-29T15:54:46Z</dcterms:created>
  <dcterms:modified xsi:type="dcterms:W3CDTF">2024-09-29T14:06:56Z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0x010100F77335CC88E44E4099B70083A2E66E38</vt:lpwstr>
  </property>
  <property fmtid="{D5CDD505-2E9C-101B-9397-08002B2CF9AE}" pid="3" name="MediaServiceImageTags">
    <vt:lpwstr/>
  </property>
</Properties>
</file>