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60" r:id="rId3"/>
    <p:sldId id="258" r:id="rId4"/>
    <p:sldId id="293" r:id="rId5"/>
    <p:sldId id="261" r:id="rId6"/>
    <p:sldId id="262" r:id="rId7"/>
    <p:sldId id="263" r:id="rId8"/>
    <p:sldId id="264" r:id="rId9"/>
    <p:sldId id="265" r:id="rId10"/>
    <p:sldId id="266" r:id="rId11"/>
    <p:sldId id="268" r:id="rId12"/>
    <p:sldId id="267" r:id="rId13"/>
    <p:sldId id="269" r:id="rId14"/>
    <p:sldId id="270" r:id="rId15"/>
    <p:sldId id="284" r:id="rId16"/>
    <p:sldId id="285" r:id="rId17"/>
    <p:sldId id="286" r:id="rId18"/>
    <p:sldId id="288" r:id="rId19"/>
    <p:sldId id="289" r:id="rId20"/>
    <p:sldId id="290" r:id="rId21"/>
    <p:sldId id="283" r:id="rId22"/>
    <p:sldId id="291" r:id="rId23"/>
    <p:sldId id="292" r:id="rId24"/>
    <p:sldId id="271" r:id="rId25"/>
    <p:sldId id="272" r:id="rId26"/>
    <p:sldId id="273" r:id="rId27"/>
    <p:sldId id="274" r:id="rId28"/>
    <p:sldId id="275" r:id="rId29"/>
    <p:sldId id="278" r:id="rId30"/>
    <p:sldId id="276" r:id="rId31"/>
    <p:sldId id="279" r:id="rId32"/>
    <p:sldId id="277" r:id="rId33"/>
    <p:sldId id="280" r:id="rId34"/>
    <p:sldId id="281"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75" d="100"/>
          <a:sy n="75" d="100"/>
        </p:scale>
        <p:origin x="45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2C78A-6D01-4D3C-AF37-5E0876E90E93}"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0D777-0F99-4268-A676-3CA5D83A819B}" type="slidenum">
              <a:rPr lang="en-US" smtClean="0"/>
              <a:t>‹#›</a:t>
            </a:fld>
            <a:endParaRPr lang="en-US"/>
          </a:p>
        </p:txBody>
      </p:sp>
    </p:spTree>
    <p:extLst>
      <p:ext uri="{BB962C8B-B14F-4D97-AF65-F5344CB8AC3E}">
        <p14:creationId xmlns:p14="http://schemas.microsoft.com/office/powerpoint/2010/main" val="175890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122B-1A11-4EC8-97A4-F5F534427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E60A5-9695-45A8-94AA-9822C07A9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AB79F-0361-4567-82F6-8C823ACD292D}"/>
              </a:ext>
            </a:extLst>
          </p:cNvPr>
          <p:cNvSpPr>
            <a:spLocks noGrp="1"/>
          </p:cNvSpPr>
          <p:nvPr>
            <p:ph type="dt" sz="half" idx="10"/>
          </p:nvPr>
        </p:nvSpPr>
        <p:spPr/>
        <p:txBody>
          <a:bodyPr/>
          <a:lstStyle/>
          <a:p>
            <a:fld id="{BB511A1B-1E1F-4958-A627-C3B2F3D558BE}" type="datetime1">
              <a:rPr lang="en-US" smtClean="0"/>
              <a:t>5/31/2021</a:t>
            </a:fld>
            <a:endParaRPr lang="en-US"/>
          </a:p>
        </p:txBody>
      </p:sp>
      <p:sp>
        <p:nvSpPr>
          <p:cNvPr id="5" name="Footer Placeholder 4">
            <a:extLst>
              <a:ext uri="{FF2B5EF4-FFF2-40B4-BE49-F238E27FC236}">
                <a16:creationId xmlns:a16="http://schemas.microsoft.com/office/drawing/2014/main" id="{17C51589-318A-4760-A8E8-E725F14B3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AADF9-7D5C-4DE8-877F-6B29A9171FEB}"/>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231932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E11F-C179-4119-9F94-4980AD23B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1D53DD-B6B1-4966-B55F-A8E713D4F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9B491-9074-46BD-907E-AF2CBD1AB035}"/>
              </a:ext>
            </a:extLst>
          </p:cNvPr>
          <p:cNvSpPr>
            <a:spLocks noGrp="1"/>
          </p:cNvSpPr>
          <p:nvPr>
            <p:ph type="dt" sz="half" idx="10"/>
          </p:nvPr>
        </p:nvSpPr>
        <p:spPr/>
        <p:txBody>
          <a:bodyPr/>
          <a:lstStyle/>
          <a:p>
            <a:fld id="{6D165142-758C-40E1-A7E7-5DA6DC86490A}" type="datetime1">
              <a:rPr lang="en-US" smtClean="0"/>
              <a:t>5/31/2021</a:t>
            </a:fld>
            <a:endParaRPr lang="en-US"/>
          </a:p>
        </p:txBody>
      </p:sp>
      <p:sp>
        <p:nvSpPr>
          <p:cNvPr id="5" name="Footer Placeholder 4">
            <a:extLst>
              <a:ext uri="{FF2B5EF4-FFF2-40B4-BE49-F238E27FC236}">
                <a16:creationId xmlns:a16="http://schemas.microsoft.com/office/drawing/2014/main" id="{BEDDB48D-2F6C-4F6C-B4E0-CC22B7CC2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C11D5-3B02-48D9-BFB3-D4A3750DAD79}"/>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13485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80229-86EB-4093-BE09-EA4EC0EAE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65874-AB69-4569-8FBD-1B64DC38BB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44596-D894-4179-93B0-F240E1A266D9}"/>
              </a:ext>
            </a:extLst>
          </p:cNvPr>
          <p:cNvSpPr>
            <a:spLocks noGrp="1"/>
          </p:cNvSpPr>
          <p:nvPr>
            <p:ph type="dt" sz="half" idx="10"/>
          </p:nvPr>
        </p:nvSpPr>
        <p:spPr/>
        <p:txBody>
          <a:bodyPr/>
          <a:lstStyle/>
          <a:p>
            <a:fld id="{E899A0B9-D613-4122-84F7-110F6A5D6F3F}" type="datetime1">
              <a:rPr lang="en-US" smtClean="0"/>
              <a:t>5/31/2021</a:t>
            </a:fld>
            <a:endParaRPr lang="en-US"/>
          </a:p>
        </p:txBody>
      </p:sp>
      <p:sp>
        <p:nvSpPr>
          <p:cNvPr id="5" name="Footer Placeholder 4">
            <a:extLst>
              <a:ext uri="{FF2B5EF4-FFF2-40B4-BE49-F238E27FC236}">
                <a16:creationId xmlns:a16="http://schemas.microsoft.com/office/drawing/2014/main" id="{F5E2F29D-4566-42CC-AAB7-05690EC7A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EAD6D-CB99-4DFE-A1D9-39702B99D02F}"/>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108179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4EA4-8DC1-4D9D-80CF-596E9E2A4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24396-98FE-46E8-B158-B910B885A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901E0-AD09-40ED-8B15-B88A76BA92E0}"/>
              </a:ext>
            </a:extLst>
          </p:cNvPr>
          <p:cNvSpPr>
            <a:spLocks noGrp="1"/>
          </p:cNvSpPr>
          <p:nvPr>
            <p:ph type="dt" sz="half" idx="10"/>
          </p:nvPr>
        </p:nvSpPr>
        <p:spPr/>
        <p:txBody>
          <a:bodyPr/>
          <a:lstStyle/>
          <a:p>
            <a:fld id="{F2E10FC5-0109-4AFF-9DD0-38E14F6E0E1D}" type="datetime1">
              <a:rPr lang="en-US" smtClean="0"/>
              <a:t>5/31/2021</a:t>
            </a:fld>
            <a:endParaRPr lang="en-US"/>
          </a:p>
        </p:txBody>
      </p:sp>
      <p:sp>
        <p:nvSpPr>
          <p:cNvPr id="5" name="Footer Placeholder 4">
            <a:extLst>
              <a:ext uri="{FF2B5EF4-FFF2-40B4-BE49-F238E27FC236}">
                <a16:creationId xmlns:a16="http://schemas.microsoft.com/office/drawing/2014/main" id="{46DC8562-0D16-489C-B56E-CAEFB543C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D375-F85D-404C-B538-F98FD3A93FDB}"/>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28495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FDD5-2386-42B9-9881-DDC04591C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576B7D-79DF-4C45-9757-801843910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4B345-F069-4F17-9D1D-730516D1FCE3}"/>
              </a:ext>
            </a:extLst>
          </p:cNvPr>
          <p:cNvSpPr>
            <a:spLocks noGrp="1"/>
          </p:cNvSpPr>
          <p:nvPr>
            <p:ph type="dt" sz="half" idx="10"/>
          </p:nvPr>
        </p:nvSpPr>
        <p:spPr/>
        <p:txBody>
          <a:bodyPr/>
          <a:lstStyle/>
          <a:p>
            <a:fld id="{6DFA6217-D57E-471D-BFAC-CC79C61C745D}" type="datetime1">
              <a:rPr lang="en-US" smtClean="0"/>
              <a:t>5/31/2021</a:t>
            </a:fld>
            <a:endParaRPr lang="en-US"/>
          </a:p>
        </p:txBody>
      </p:sp>
      <p:sp>
        <p:nvSpPr>
          <p:cNvPr id="5" name="Footer Placeholder 4">
            <a:extLst>
              <a:ext uri="{FF2B5EF4-FFF2-40B4-BE49-F238E27FC236}">
                <a16:creationId xmlns:a16="http://schemas.microsoft.com/office/drawing/2014/main" id="{58568EE8-30DD-49CE-8D94-545F1AB67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B4C3E-6E98-45F1-B4D9-3E530012B909}"/>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106758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148D-79EB-419A-A5D0-F1D2FB85A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71C0-4584-4931-B89C-EA7DBE0934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DE9D5A-79C9-4364-A2CF-B43563C65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ECF76-1C52-4778-9954-BEA9F4A8A06D}"/>
              </a:ext>
            </a:extLst>
          </p:cNvPr>
          <p:cNvSpPr>
            <a:spLocks noGrp="1"/>
          </p:cNvSpPr>
          <p:nvPr>
            <p:ph type="dt" sz="half" idx="10"/>
          </p:nvPr>
        </p:nvSpPr>
        <p:spPr/>
        <p:txBody>
          <a:bodyPr/>
          <a:lstStyle/>
          <a:p>
            <a:fld id="{A736589B-284C-4055-9C80-67CE294E8BA3}" type="datetime1">
              <a:rPr lang="en-US" smtClean="0"/>
              <a:t>5/31/2021</a:t>
            </a:fld>
            <a:endParaRPr lang="en-US"/>
          </a:p>
        </p:txBody>
      </p:sp>
      <p:sp>
        <p:nvSpPr>
          <p:cNvPr id="6" name="Footer Placeholder 5">
            <a:extLst>
              <a:ext uri="{FF2B5EF4-FFF2-40B4-BE49-F238E27FC236}">
                <a16:creationId xmlns:a16="http://schemas.microsoft.com/office/drawing/2014/main" id="{C3885E85-AA54-40FE-9E04-7E024E4B9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34DA7-D632-4BBA-A485-3A782698ABF4}"/>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7486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B690-3963-4B8E-AD73-1415DC76C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54226A-86A1-477D-8AA1-EC40A1542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EE57F-7AA2-44B8-A128-ECFDE1EFC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46315-A8A7-4CA4-A533-2BF0D98BB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7D46B-7B80-4C76-BF0C-1ADCD4853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41E05B-18A7-45F9-A9F8-2B7EC0C1F56E}"/>
              </a:ext>
            </a:extLst>
          </p:cNvPr>
          <p:cNvSpPr>
            <a:spLocks noGrp="1"/>
          </p:cNvSpPr>
          <p:nvPr>
            <p:ph type="dt" sz="half" idx="10"/>
          </p:nvPr>
        </p:nvSpPr>
        <p:spPr/>
        <p:txBody>
          <a:bodyPr/>
          <a:lstStyle/>
          <a:p>
            <a:fld id="{28E8D1C6-4BF0-46B4-B330-A1BA7663CFAA}" type="datetime1">
              <a:rPr lang="en-US" smtClean="0"/>
              <a:t>5/31/2021</a:t>
            </a:fld>
            <a:endParaRPr lang="en-US"/>
          </a:p>
        </p:txBody>
      </p:sp>
      <p:sp>
        <p:nvSpPr>
          <p:cNvPr id="8" name="Footer Placeholder 7">
            <a:extLst>
              <a:ext uri="{FF2B5EF4-FFF2-40B4-BE49-F238E27FC236}">
                <a16:creationId xmlns:a16="http://schemas.microsoft.com/office/drawing/2014/main" id="{7396B664-1946-4B69-94E9-0C2DB1876D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60CF2-4591-4FF7-A3CF-48BF9186AC23}"/>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46805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2802-2172-44B6-9F7C-2F6647C748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FA41B1-327B-4C6B-BDF0-35ADAB3759BD}"/>
              </a:ext>
            </a:extLst>
          </p:cNvPr>
          <p:cNvSpPr>
            <a:spLocks noGrp="1"/>
          </p:cNvSpPr>
          <p:nvPr>
            <p:ph type="dt" sz="half" idx="10"/>
          </p:nvPr>
        </p:nvSpPr>
        <p:spPr/>
        <p:txBody>
          <a:bodyPr/>
          <a:lstStyle/>
          <a:p>
            <a:fld id="{C1078B3E-CE54-44A5-91E3-F8492733AC6C}" type="datetime1">
              <a:rPr lang="en-US" smtClean="0"/>
              <a:t>5/31/2021</a:t>
            </a:fld>
            <a:endParaRPr lang="en-US"/>
          </a:p>
        </p:txBody>
      </p:sp>
      <p:sp>
        <p:nvSpPr>
          <p:cNvPr id="4" name="Footer Placeholder 3">
            <a:extLst>
              <a:ext uri="{FF2B5EF4-FFF2-40B4-BE49-F238E27FC236}">
                <a16:creationId xmlns:a16="http://schemas.microsoft.com/office/drawing/2014/main" id="{1FC73509-5EC5-4778-AE7E-9094A3024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6CFC3-D4BA-4959-8FBB-ACA7B51E342E}"/>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337106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95E50-2DE6-4184-94D4-9DF5728B7258}"/>
              </a:ext>
            </a:extLst>
          </p:cNvPr>
          <p:cNvSpPr>
            <a:spLocks noGrp="1"/>
          </p:cNvSpPr>
          <p:nvPr>
            <p:ph type="dt" sz="half" idx="10"/>
          </p:nvPr>
        </p:nvSpPr>
        <p:spPr/>
        <p:txBody>
          <a:bodyPr/>
          <a:lstStyle/>
          <a:p>
            <a:fld id="{6F89AF02-A2BE-476C-8196-868AD32C3557}" type="datetime1">
              <a:rPr lang="en-US" smtClean="0"/>
              <a:t>5/31/2021</a:t>
            </a:fld>
            <a:endParaRPr lang="en-US"/>
          </a:p>
        </p:txBody>
      </p:sp>
      <p:sp>
        <p:nvSpPr>
          <p:cNvPr id="3" name="Footer Placeholder 2">
            <a:extLst>
              <a:ext uri="{FF2B5EF4-FFF2-40B4-BE49-F238E27FC236}">
                <a16:creationId xmlns:a16="http://schemas.microsoft.com/office/drawing/2014/main" id="{D943CB53-A6EA-45A8-9FF3-A8EEDF2EE6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67AC6-4177-49EF-BC98-10EB540DAE54}"/>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322497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9D27-9C32-4001-9C71-798F6275A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CDA440-EFB9-47B6-80CA-05E8EAF5C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C6D98F-5ACF-40E9-BC7C-7323F5851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E9376-EF74-458F-B70E-BF16FF3A6953}"/>
              </a:ext>
            </a:extLst>
          </p:cNvPr>
          <p:cNvSpPr>
            <a:spLocks noGrp="1"/>
          </p:cNvSpPr>
          <p:nvPr>
            <p:ph type="dt" sz="half" idx="10"/>
          </p:nvPr>
        </p:nvSpPr>
        <p:spPr/>
        <p:txBody>
          <a:bodyPr/>
          <a:lstStyle/>
          <a:p>
            <a:fld id="{84AD5154-6BBF-485D-81F9-18CC0013D1C5}" type="datetime1">
              <a:rPr lang="en-US" smtClean="0"/>
              <a:t>5/31/2021</a:t>
            </a:fld>
            <a:endParaRPr lang="en-US"/>
          </a:p>
        </p:txBody>
      </p:sp>
      <p:sp>
        <p:nvSpPr>
          <p:cNvPr id="6" name="Footer Placeholder 5">
            <a:extLst>
              <a:ext uri="{FF2B5EF4-FFF2-40B4-BE49-F238E27FC236}">
                <a16:creationId xmlns:a16="http://schemas.microsoft.com/office/drawing/2014/main" id="{46D11B4F-33A8-4FF1-8D2B-0A18353A3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39C9B-FE6D-40A0-9BEB-396A1D453576}"/>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81265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44F2-8871-4DC9-B565-89D673A4F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DBC5B-81F1-45B2-BA18-BB88BB4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11DD5-0EDB-46EB-ABF9-270219EBE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20579-9A45-44E0-888A-B71B0E5DFE3C}"/>
              </a:ext>
            </a:extLst>
          </p:cNvPr>
          <p:cNvSpPr>
            <a:spLocks noGrp="1"/>
          </p:cNvSpPr>
          <p:nvPr>
            <p:ph type="dt" sz="half" idx="10"/>
          </p:nvPr>
        </p:nvSpPr>
        <p:spPr/>
        <p:txBody>
          <a:bodyPr/>
          <a:lstStyle/>
          <a:p>
            <a:fld id="{8DE2A190-68E8-4242-BBA3-F02C85A5A662}" type="datetime1">
              <a:rPr lang="en-US" smtClean="0"/>
              <a:t>5/31/2021</a:t>
            </a:fld>
            <a:endParaRPr lang="en-US"/>
          </a:p>
        </p:txBody>
      </p:sp>
      <p:sp>
        <p:nvSpPr>
          <p:cNvPr id="6" name="Footer Placeholder 5">
            <a:extLst>
              <a:ext uri="{FF2B5EF4-FFF2-40B4-BE49-F238E27FC236}">
                <a16:creationId xmlns:a16="http://schemas.microsoft.com/office/drawing/2014/main" id="{C374346E-8A82-4EC2-8B30-F7DF2558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236C4-8096-45BE-AE08-F810F38BD3CB}"/>
              </a:ext>
            </a:extLst>
          </p:cNvPr>
          <p:cNvSpPr>
            <a:spLocks noGrp="1"/>
          </p:cNvSpPr>
          <p:nvPr>
            <p:ph type="sldNum" sz="quarter" idx="12"/>
          </p:nvPr>
        </p:nvSpPr>
        <p:spPr/>
        <p:txBody>
          <a:bodyPr/>
          <a:lstStyle/>
          <a:p>
            <a:fld id="{51B021FD-E257-4088-A8D9-90593005DA1A}" type="slidenum">
              <a:rPr lang="en-US" smtClean="0"/>
              <a:t>‹#›</a:t>
            </a:fld>
            <a:endParaRPr lang="en-US"/>
          </a:p>
        </p:txBody>
      </p:sp>
    </p:spTree>
    <p:extLst>
      <p:ext uri="{BB962C8B-B14F-4D97-AF65-F5344CB8AC3E}">
        <p14:creationId xmlns:p14="http://schemas.microsoft.com/office/powerpoint/2010/main" val="129645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EFAC1-DEE9-4160-8318-C6DD04101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5043A2-655B-4B9D-A881-49D0883EA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48895-CB02-4798-AD49-FF65473B6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5BCE1-3E3F-466C-882F-90FA8AA6CBE2}" type="datetime1">
              <a:rPr lang="en-US" smtClean="0"/>
              <a:t>5/31/2021</a:t>
            </a:fld>
            <a:endParaRPr lang="en-US"/>
          </a:p>
        </p:txBody>
      </p:sp>
      <p:sp>
        <p:nvSpPr>
          <p:cNvPr id="5" name="Footer Placeholder 4">
            <a:extLst>
              <a:ext uri="{FF2B5EF4-FFF2-40B4-BE49-F238E27FC236}">
                <a16:creationId xmlns:a16="http://schemas.microsoft.com/office/drawing/2014/main" id="{C4C821DC-975C-4E69-B1ED-144406CF1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C0930C-C8E1-4CB1-9E3F-C0E4DFA72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021FD-E257-4088-A8D9-90593005DA1A}" type="slidenum">
              <a:rPr lang="en-US" smtClean="0"/>
              <a:t>‹#›</a:t>
            </a:fld>
            <a:endParaRPr lang="en-US"/>
          </a:p>
        </p:txBody>
      </p:sp>
    </p:spTree>
    <p:extLst>
      <p:ext uri="{BB962C8B-B14F-4D97-AF65-F5344CB8AC3E}">
        <p14:creationId xmlns:p14="http://schemas.microsoft.com/office/powerpoint/2010/main" val="33272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dib.2018.11.126" TargetMode="External"/><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jessemostipak/hotel-booking-de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Visio_Drawing1.vsd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62" name="Freeform: Shape 6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E136D73-5D8D-4701-B8D3-EA41D7D1459B}"/>
              </a:ext>
            </a:extLst>
          </p:cNvPr>
          <p:cNvSpPr>
            <a:spLocks noGrp="1"/>
          </p:cNvSpPr>
          <p:nvPr>
            <p:ph type="title"/>
          </p:nvPr>
        </p:nvSpPr>
        <p:spPr>
          <a:xfrm>
            <a:off x="2285133" y="2249139"/>
            <a:ext cx="7621733" cy="2150719"/>
          </a:xfrm>
          <a:noFill/>
        </p:spPr>
        <p:txBody>
          <a:bodyPr vert="horz" lIns="91440" tIns="45720" rIns="91440" bIns="45720" rtlCol="0" anchor="ctr">
            <a:normAutofit/>
          </a:bodyPr>
          <a:lstStyle/>
          <a:p>
            <a:pPr algn="ctr"/>
            <a:r>
              <a:rPr lang="en-US" sz="3100" kern="1200">
                <a:solidFill>
                  <a:srgbClr val="080808"/>
                </a:solidFill>
                <a:latin typeface="League Spartan" panose="00000800000000000000" pitchFamily="2" charset="0"/>
              </a:rPr>
              <a:t>Pembentukan Model Prediksi</a:t>
            </a:r>
            <a:br>
              <a:rPr lang="en-US" sz="3600" kern="1200">
                <a:solidFill>
                  <a:srgbClr val="080808"/>
                </a:solidFill>
                <a:latin typeface="League Spartan" panose="00000800000000000000" pitchFamily="2" charset="0"/>
              </a:rPr>
            </a:br>
            <a:r>
              <a:rPr lang="en-US" sz="3600" kern="1200">
                <a:solidFill>
                  <a:srgbClr val="080808"/>
                </a:solidFill>
                <a:latin typeface="League Spartan" panose="00000800000000000000" pitchFamily="2" charset="0"/>
              </a:rPr>
              <a:t>‘Hotel Booking Cancelation’</a:t>
            </a:r>
            <a:br>
              <a:rPr lang="en-US" sz="3600" kern="1200">
                <a:solidFill>
                  <a:srgbClr val="080808"/>
                </a:solidFill>
                <a:latin typeface="League Spartan" panose="00000800000000000000" pitchFamily="2" charset="0"/>
              </a:rPr>
            </a:br>
            <a:r>
              <a:rPr lang="en-US" sz="2800" kern="1200">
                <a:solidFill>
                  <a:srgbClr val="080808"/>
                </a:solidFill>
                <a:latin typeface="League Spartan" panose="00000800000000000000" pitchFamily="2" charset="0"/>
              </a:rPr>
              <a:t>Beserta Usulan Strategi Bisnis</a:t>
            </a:r>
            <a:endParaRPr lang="en-US" sz="3600" kern="1200">
              <a:solidFill>
                <a:srgbClr val="080808"/>
              </a:solidFill>
              <a:latin typeface="League Spartan" panose="00000800000000000000" pitchFamily="2" charset="0"/>
            </a:endParaRPr>
          </a:p>
        </p:txBody>
      </p:sp>
      <p:sp>
        <p:nvSpPr>
          <p:cNvPr id="66" name="Freeform: Shape 6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Rectangle 6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06F7E39-56B5-4628-B14A-9A802BAE81A1}"/>
              </a:ext>
            </a:extLst>
          </p:cNvPr>
          <p:cNvSpPr txBox="1"/>
          <p:nvPr/>
        </p:nvSpPr>
        <p:spPr>
          <a:xfrm>
            <a:off x="4368800" y="4889855"/>
            <a:ext cx="3401907" cy="923330"/>
          </a:xfrm>
          <a:prstGeom prst="rect">
            <a:avLst/>
          </a:prstGeom>
          <a:noFill/>
        </p:spPr>
        <p:txBody>
          <a:bodyPr wrap="square" rtlCol="0">
            <a:spAutoFit/>
          </a:bodyPr>
          <a:lstStyle/>
          <a:p>
            <a:pPr algn="ctr"/>
            <a:r>
              <a:rPr lang="en-US">
                <a:latin typeface="Montserrat" panose="02000505000000020004" pitchFamily="2" charset="0"/>
              </a:rPr>
              <a:t>Disusun oleh:</a:t>
            </a:r>
          </a:p>
          <a:p>
            <a:pPr algn="ctr"/>
            <a:r>
              <a:rPr lang="en-US">
                <a:latin typeface="Montserrat" panose="02000505000000020004" pitchFamily="2" charset="0"/>
              </a:rPr>
              <a:t>William Wibowo Ciptono</a:t>
            </a:r>
          </a:p>
          <a:p>
            <a:pPr algn="ctr"/>
            <a:r>
              <a:rPr lang="en-US">
                <a:latin typeface="Montserrat" panose="02000505000000020004" pitchFamily="2" charset="0"/>
              </a:rPr>
              <a:t>(13418087)</a:t>
            </a:r>
          </a:p>
        </p:txBody>
      </p:sp>
      <p:sp>
        <p:nvSpPr>
          <p:cNvPr id="6" name="Slide Number Placeholder 5">
            <a:extLst>
              <a:ext uri="{FF2B5EF4-FFF2-40B4-BE49-F238E27FC236}">
                <a16:creationId xmlns:a16="http://schemas.microsoft.com/office/drawing/2014/main" id="{232D7550-4BAF-4224-97EC-78527EDD2AF2}"/>
              </a:ext>
            </a:extLst>
          </p:cNvPr>
          <p:cNvSpPr>
            <a:spLocks noGrp="1"/>
          </p:cNvSpPr>
          <p:nvPr>
            <p:ph type="sldNum" sz="quarter" idx="12"/>
          </p:nvPr>
        </p:nvSpPr>
        <p:spPr/>
        <p:txBody>
          <a:bodyPr/>
          <a:lstStyle/>
          <a:p>
            <a:fld id="{51B021FD-E257-4088-A8D9-90593005DA1A}" type="slidenum">
              <a:rPr lang="en-US" smtClean="0"/>
              <a:t>1</a:t>
            </a:fld>
            <a:endParaRPr lang="en-US"/>
          </a:p>
        </p:txBody>
      </p:sp>
    </p:spTree>
    <p:extLst>
      <p:ext uri="{BB962C8B-B14F-4D97-AF65-F5344CB8AC3E}">
        <p14:creationId xmlns:p14="http://schemas.microsoft.com/office/powerpoint/2010/main" val="5304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10</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51133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League Spartan" panose="00000800000000000000" pitchFamily="2" charset="0"/>
              </a:rPr>
              <a:t>Metodologi Penelitian</a:t>
            </a:r>
          </a:p>
        </p:txBody>
      </p:sp>
      <p:graphicFrame>
        <p:nvGraphicFramePr>
          <p:cNvPr id="22" name="Object 21">
            <a:extLst>
              <a:ext uri="{FF2B5EF4-FFF2-40B4-BE49-F238E27FC236}">
                <a16:creationId xmlns:a16="http://schemas.microsoft.com/office/drawing/2014/main" id="{01DA16C1-1979-40EE-ACBF-7BA09A944E8D}"/>
              </a:ext>
            </a:extLst>
          </p:cNvPr>
          <p:cNvGraphicFramePr>
            <a:graphicFrameLocks noChangeAspect="1"/>
          </p:cNvGraphicFramePr>
          <p:nvPr>
            <p:extLst>
              <p:ext uri="{D42A27DB-BD31-4B8C-83A1-F6EECF244321}">
                <p14:modId xmlns:p14="http://schemas.microsoft.com/office/powerpoint/2010/main" val="3845728401"/>
              </p:ext>
            </p:extLst>
          </p:nvPr>
        </p:nvGraphicFramePr>
        <p:xfrm>
          <a:off x="2563951" y="1505949"/>
          <a:ext cx="7054496" cy="5122454"/>
        </p:xfrm>
        <a:graphic>
          <a:graphicData uri="http://schemas.openxmlformats.org/presentationml/2006/ole">
            <mc:AlternateContent xmlns:mc="http://schemas.openxmlformats.org/markup-compatibility/2006">
              <mc:Choice xmlns:v="urn:schemas-microsoft-com:vml" Requires="v">
                <p:oleObj name="Visio" r:id="rId2" imgW="4143357" imgH="3000501" progId="Visio.Drawing.15">
                  <p:embed/>
                </p:oleObj>
              </mc:Choice>
              <mc:Fallback>
                <p:oleObj name="Visio" r:id="rId2" imgW="4143357" imgH="3000501"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951" y="1505949"/>
                        <a:ext cx="7054496" cy="5122454"/>
                      </a:xfrm>
                      <a:prstGeom prst="rect">
                        <a:avLst/>
                      </a:prstGeom>
                      <a:noFill/>
                    </p:spPr>
                  </p:pic>
                </p:oleObj>
              </mc:Fallback>
            </mc:AlternateContent>
          </a:graphicData>
        </a:graphic>
      </p:graphicFrame>
    </p:spTree>
    <p:extLst>
      <p:ext uri="{BB962C8B-B14F-4D97-AF65-F5344CB8AC3E}">
        <p14:creationId xmlns:p14="http://schemas.microsoft.com/office/powerpoint/2010/main" val="22913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11</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2020277" y="2625671"/>
            <a:ext cx="2742223"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28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12</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4910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Perencanaan &amp; Pelaksanaan Akuisisi Data</a:t>
            </a:r>
          </a:p>
        </p:txBody>
      </p:sp>
      <p:grpSp>
        <p:nvGrpSpPr>
          <p:cNvPr id="9" name="Group 8">
            <a:extLst>
              <a:ext uri="{FF2B5EF4-FFF2-40B4-BE49-F238E27FC236}">
                <a16:creationId xmlns:a16="http://schemas.microsoft.com/office/drawing/2014/main" id="{710AD8FC-11A8-4938-A7C3-2FE8098D840F}"/>
              </a:ext>
            </a:extLst>
          </p:cNvPr>
          <p:cNvGrpSpPr/>
          <p:nvPr/>
        </p:nvGrpSpPr>
        <p:grpSpPr>
          <a:xfrm>
            <a:off x="674641" y="1432379"/>
            <a:ext cx="4491050" cy="5176135"/>
            <a:chOff x="471441" y="1453265"/>
            <a:chExt cx="4491050" cy="5176135"/>
          </a:xfrm>
        </p:grpSpPr>
        <p:pic>
          <p:nvPicPr>
            <p:cNvPr id="3074" name="Picture 2" descr="Data in Brief | Journal | ScienceDirect.com by Elsevier">
              <a:extLst>
                <a:ext uri="{FF2B5EF4-FFF2-40B4-BE49-F238E27FC236}">
                  <a16:creationId xmlns:a16="http://schemas.microsoft.com/office/drawing/2014/main" id="{B49E0F86-F72A-4D2F-AEAA-C7DBE3810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73" y="4528435"/>
              <a:ext cx="1438275" cy="190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3" name="Google Shape;84;p16">
              <a:extLst>
                <a:ext uri="{FF2B5EF4-FFF2-40B4-BE49-F238E27FC236}">
                  <a16:creationId xmlns:a16="http://schemas.microsoft.com/office/drawing/2014/main" id="{9C08F0E8-2E58-418C-A934-850585E3A8BF}"/>
                </a:ext>
              </a:extLst>
            </p:cNvPr>
            <p:cNvSpPr txBox="1">
              <a:spLocks/>
            </p:cNvSpPr>
            <p:nvPr/>
          </p:nvSpPr>
          <p:spPr>
            <a:xfrm>
              <a:off x="471441" y="1453265"/>
              <a:ext cx="4491050" cy="517613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Artikel sumber acuan:</a:t>
              </a:r>
            </a:p>
            <a:p>
              <a:pPr algn="just">
                <a:lnSpc>
                  <a:spcPct val="114999"/>
                </a:lnSpc>
                <a:spcAft>
                  <a:spcPts val="1600"/>
                </a:spcAft>
              </a:pPr>
              <a:r>
                <a:rPr lang="en-US" sz="1800">
                  <a:sym typeface="Roboto"/>
                </a:rPr>
                <a:t>“Hotel booking demand datasets” oleh Nuno Antonio, Ana ne Almeida, dan Luis Nunes.</a:t>
              </a:r>
              <a:endParaRPr lang="en-US" sz="1800" i="1">
                <a:sym typeface="Roboto"/>
              </a:endParaRPr>
            </a:p>
            <a:p>
              <a:pPr algn="just">
                <a:lnSpc>
                  <a:spcPct val="114999"/>
                </a:lnSpc>
                <a:spcAft>
                  <a:spcPts val="1600"/>
                </a:spcAft>
              </a:pPr>
              <a:r>
                <a:rPr lang="en-US" sz="1800" b="1">
                  <a:latin typeface="League Spartan" panose="00000800000000000000" pitchFamily="2" charset="0"/>
                  <a:sym typeface="Roboto"/>
                </a:rPr>
                <a:t>Link:</a:t>
              </a:r>
              <a:r>
                <a:rPr lang="en-US" sz="1800" b="1">
                  <a:latin typeface="Montserrat" panose="02000505000000020004" pitchFamily="2" charset="0"/>
                  <a:sym typeface="Roboto"/>
                </a:rPr>
                <a:t> </a:t>
              </a:r>
              <a:r>
                <a:rPr lang="en-US" sz="1800">
                  <a:sym typeface="Roboto"/>
                  <a:hlinkClick r:id="rId3"/>
                </a:rPr>
                <a:t>https://doi.org/10.1016/j.dib.2018.11.126</a:t>
              </a:r>
              <a:r>
                <a:rPr lang="en-US" sz="1800">
                  <a:sym typeface="Roboto"/>
                </a:rPr>
                <a:t> </a:t>
              </a:r>
            </a:p>
            <a:p>
              <a:pPr algn="just">
                <a:lnSpc>
                  <a:spcPct val="114999"/>
                </a:lnSpc>
                <a:spcAft>
                  <a:spcPts val="1600"/>
                </a:spcAft>
              </a:pPr>
              <a:r>
                <a:rPr lang="en-US" sz="1800" b="1">
                  <a:latin typeface="League Spartan" panose="00000800000000000000" pitchFamily="2" charset="0"/>
                  <a:sym typeface="Roboto"/>
                </a:rPr>
                <a:t>Detail Jurnal:</a:t>
              </a:r>
            </a:p>
          </p:txBody>
        </p:sp>
        <p:sp>
          <p:nvSpPr>
            <p:cNvPr id="24" name="Google Shape;84;p16">
              <a:extLst>
                <a:ext uri="{FF2B5EF4-FFF2-40B4-BE49-F238E27FC236}">
                  <a16:creationId xmlns:a16="http://schemas.microsoft.com/office/drawing/2014/main" id="{B259AA69-0639-4FB9-B0A3-4421E71545DF}"/>
                </a:ext>
              </a:extLst>
            </p:cNvPr>
            <p:cNvSpPr txBox="1">
              <a:spLocks/>
            </p:cNvSpPr>
            <p:nvPr/>
          </p:nvSpPr>
          <p:spPr>
            <a:xfrm>
              <a:off x="2495419" y="4755275"/>
              <a:ext cx="2075951" cy="1451320"/>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a:sym typeface="Roboto"/>
                </a:rPr>
                <a:t>Jurnal “</a:t>
              </a:r>
              <a:r>
                <a:rPr lang="en-US" sz="1600" b="1">
                  <a:sym typeface="Roboto"/>
                </a:rPr>
                <a:t>Data in Brief</a:t>
              </a:r>
              <a:r>
                <a:rPr lang="en-US">
                  <a:sym typeface="Roboto"/>
                </a:rPr>
                <a:t>” Volume 22, Februari 2019.</a:t>
              </a:r>
            </a:p>
            <a:p>
              <a:pPr algn="just">
                <a:spcAft>
                  <a:spcPts val="1600"/>
                </a:spcAft>
              </a:pPr>
              <a:r>
                <a:rPr lang="en-US">
                  <a:sym typeface="Roboto"/>
                </a:rPr>
                <a:t>Halaman 41 - 49</a:t>
              </a:r>
            </a:p>
          </p:txBody>
        </p:sp>
      </p:grpSp>
      <p:grpSp>
        <p:nvGrpSpPr>
          <p:cNvPr id="8" name="Group 7">
            <a:extLst>
              <a:ext uri="{FF2B5EF4-FFF2-40B4-BE49-F238E27FC236}">
                <a16:creationId xmlns:a16="http://schemas.microsoft.com/office/drawing/2014/main" id="{4CDFE725-4C60-4D46-916D-E7880A854F1B}"/>
              </a:ext>
            </a:extLst>
          </p:cNvPr>
          <p:cNvGrpSpPr/>
          <p:nvPr/>
        </p:nvGrpSpPr>
        <p:grpSpPr>
          <a:xfrm>
            <a:off x="5743640" y="929703"/>
            <a:ext cx="5343460" cy="5482841"/>
            <a:chOff x="6175440" y="1122113"/>
            <a:chExt cx="5343460" cy="4371521"/>
          </a:xfrm>
        </p:grpSpPr>
        <p:sp>
          <p:nvSpPr>
            <p:cNvPr id="14" name="Google Shape;84;p16">
              <a:extLst>
                <a:ext uri="{FF2B5EF4-FFF2-40B4-BE49-F238E27FC236}">
                  <a16:creationId xmlns:a16="http://schemas.microsoft.com/office/drawing/2014/main" id="{C11A1C6E-6085-4F8A-94A3-084BE776D770}"/>
                </a:ext>
              </a:extLst>
            </p:cNvPr>
            <p:cNvSpPr txBox="1">
              <a:spLocks/>
            </p:cNvSpPr>
            <p:nvPr/>
          </p:nvSpPr>
          <p:spPr>
            <a:xfrm>
              <a:off x="6175440" y="1122113"/>
              <a:ext cx="5343460" cy="4371521"/>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Spesifikasi data:</a:t>
              </a:r>
            </a:p>
            <a:p>
              <a:pPr algn="just">
                <a:lnSpc>
                  <a:spcPct val="114999"/>
                </a:lnSpc>
                <a:spcAft>
                  <a:spcPts val="1600"/>
                </a:spcAft>
              </a:pPr>
              <a:r>
                <a:rPr lang="en-US" sz="1800">
                  <a:sym typeface="Roboto"/>
                </a:rPr>
                <a:t>Terdiri dari </a:t>
              </a:r>
              <a:r>
                <a:rPr lang="en-US" sz="1800" b="1">
                  <a:sym typeface="Roboto"/>
                </a:rPr>
                <a:t>31 kolom fitur </a:t>
              </a:r>
              <a:r>
                <a:rPr lang="en-US" sz="1800">
                  <a:sym typeface="Roboto"/>
                </a:rPr>
                <a:t>&amp; </a:t>
              </a:r>
              <a:r>
                <a:rPr lang="en-US" sz="1800" b="1">
                  <a:sym typeface="Roboto"/>
                </a:rPr>
                <a:t>119390 baris</a:t>
              </a:r>
              <a:r>
                <a:rPr lang="en-US" sz="1800">
                  <a:sym typeface="Roboto"/>
                </a:rPr>
                <a:t>. Terdapat </a:t>
              </a:r>
              <a:r>
                <a:rPr lang="en-US" sz="1800" b="1">
                  <a:sym typeface="Roboto"/>
                </a:rPr>
                <a:t>4 Jenis </a:t>
              </a:r>
              <a:r>
                <a:rPr lang="en-US" sz="1800" b="1" i="1">
                  <a:sym typeface="Roboto"/>
                </a:rPr>
                <a:t>datatype</a:t>
              </a:r>
              <a:r>
                <a:rPr lang="en-US" sz="1800" i="1">
                  <a:sym typeface="Roboto"/>
                </a:rPr>
                <a:t>, </a:t>
              </a:r>
              <a:r>
                <a:rPr lang="en-US" sz="1800">
                  <a:sym typeface="Roboto"/>
                </a:rPr>
                <a:t>yaitu: </a:t>
              </a:r>
              <a:r>
                <a:rPr lang="en-US" sz="1800" i="1">
                  <a:sym typeface="Roboto"/>
                </a:rPr>
                <a:t>float, integer, categorical / string / python object, dan date</a:t>
              </a:r>
              <a:r>
                <a:rPr lang="en-US" sz="1800">
                  <a:sym typeface="Roboto"/>
                </a:rPr>
                <a:t>.</a:t>
              </a:r>
            </a:p>
            <a:p>
              <a:pPr algn="just">
                <a:lnSpc>
                  <a:spcPct val="114999"/>
                </a:lnSpc>
                <a:spcAft>
                  <a:spcPts val="1600"/>
                </a:spcAft>
              </a:pPr>
              <a:r>
                <a:rPr lang="en-US" sz="1800">
                  <a:sym typeface="Roboto"/>
                </a:rPr>
                <a:t>Berasal dari </a:t>
              </a:r>
              <a:r>
                <a:rPr lang="en-US" sz="1800" b="1">
                  <a:sym typeface="Roboto"/>
                </a:rPr>
                <a:t>gabungan 2 (dua) dataset </a:t>
              </a:r>
              <a:r>
                <a:rPr lang="en-US" sz="1800">
                  <a:sym typeface="Roboto"/>
                </a:rPr>
                <a:t>hotel yang berbeda, masing-masing berlokasi di </a:t>
              </a:r>
              <a:r>
                <a:rPr lang="en-US" sz="1800" b="1">
                  <a:sym typeface="Roboto"/>
                </a:rPr>
                <a:t>Portugal</a:t>
              </a:r>
              <a:r>
                <a:rPr lang="en-US" sz="1800">
                  <a:sym typeface="Roboto"/>
                </a:rPr>
                <a:t>. Dataset diambil dari sistem basis data kedua hotel yang memiliki struktur kurang lebih sebagai berikut:</a:t>
              </a:r>
            </a:p>
            <a:p>
              <a:pPr algn="just">
                <a:lnSpc>
                  <a:spcPct val="114999"/>
                </a:lnSpc>
                <a:spcAft>
                  <a:spcPts val="1600"/>
                </a:spcAft>
              </a:pPr>
              <a:endParaRPr lang="id-ID" sz="1100">
                <a:sym typeface="Roboto"/>
              </a:endParaRPr>
            </a:p>
          </p:txBody>
        </p:sp>
        <p:pic>
          <p:nvPicPr>
            <p:cNvPr id="27" name="Picture 26">
              <a:extLst>
                <a:ext uri="{FF2B5EF4-FFF2-40B4-BE49-F238E27FC236}">
                  <a16:creationId xmlns:a16="http://schemas.microsoft.com/office/drawing/2014/main" id="{0A7F136C-280F-4EAC-86D1-4316517015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84999" y="3986532"/>
              <a:ext cx="5124342" cy="1335645"/>
            </a:xfrm>
            <a:prstGeom prst="rect">
              <a:avLst/>
            </a:prstGeom>
            <a:noFill/>
            <a:ln>
              <a:noFill/>
            </a:ln>
          </p:spPr>
        </p:pic>
      </p:grpSp>
    </p:spTree>
    <p:extLst>
      <p:ext uri="{BB962C8B-B14F-4D97-AF65-F5344CB8AC3E}">
        <p14:creationId xmlns:p14="http://schemas.microsoft.com/office/powerpoint/2010/main" val="15691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13</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4910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Perencanaan &amp; Pelaksanaan Akuisisi Data</a:t>
            </a:r>
          </a:p>
        </p:txBody>
      </p:sp>
      <p:grpSp>
        <p:nvGrpSpPr>
          <p:cNvPr id="3" name="Group 2">
            <a:extLst>
              <a:ext uri="{FF2B5EF4-FFF2-40B4-BE49-F238E27FC236}">
                <a16:creationId xmlns:a16="http://schemas.microsoft.com/office/drawing/2014/main" id="{000F5F8F-BD60-48E4-BF73-129CDEDEB391}"/>
              </a:ext>
            </a:extLst>
          </p:cNvPr>
          <p:cNvGrpSpPr/>
          <p:nvPr/>
        </p:nvGrpSpPr>
        <p:grpSpPr>
          <a:xfrm>
            <a:off x="800075" y="1432379"/>
            <a:ext cx="4491050" cy="5176135"/>
            <a:chOff x="674641" y="1432379"/>
            <a:chExt cx="4491050" cy="5176135"/>
          </a:xfrm>
        </p:grpSpPr>
        <p:sp>
          <p:nvSpPr>
            <p:cNvPr id="18" name="Google Shape;84;p16">
              <a:extLst>
                <a:ext uri="{FF2B5EF4-FFF2-40B4-BE49-F238E27FC236}">
                  <a16:creationId xmlns:a16="http://schemas.microsoft.com/office/drawing/2014/main" id="{0EB0DD22-C962-4BAB-B84C-D77A7C30B913}"/>
                </a:ext>
              </a:extLst>
            </p:cNvPr>
            <p:cNvSpPr txBox="1">
              <a:spLocks/>
            </p:cNvSpPr>
            <p:nvPr/>
          </p:nvSpPr>
          <p:spPr>
            <a:xfrm>
              <a:off x="674641" y="1432379"/>
              <a:ext cx="4491050" cy="517613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Proses Akuisisi:</a:t>
              </a:r>
            </a:p>
            <a:p>
              <a:pPr algn="just">
                <a:lnSpc>
                  <a:spcPct val="114999"/>
                </a:lnSpc>
                <a:spcAft>
                  <a:spcPts val="1600"/>
                </a:spcAft>
              </a:pPr>
              <a:r>
                <a:rPr lang="en-US" sz="1600">
                  <a:sym typeface="Roboto"/>
                </a:rPr>
                <a:t>Mengunduh </a:t>
              </a:r>
              <a:r>
                <a:rPr lang="en-US" sz="1600" i="1">
                  <a:sym typeface="Roboto"/>
                </a:rPr>
                <a:t>dataset</a:t>
              </a:r>
              <a:r>
                <a:rPr lang="en-US" sz="1600">
                  <a:sym typeface="Roboto"/>
                </a:rPr>
                <a:t> via </a:t>
              </a:r>
              <a:r>
                <a:rPr lang="en-US" sz="1600" i="1">
                  <a:sym typeface="Roboto"/>
                </a:rPr>
                <a:t>platform </a:t>
              </a:r>
              <a:r>
                <a:rPr lang="en-US" sz="1600">
                  <a:sym typeface="Roboto"/>
                </a:rPr>
                <a:t>berbagi </a:t>
              </a:r>
              <a:r>
                <a:rPr lang="en-US" sz="1600" i="1">
                  <a:sym typeface="Roboto"/>
                </a:rPr>
                <a:t>dataset</a:t>
              </a:r>
              <a:r>
                <a:rPr lang="en-US" sz="1600">
                  <a:sym typeface="Roboto"/>
                </a:rPr>
                <a:t>, </a:t>
              </a:r>
              <a:r>
                <a:rPr lang="en-US" sz="1600" b="1">
                  <a:sym typeface="Roboto"/>
                </a:rPr>
                <a:t>Kaggle</a:t>
              </a:r>
              <a:r>
                <a:rPr lang="en-US" sz="1600">
                  <a:sym typeface="Roboto"/>
                </a:rPr>
                <a:t>. (format: .csv)</a:t>
              </a:r>
            </a:p>
            <a:p>
              <a:pPr algn="just">
                <a:lnSpc>
                  <a:spcPct val="114999"/>
                </a:lnSpc>
                <a:spcAft>
                  <a:spcPts val="1600"/>
                </a:spcAft>
              </a:pPr>
              <a:endParaRPr lang="en-US" sz="1600" i="1">
                <a:sym typeface="Roboto"/>
              </a:endParaRPr>
            </a:p>
            <a:p>
              <a:pPr algn="just">
                <a:lnSpc>
                  <a:spcPct val="114999"/>
                </a:lnSpc>
                <a:spcAft>
                  <a:spcPts val="1600"/>
                </a:spcAft>
              </a:pPr>
              <a:endParaRPr lang="en-US" sz="1600" i="1">
                <a:sym typeface="Roboto"/>
              </a:endParaRPr>
            </a:p>
            <a:p>
              <a:pPr algn="just">
                <a:lnSpc>
                  <a:spcPct val="114999"/>
                </a:lnSpc>
                <a:spcAft>
                  <a:spcPts val="1600"/>
                </a:spcAft>
              </a:pPr>
              <a:r>
                <a:rPr lang="en-US" sz="1600">
                  <a:sym typeface="Roboto"/>
                </a:rPr>
                <a:t>Dikarenakan untuk mengambil langsung dari jurnal memerlukan pengajuan izin ke pihak penulis &amp; memerlukan waktu tunggu. Dengan alasan keterbatasan waktu, digunakan alternatif mengambil langsung dari Kaggle.</a:t>
              </a:r>
            </a:p>
            <a:p>
              <a:pPr algn="just">
                <a:lnSpc>
                  <a:spcPct val="114999"/>
                </a:lnSpc>
                <a:spcAft>
                  <a:spcPts val="1600"/>
                </a:spcAft>
              </a:pPr>
              <a:r>
                <a:rPr lang="en-US" sz="1800" b="1">
                  <a:latin typeface="League Spartan" panose="00000800000000000000" pitchFamily="2" charset="0"/>
                  <a:sym typeface="Roboto"/>
                </a:rPr>
                <a:t>Link:</a:t>
              </a:r>
              <a:r>
                <a:rPr lang="en-US" sz="1800" b="1">
                  <a:latin typeface="Montserrat" panose="02000505000000020004" pitchFamily="2" charset="0"/>
                  <a:sym typeface="Roboto"/>
                </a:rPr>
                <a:t> </a:t>
              </a:r>
              <a:r>
                <a:rPr lang="en-US" sz="1800">
                  <a:sym typeface="Roboto"/>
                  <a:hlinkClick r:id="rId2"/>
                </a:rPr>
                <a:t>https://www.kaggle.com/jessemostipak/hotel-booking-demand</a:t>
              </a:r>
              <a:r>
                <a:rPr lang="en-US" sz="1800">
                  <a:sym typeface="Roboto"/>
                </a:rPr>
                <a:t> </a:t>
              </a:r>
            </a:p>
          </p:txBody>
        </p:sp>
        <p:pic>
          <p:nvPicPr>
            <p:cNvPr id="19" name="Picture 18" descr="Panduan Menggunakan Kaggle untuk Pemula – Belajar Pembelajaran Mesin  Indonesia">
              <a:extLst>
                <a:ext uri="{FF2B5EF4-FFF2-40B4-BE49-F238E27FC236}">
                  <a16:creationId xmlns:a16="http://schemas.microsoft.com/office/drawing/2014/main" id="{7F9CEF12-C1C7-4857-986E-1B4D3823AF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175" y="2598380"/>
              <a:ext cx="2333625" cy="1060450"/>
            </a:xfrm>
            <a:prstGeom prst="rect">
              <a:avLst/>
            </a:prstGeom>
            <a:noFill/>
            <a:ln>
              <a:noFill/>
            </a:ln>
          </p:spPr>
        </p:pic>
      </p:grpSp>
      <p:grpSp>
        <p:nvGrpSpPr>
          <p:cNvPr id="5" name="Group 4">
            <a:extLst>
              <a:ext uri="{FF2B5EF4-FFF2-40B4-BE49-F238E27FC236}">
                <a16:creationId xmlns:a16="http://schemas.microsoft.com/office/drawing/2014/main" id="{6AEB8E39-F96F-4636-B20D-787B9BF02F3B}"/>
              </a:ext>
            </a:extLst>
          </p:cNvPr>
          <p:cNvGrpSpPr/>
          <p:nvPr/>
        </p:nvGrpSpPr>
        <p:grpSpPr>
          <a:xfrm>
            <a:off x="6247950" y="1432379"/>
            <a:ext cx="4491050" cy="5176135"/>
            <a:chOff x="6019350" y="1432379"/>
            <a:chExt cx="4491050" cy="5176135"/>
          </a:xfrm>
        </p:grpSpPr>
        <p:sp>
          <p:nvSpPr>
            <p:cNvPr id="20" name="Google Shape;84;p16">
              <a:extLst>
                <a:ext uri="{FF2B5EF4-FFF2-40B4-BE49-F238E27FC236}">
                  <a16:creationId xmlns:a16="http://schemas.microsoft.com/office/drawing/2014/main" id="{629D3AE6-BAB4-4B1B-859F-5CCB263FDCFF}"/>
                </a:ext>
              </a:extLst>
            </p:cNvPr>
            <p:cNvSpPr txBox="1">
              <a:spLocks/>
            </p:cNvSpPr>
            <p:nvPr/>
          </p:nvSpPr>
          <p:spPr>
            <a:xfrm>
              <a:off x="6019350" y="1432379"/>
              <a:ext cx="4491050" cy="517613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a:sym typeface="Roboto"/>
                </a:rPr>
                <a:t>Pengolahan data menggunakan IDE </a:t>
              </a:r>
              <a:r>
                <a:rPr lang="en-US" sz="1800" i="1">
                  <a:sym typeface="Roboto"/>
                </a:rPr>
                <a:t>jupyter notebook </a:t>
              </a:r>
              <a:r>
                <a:rPr lang="en-US" sz="1800">
                  <a:sym typeface="Roboto"/>
                </a:rPr>
                <a:t>dengan basis bahasa Python.</a:t>
              </a:r>
            </a:p>
            <a:p>
              <a:pPr algn="just">
                <a:lnSpc>
                  <a:spcPct val="114999"/>
                </a:lnSpc>
                <a:spcAft>
                  <a:spcPts val="1600"/>
                </a:spcAft>
              </a:pPr>
              <a:r>
                <a:rPr lang="en-US" sz="1800">
                  <a:sym typeface="Roboto"/>
                </a:rPr>
                <a:t>Digunakan </a:t>
              </a:r>
              <a:r>
                <a:rPr lang="en-US" sz="1800" i="1">
                  <a:sym typeface="Roboto"/>
                </a:rPr>
                <a:t>syntax </a:t>
              </a:r>
              <a:r>
                <a:rPr lang="en-US" sz="1800">
                  <a:sym typeface="Roboto"/>
                </a:rPr>
                <a:t>di bawah ini untuk melakukan importasi data ke dalam IDE:</a:t>
              </a:r>
            </a:p>
            <a:p>
              <a:pPr algn="just">
                <a:lnSpc>
                  <a:spcPct val="114999"/>
                </a:lnSpc>
                <a:spcAft>
                  <a:spcPts val="1600"/>
                </a:spcAft>
              </a:pPr>
              <a:endParaRPr lang="en-US" sz="1800">
                <a:sym typeface="Roboto"/>
              </a:endParaRPr>
            </a:p>
            <a:p>
              <a:pPr algn="just">
                <a:lnSpc>
                  <a:spcPct val="114999"/>
                </a:lnSpc>
                <a:spcAft>
                  <a:spcPts val="1600"/>
                </a:spcAft>
              </a:pPr>
              <a:endParaRPr lang="en-US" sz="1800">
                <a:sym typeface="Roboto"/>
              </a:endParaRPr>
            </a:p>
            <a:p>
              <a:pPr algn="just">
                <a:lnSpc>
                  <a:spcPct val="114999"/>
                </a:lnSpc>
                <a:spcAft>
                  <a:spcPts val="1600"/>
                </a:spcAft>
              </a:pPr>
              <a:endParaRPr lang="en-US" sz="1800">
                <a:sym typeface="Roboto"/>
              </a:endParaRPr>
            </a:p>
            <a:p>
              <a:pPr algn="just">
                <a:lnSpc>
                  <a:spcPct val="114999"/>
                </a:lnSpc>
                <a:spcAft>
                  <a:spcPts val="1600"/>
                </a:spcAft>
              </a:pPr>
              <a:endParaRPr lang="en-US" sz="1800">
                <a:sym typeface="Roboto"/>
              </a:endParaRPr>
            </a:p>
            <a:p>
              <a:pPr algn="just">
                <a:lnSpc>
                  <a:spcPct val="114999"/>
                </a:lnSpc>
                <a:spcAft>
                  <a:spcPts val="1600"/>
                </a:spcAft>
              </a:pPr>
              <a:r>
                <a:rPr lang="en-US" sz="1800">
                  <a:sym typeface="Roboto"/>
                </a:rPr>
                <a:t>Detail masing-masing fitur beserta penjelasannya dapat dilihat lebih lanjut pada laporan.</a:t>
              </a:r>
            </a:p>
          </p:txBody>
        </p:sp>
        <p:sp>
          <p:nvSpPr>
            <p:cNvPr id="2" name="Rectangle 1">
              <a:extLst>
                <a:ext uri="{FF2B5EF4-FFF2-40B4-BE49-F238E27FC236}">
                  <a16:creationId xmlns:a16="http://schemas.microsoft.com/office/drawing/2014/main" id="{41D34545-6870-42DF-BE22-B92E5AE239BB}"/>
                </a:ext>
              </a:extLst>
            </p:cNvPr>
            <p:cNvSpPr>
              <a:spLocks noChangeArrowheads="1"/>
            </p:cNvSpPr>
            <p:nvPr/>
          </p:nvSpPr>
          <p:spPr bwMode="auto">
            <a:xfrm>
              <a:off x="6725575" y="3416300"/>
              <a:ext cx="3078600"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Importasi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pandas </a:t>
              </a: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as</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numpy </a:t>
              </a: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as</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np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matplotlib.</a:t>
              </a:r>
              <a:r>
                <a:rPr kumimoji="0" lang="en-US" altLang="en-US" sz="1100" b="0" i="0" u="none" strike="noStrike" cap="none" normalizeH="0" baseline="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pyplot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as</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math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seaborn </a:t>
              </a: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as</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sns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pycountry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pycountry_convert </a:t>
              </a:r>
              <a:r>
                <a:rPr kumimoji="0" lang="en-US" altLang="en-US" sz="1100" b="1" i="0" u="none" strike="noStrike" cap="none" normalizeH="0" baseline="0">
                  <a:ln>
                    <a:noFill/>
                  </a:ln>
                  <a:solidFill>
                    <a:srgbClr val="FF7700"/>
                  </a:solidFill>
                  <a:effectLst/>
                  <a:latin typeface="Arial Unicode MS" panose="020B0604020202020204" pitchFamily="34" charset="-128"/>
                  <a:ea typeface="Times New Roman" panose="02020603050405020304" pitchFamily="18" charset="0"/>
                  <a:cs typeface="Courier New" panose="02070309020205020404" pitchFamily="49" charset="0"/>
                </a:rPr>
                <a:t>as</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a:solidFill>
                  <a:srgbClr val="212529"/>
                </a:solidFill>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808080"/>
                  </a:solidFill>
                  <a:effectLst/>
                  <a:latin typeface="Arial Unicode MS" panose="020B0604020202020204" pitchFamily="34" charset="-128"/>
                  <a:ea typeface="Times New Roman" panose="02020603050405020304" pitchFamily="18" charset="0"/>
                  <a:cs typeface="Courier New" panose="02070309020205020404" pitchFamily="49" charset="0"/>
                </a:rPr>
                <a:t># inputasi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data </a:t>
              </a:r>
              <a:r>
                <a:rPr kumimoji="0" lang="en-US" altLang="en-US" sz="1100" b="0" i="0" u="none" strike="noStrike" cap="none" normalizeH="0" baseline="0">
                  <a:ln>
                    <a:noFill/>
                  </a:ln>
                  <a:solidFill>
                    <a:srgbClr val="66CC6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a:ln>
                    <a:noFill/>
                  </a:ln>
                  <a:solidFill>
                    <a:srgbClr val="212529"/>
                  </a:solidFill>
                  <a:effectLst/>
                  <a:latin typeface="Arial Unicode MS" panose="020B0604020202020204" pitchFamily="34" charset="-128"/>
                  <a:ea typeface="Times New Roman" panose="02020603050405020304" pitchFamily="18" charset="0"/>
                  <a:cs typeface="Courier New" panose="02070309020205020404" pitchFamily="49" charset="0"/>
                </a:rPr>
                <a:t> pd.</a:t>
              </a:r>
              <a:r>
                <a:rPr kumimoji="0" lang="en-US" altLang="en-US" sz="1100" b="0" i="0" u="none" strike="noStrike" cap="none" normalizeH="0" baseline="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read_csv</a:t>
              </a:r>
              <a:r>
                <a:rPr kumimoji="0" lang="en-US" altLang="en-US" sz="1000" b="0" i="0" u="none" strike="noStrike" cap="none" normalizeH="0" baseline="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a:ln>
                    <a:noFill/>
                  </a:ln>
                  <a:solidFill>
                    <a:srgbClr val="483D8B"/>
                  </a:solidFill>
                  <a:effectLst/>
                  <a:latin typeface="Arial Unicode MS" panose="020B0604020202020204" pitchFamily="34" charset="-128"/>
                  <a:ea typeface="Times New Roman" panose="02020603050405020304" pitchFamily="18" charset="0"/>
                  <a:cs typeface="Courier New" panose="02070309020205020404" pitchFamily="49" charset="0"/>
                </a:rPr>
                <a:t>"hotel_bookings.csv"</a:t>
              </a:r>
              <a:r>
                <a:rPr kumimoji="0" lang="en-US" altLang="en-US" sz="1100" b="0" i="0" u="none" strike="noStrike" cap="none" normalizeH="0" baseline="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8432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14</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040554"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League Spartan" panose="00000800000000000000" pitchFamily="2" charset="0"/>
              </a:rPr>
              <a:t>Pembangunan Model</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800075" y="1432379"/>
            <a:ext cx="4491050" cy="517613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Tahapan umum:</a:t>
            </a:r>
          </a:p>
          <a:p>
            <a:pPr algn="just">
              <a:lnSpc>
                <a:spcPct val="114999"/>
              </a:lnSpc>
              <a:spcAft>
                <a:spcPts val="1600"/>
              </a:spcAft>
            </a:pPr>
            <a:r>
              <a:rPr lang="en-US" sz="1600">
                <a:sym typeface="Roboto"/>
              </a:rPr>
              <a:t>Secara umum, pembangunan umum dimulai dengan penentuan model-model potensial yang diperkirakan cocok untuk memodelkan data kasus terkait. Pada kasus ini, diperoleh 4 (empat) calon potensial, yaitu: </a:t>
            </a:r>
            <a:r>
              <a:rPr lang="en-US" sz="1600" i="1">
                <a:sym typeface="Roboto"/>
              </a:rPr>
              <a:t>logistic regression, random forest, XGBoost, </a:t>
            </a:r>
            <a:r>
              <a:rPr lang="en-US" sz="1600">
                <a:sym typeface="Roboto"/>
              </a:rPr>
              <a:t>dan </a:t>
            </a:r>
            <a:r>
              <a:rPr lang="en-US" sz="1600" i="1">
                <a:sym typeface="Roboto"/>
              </a:rPr>
              <a:t>CatBoost</a:t>
            </a:r>
            <a:r>
              <a:rPr lang="en-US" sz="1600">
                <a:sym typeface="Roboto"/>
              </a:rPr>
              <a:t>. </a:t>
            </a:r>
          </a:p>
          <a:p>
            <a:pPr algn="just">
              <a:lnSpc>
                <a:spcPct val="114999"/>
              </a:lnSpc>
              <a:spcAft>
                <a:spcPts val="1600"/>
              </a:spcAft>
            </a:pPr>
            <a:r>
              <a:rPr lang="en-US" sz="1600">
                <a:sym typeface="Roboto"/>
              </a:rPr>
              <a:t>Setelah memperoleh calon-calon model yang potensial, selanjutnya proses pemodelan dilanjutkan ke 3 (tiga) tahapan besar, yaitu:</a:t>
            </a:r>
          </a:p>
          <a:p>
            <a:pPr marL="285750" indent="-285750" algn="just">
              <a:lnSpc>
                <a:spcPct val="150000"/>
              </a:lnSpc>
              <a:buFont typeface="Arial" panose="020B0604020202020204" pitchFamily="34" charset="0"/>
              <a:buChar char="•"/>
            </a:pPr>
            <a:r>
              <a:rPr lang="en-US" sz="1800">
                <a:sym typeface="Roboto"/>
              </a:rPr>
              <a:t>Identifikasi Karakteristik Data</a:t>
            </a:r>
          </a:p>
          <a:p>
            <a:pPr marL="285750" indent="-285750" algn="just">
              <a:lnSpc>
                <a:spcPct val="150000"/>
              </a:lnSpc>
              <a:buFont typeface="Arial" panose="020B0604020202020204" pitchFamily="34" charset="0"/>
              <a:buChar char="•"/>
            </a:pPr>
            <a:r>
              <a:rPr lang="en-US" sz="1800">
                <a:sym typeface="Roboto"/>
              </a:rPr>
              <a:t>Data </a:t>
            </a:r>
            <a:r>
              <a:rPr lang="en-US" sz="1800" i="1">
                <a:sym typeface="Roboto"/>
              </a:rPr>
              <a:t>pre-processing</a:t>
            </a:r>
          </a:p>
          <a:p>
            <a:pPr marL="285750" indent="-285750" algn="just">
              <a:lnSpc>
                <a:spcPct val="150000"/>
              </a:lnSpc>
              <a:buFont typeface="Arial" panose="020B0604020202020204" pitchFamily="34" charset="0"/>
              <a:buChar char="•"/>
            </a:pPr>
            <a:r>
              <a:rPr lang="en-US" sz="1800">
                <a:sym typeface="Roboto"/>
              </a:rPr>
              <a:t>Pemodelan Data</a:t>
            </a:r>
          </a:p>
        </p:txBody>
      </p:sp>
      <p:sp>
        <p:nvSpPr>
          <p:cNvPr id="23" name="Google Shape;84;p16">
            <a:extLst>
              <a:ext uri="{FF2B5EF4-FFF2-40B4-BE49-F238E27FC236}">
                <a16:creationId xmlns:a16="http://schemas.microsoft.com/office/drawing/2014/main" id="{58671C7E-9B40-4196-ADF4-FABD58108941}"/>
              </a:ext>
            </a:extLst>
          </p:cNvPr>
          <p:cNvSpPr txBox="1">
            <a:spLocks/>
          </p:cNvSpPr>
          <p:nvPr/>
        </p:nvSpPr>
        <p:spPr>
          <a:xfrm>
            <a:off x="6176149" y="1432379"/>
            <a:ext cx="4868902" cy="2461694"/>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Detail Tahapan Data </a:t>
            </a:r>
            <a:r>
              <a:rPr lang="en-US" sz="1800" b="1" i="1">
                <a:latin typeface="League Spartan" panose="00000800000000000000" pitchFamily="2" charset="0"/>
                <a:sym typeface="Roboto"/>
              </a:rPr>
              <a:t>Pre-Processing</a:t>
            </a:r>
            <a:endParaRPr lang="en-US" sz="1800" b="1">
              <a:latin typeface="League Spartan" panose="00000800000000000000" pitchFamily="2" charset="0"/>
              <a:sym typeface="Roboto"/>
            </a:endParaRPr>
          </a:p>
          <a:p>
            <a:pPr algn="just">
              <a:lnSpc>
                <a:spcPct val="114999"/>
              </a:lnSpc>
              <a:spcAft>
                <a:spcPts val="1600"/>
              </a:spcAft>
            </a:pPr>
            <a:r>
              <a:rPr lang="en-US">
                <a:sym typeface="Roboto"/>
              </a:rPr>
              <a:t>Nantinya tahapan data </a:t>
            </a:r>
            <a:r>
              <a:rPr lang="en-US" i="1">
                <a:sym typeface="Roboto"/>
              </a:rPr>
              <a:t>pre-processing </a:t>
            </a:r>
            <a:r>
              <a:rPr lang="en-US">
                <a:sym typeface="Roboto"/>
              </a:rPr>
              <a:t>akan terdiri dari 5 (lima) tahap, yaitu:</a:t>
            </a:r>
          </a:p>
          <a:p>
            <a:pPr marL="285750" indent="-285750" algn="just">
              <a:buFont typeface="Arial" panose="020B0604020202020204" pitchFamily="34" charset="0"/>
              <a:buChar char="•"/>
            </a:pPr>
            <a:r>
              <a:rPr lang="en-US">
                <a:sym typeface="Roboto"/>
              </a:rPr>
              <a:t>Penanganan </a:t>
            </a:r>
            <a:r>
              <a:rPr lang="en-US" i="1">
                <a:sym typeface="Roboto"/>
              </a:rPr>
              <a:t>missing value</a:t>
            </a:r>
          </a:p>
          <a:p>
            <a:pPr marL="285750" indent="-285750" algn="just">
              <a:buFont typeface="Arial" panose="020B0604020202020204" pitchFamily="34" charset="0"/>
              <a:buChar char="•"/>
            </a:pPr>
            <a:r>
              <a:rPr lang="en-US">
                <a:sym typeface="Roboto"/>
              </a:rPr>
              <a:t>Penanganan </a:t>
            </a:r>
            <a:r>
              <a:rPr lang="en-US" i="1">
                <a:sym typeface="Roboto"/>
              </a:rPr>
              <a:t>outlier</a:t>
            </a:r>
            <a:endParaRPr lang="en-US">
              <a:sym typeface="Roboto"/>
            </a:endParaRPr>
          </a:p>
          <a:p>
            <a:pPr marL="285750" indent="-285750" algn="just">
              <a:buFont typeface="Arial" panose="020B0604020202020204" pitchFamily="34" charset="0"/>
              <a:buChar char="•"/>
            </a:pPr>
            <a:r>
              <a:rPr lang="en-US">
                <a:sym typeface="Roboto"/>
              </a:rPr>
              <a:t>Pengubahan </a:t>
            </a:r>
            <a:r>
              <a:rPr lang="en-US" i="1">
                <a:sym typeface="Roboto"/>
              </a:rPr>
              <a:t>datatype</a:t>
            </a:r>
          </a:p>
          <a:p>
            <a:pPr marL="285750" indent="-285750" algn="just">
              <a:buFont typeface="Arial" panose="020B0604020202020204" pitchFamily="34" charset="0"/>
              <a:buChar char="•"/>
            </a:pPr>
            <a:r>
              <a:rPr lang="en-US">
                <a:sym typeface="Roboto"/>
              </a:rPr>
              <a:t>Penanganan </a:t>
            </a:r>
            <a:r>
              <a:rPr lang="en-US" i="1">
                <a:sym typeface="Roboto"/>
              </a:rPr>
              <a:t>imbalance data</a:t>
            </a:r>
          </a:p>
          <a:p>
            <a:pPr marL="285750" indent="-285750" algn="just">
              <a:buFont typeface="Arial" panose="020B0604020202020204" pitchFamily="34" charset="0"/>
              <a:buChar char="•"/>
            </a:pPr>
            <a:r>
              <a:rPr lang="en-US" i="1">
                <a:sym typeface="Roboto"/>
              </a:rPr>
              <a:t>Feature engineering </a:t>
            </a:r>
            <a:r>
              <a:rPr lang="en-US">
                <a:sym typeface="Roboto"/>
              </a:rPr>
              <a:t>&amp; </a:t>
            </a:r>
            <a:r>
              <a:rPr lang="en-US" i="1">
                <a:sym typeface="Roboto"/>
              </a:rPr>
              <a:t>data transformation</a:t>
            </a:r>
          </a:p>
        </p:txBody>
      </p:sp>
      <p:sp>
        <p:nvSpPr>
          <p:cNvPr id="24" name="Google Shape;84;p16">
            <a:extLst>
              <a:ext uri="{FF2B5EF4-FFF2-40B4-BE49-F238E27FC236}">
                <a16:creationId xmlns:a16="http://schemas.microsoft.com/office/drawing/2014/main" id="{9E91FF7E-B12F-44AC-A4DC-5FBB2A89EA23}"/>
              </a:ext>
            </a:extLst>
          </p:cNvPr>
          <p:cNvSpPr txBox="1">
            <a:spLocks/>
          </p:cNvSpPr>
          <p:nvPr/>
        </p:nvSpPr>
        <p:spPr>
          <a:xfrm>
            <a:off x="6194845" y="4146819"/>
            <a:ext cx="4868902" cy="2461695"/>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Detail Tahapan Data </a:t>
            </a:r>
            <a:r>
              <a:rPr lang="en-US" sz="1800" b="1" i="1">
                <a:latin typeface="League Spartan" panose="00000800000000000000" pitchFamily="2" charset="0"/>
                <a:sym typeface="Roboto"/>
              </a:rPr>
              <a:t>Pre-Processing</a:t>
            </a:r>
            <a:endParaRPr lang="en-US" sz="1800" b="1">
              <a:latin typeface="League Spartan" panose="00000800000000000000" pitchFamily="2" charset="0"/>
              <a:sym typeface="Roboto"/>
            </a:endParaRPr>
          </a:p>
          <a:p>
            <a:pPr algn="just">
              <a:lnSpc>
                <a:spcPct val="114999"/>
              </a:lnSpc>
              <a:spcAft>
                <a:spcPts val="1600"/>
              </a:spcAft>
            </a:pPr>
            <a:r>
              <a:rPr lang="en-US">
                <a:sym typeface="Roboto"/>
              </a:rPr>
              <a:t>Nantinya tahapan pemodelan data akan terdiri dari 5 (lima) tahap, yaitu:</a:t>
            </a:r>
          </a:p>
          <a:p>
            <a:pPr marL="285750" indent="-285750" algn="just">
              <a:buFont typeface="Arial" panose="020B0604020202020204" pitchFamily="34" charset="0"/>
              <a:buChar char="•"/>
            </a:pPr>
            <a:r>
              <a:rPr lang="en-US" i="1">
                <a:sym typeface="Roboto"/>
              </a:rPr>
              <a:t>Splitting dataset</a:t>
            </a:r>
          </a:p>
          <a:p>
            <a:pPr marL="285750" indent="-285750" algn="just">
              <a:buFont typeface="Arial" panose="020B0604020202020204" pitchFamily="34" charset="0"/>
              <a:buChar char="•"/>
            </a:pPr>
            <a:r>
              <a:rPr lang="en-US" i="1">
                <a:sym typeface="Roboto"/>
              </a:rPr>
              <a:t>Testing model</a:t>
            </a:r>
          </a:p>
          <a:p>
            <a:pPr marL="285750" indent="-285750" algn="just">
              <a:buFont typeface="Arial" panose="020B0604020202020204" pitchFamily="34" charset="0"/>
              <a:buChar char="•"/>
            </a:pPr>
            <a:r>
              <a:rPr lang="en-US" i="1">
                <a:sym typeface="Roboto"/>
              </a:rPr>
              <a:t>Feature selection</a:t>
            </a:r>
          </a:p>
          <a:p>
            <a:pPr marL="285750" indent="-285750" algn="just">
              <a:buFont typeface="Arial" panose="020B0604020202020204" pitchFamily="34" charset="0"/>
              <a:buChar char="•"/>
            </a:pPr>
            <a:r>
              <a:rPr lang="en-US" i="1">
                <a:sym typeface="Roboto"/>
              </a:rPr>
              <a:t>Hyperparameter tuning</a:t>
            </a:r>
          </a:p>
          <a:p>
            <a:pPr marL="285750" indent="-285750" algn="just">
              <a:buFont typeface="Arial" panose="020B0604020202020204" pitchFamily="34" charset="0"/>
              <a:buChar char="•"/>
            </a:pPr>
            <a:r>
              <a:rPr lang="en-US" i="1">
                <a:sym typeface="Roboto"/>
              </a:rPr>
              <a:t>Model Stacking</a:t>
            </a:r>
          </a:p>
        </p:txBody>
      </p:sp>
      <p:cxnSp>
        <p:nvCxnSpPr>
          <p:cNvPr id="7" name="Straight Arrow Connector 6">
            <a:extLst>
              <a:ext uri="{FF2B5EF4-FFF2-40B4-BE49-F238E27FC236}">
                <a16:creationId xmlns:a16="http://schemas.microsoft.com/office/drawing/2014/main" id="{88B035FB-EBE6-44EA-9099-9A34ACC0CB00}"/>
              </a:ext>
            </a:extLst>
          </p:cNvPr>
          <p:cNvCxnSpPr>
            <a:cxnSpLocks/>
          </p:cNvCxnSpPr>
          <p:nvPr/>
        </p:nvCxnSpPr>
        <p:spPr>
          <a:xfrm flipV="1">
            <a:off x="4653127" y="3365587"/>
            <a:ext cx="1523022" cy="250142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5D7527-EE5E-4742-A046-3BF0DA9A9C46}"/>
              </a:ext>
            </a:extLst>
          </p:cNvPr>
          <p:cNvCxnSpPr>
            <a:cxnSpLocks/>
          </p:cNvCxnSpPr>
          <p:nvPr/>
        </p:nvCxnSpPr>
        <p:spPr>
          <a:xfrm flipV="1">
            <a:off x="4610100" y="5748420"/>
            <a:ext cx="1584745" cy="60793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8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15</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7450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Identifikasi Karakteristik Data</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800074" y="1432379"/>
            <a:ext cx="10553725" cy="1666421"/>
          </a:xfrm>
          <a:prstGeom prst="rect">
            <a:avLst/>
          </a:prstGeom>
          <a:solidFill>
            <a:schemeClr val="accent6">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Identifikasi Karakteristik Data</a:t>
            </a:r>
          </a:p>
          <a:p>
            <a:pPr algn="just">
              <a:lnSpc>
                <a:spcPct val="114999"/>
              </a:lnSpc>
              <a:spcAft>
                <a:spcPts val="1600"/>
              </a:spcAft>
            </a:pPr>
            <a:r>
              <a:rPr lang="en-US" sz="1800">
                <a:sym typeface="Roboto"/>
              </a:rPr>
              <a:t>Istilah lain dari tahapan ini adalah </a:t>
            </a:r>
            <a:r>
              <a:rPr lang="en-US" sz="1800" b="1" i="1">
                <a:sym typeface="Roboto"/>
              </a:rPr>
              <a:t>data exploration &amp; business understanding</a:t>
            </a:r>
            <a:r>
              <a:rPr lang="en-US" sz="1800">
                <a:sym typeface="Roboto"/>
              </a:rPr>
              <a:t>. Total </a:t>
            </a:r>
            <a:r>
              <a:rPr lang="en-US" sz="1800" b="1">
                <a:sym typeface="Roboto"/>
              </a:rPr>
              <a:t>terdapat 20 (dua puluh) poin hasil analisis </a:t>
            </a:r>
            <a:r>
              <a:rPr lang="en-US" sz="1800">
                <a:sym typeface="Roboto"/>
              </a:rPr>
              <a:t>karakteristik data. Detail masing-masing analisis dapat dilihat pada </a:t>
            </a:r>
            <a:r>
              <a:rPr lang="en-US" sz="1800" b="1" i="1">
                <a:sym typeface="Roboto"/>
              </a:rPr>
              <a:t>notebook</a:t>
            </a:r>
            <a:r>
              <a:rPr lang="en-US" sz="1800" i="1">
                <a:sym typeface="Roboto"/>
              </a:rPr>
              <a:t> </a:t>
            </a:r>
            <a:r>
              <a:rPr lang="en-US" sz="1800">
                <a:sym typeface="Roboto"/>
              </a:rPr>
              <a:t>yang dilampirkan.</a:t>
            </a:r>
          </a:p>
        </p:txBody>
      </p:sp>
      <p:sp>
        <p:nvSpPr>
          <p:cNvPr id="16" name="Rectangle 15">
            <a:extLst>
              <a:ext uri="{FF2B5EF4-FFF2-40B4-BE49-F238E27FC236}">
                <a16:creationId xmlns:a16="http://schemas.microsoft.com/office/drawing/2014/main" id="{E2D7FC24-A5FE-4575-A6B2-3512762EB6C7}"/>
              </a:ext>
            </a:extLst>
          </p:cNvPr>
          <p:cNvSpPr/>
          <p:nvPr/>
        </p:nvSpPr>
        <p:spPr>
          <a:xfrm>
            <a:off x="0" y="3422335"/>
            <a:ext cx="7450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Data </a:t>
            </a:r>
            <a:r>
              <a:rPr lang="en-US" sz="2000" i="1">
                <a:latin typeface="League Spartan" panose="00000800000000000000" pitchFamily="2" charset="0"/>
              </a:rPr>
              <a:t>pre-processing</a:t>
            </a:r>
          </a:p>
        </p:txBody>
      </p:sp>
      <p:sp>
        <p:nvSpPr>
          <p:cNvPr id="18" name="Google Shape;84;p16">
            <a:extLst>
              <a:ext uri="{FF2B5EF4-FFF2-40B4-BE49-F238E27FC236}">
                <a16:creationId xmlns:a16="http://schemas.microsoft.com/office/drawing/2014/main" id="{A60ADFF7-DADE-4E18-AE50-0BC50AF5B80B}"/>
              </a:ext>
            </a:extLst>
          </p:cNvPr>
          <p:cNvSpPr txBox="1">
            <a:spLocks/>
          </p:cNvSpPr>
          <p:nvPr/>
        </p:nvSpPr>
        <p:spPr>
          <a:xfrm>
            <a:off x="800073" y="4552243"/>
            <a:ext cx="10553725" cy="1467558"/>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Data </a:t>
            </a:r>
            <a:r>
              <a:rPr lang="en-US" sz="1800" b="1" i="1">
                <a:latin typeface="League Spartan" panose="00000800000000000000" pitchFamily="2" charset="0"/>
                <a:sym typeface="Roboto"/>
              </a:rPr>
              <a:t>pre-processing</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Pra-preparasi data diperlukan untuk memastikan data yang akan dimodelkan sudah berada dalam kondisi siap pakai dan tidak akan menimbulkan </a:t>
            </a:r>
            <a:r>
              <a:rPr lang="en-US" sz="1800" i="1">
                <a:sym typeface="Roboto"/>
              </a:rPr>
              <a:t>error </a:t>
            </a:r>
            <a:r>
              <a:rPr lang="en-US" sz="1800">
                <a:sym typeface="Roboto"/>
              </a:rPr>
              <a:t>ketika dimodelkan. </a:t>
            </a:r>
          </a:p>
        </p:txBody>
      </p:sp>
    </p:spTree>
    <p:extLst>
      <p:ext uri="{BB962C8B-B14F-4D97-AF65-F5344CB8AC3E}">
        <p14:creationId xmlns:p14="http://schemas.microsoft.com/office/powerpoint/2010/main" val="154669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16</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7450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Data </a:t>
            </a:r>
            <a:r>
              <a:rPr lang="en-US" sz="2000" i="1">
                <a:latin typeface="League Spartan" panose="00000800000000000000" pitchFamily="2" charset="0"/>
              </a:rPr>
              <a:t>pre-processing</a:t>
            </a:r>
            <a:endParaRPr lang="en-US" sz="2000">
              <a:latin typeface="League Spartan" panose="00000800000000000000" pitchFamily="2" charset="0"/>
            </a:endParaRP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800075" y="1432379"/>
            <a:ext cx="4038626" cy="2783315"/>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1. Penanganan </a:t>
            </a:r>
            <a:r>
              <a:rPr lang="en-US" sz="1800" b="1" i="1">
                <a:latin typeface="League Spartan" panose="00000800000000000000" pitchFamily="2" charset="0"/>
                <a:sym typeface="Roboto"/>
              </a:rPr>
              <a:t>missing value</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Nilai yang hilang atau </a:t>
            </a:r>
            <a:r>
              <a:rPr lang="en-US" sz="1800" i="1">
                <a:sym typeface="Roboto"/>
              </a:rPr>
              <a:t>missing value</a:t>
            </a:r>
            <a:r>
              <a:rPr lang="en-US" sz="1800">
                <a:sym typeface="Roboto"/>
              </a:rPr>
              <a:t> merupakan hal yang umum ditemui pada setiap dataset. </a:t>
            </a:r>
          </a:p>
          <a:p>
            <a:pPr algn="just">
              <a:lnSpc>
                <a:spcPct val="114999"/>
              </a:lnSpc>
              <a:spcAft>
                <a:spcPts val="1600"/>
              </a:spcAft>
            </a:pPr>
            <a:r>
              <a:rPr lang="en-US" sz="1800">
                <a:sym typeface="Roboto"/>
              </a:rPr>
              <a:t>Pada kasus ini, dilakukan penangan </a:t>
            </a:r>
            <a:r>
              <a:rPr lang="en-US" sz="1800" i="1">
                <a:sym typeface="Roboto"/>
              </a:rPr>
              <a:t>missing value </a:t>
            </a:r>
            <a:r>
              <a:rPr lang="en-US" sz="1800">
                <a:sym typeface="Roboto"/>
              </a:rPr>
              <a:t>dengan detail seperti terlihat pada tabel di samping.</a:t>
            </a:r>
          </a:p>
        </p:txBody>
      </p:sp>
      <p:sp>
        <p:nvSpPr>
          <p:cNvPr id="18" name="Google Shape;84;p16">
            <a:extLst>
              <a:ext uri="{FF2B5EF4-FFF2-40B4-BE49-F238E27FC236}">
                <a16:creationId xmlns:a16="http://schemas.microsoft.com/office/drawing/2014/main" id="{A60ADFF7-DADE-4E18-AE50-0BC50AF5B80B}"/>
              </a:ext>
            </a:extLst>
          </p:cNvPr>
          <p:cNvSpPr txBox="1">
            <a:spLocks/>
          </p:cNvSpPr>
          <p:nvPr/>
        </p:nvSpPr>
        <p:spPr>
          <a:xfrm>
            <a:off x="800073" y="4552242"/>
            <a:ext cx="10892964" cy="1684797"/>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2. Penanganan </a:t>
            </a:r>
            <a:r>
              <a:rPr lang="en-US" sz="1800" b="1" i="1">
                <a:latin typeface="League Spartan" panose="00000800000000000000" pitchFamily="2" charset="0"/>
                <a:sym typeface="Roboto"/>
              </a:rPr>
              <a:t>outlier</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Terdapat nilai </a:t>
            </a:r>
            <a:r>
              <a:rPr lang="en-US" sz="1800" i="1">
                <a:sym typeface="Roboto"/>
              </a:rPr>
              <a:t>outlier </a:t>
            </a:r>
            <a:r>
              <a:rPr lang="en-US" sz="1800">
                <a:sym typeface="Roboto"/>
              </a:rPr>
              <a:t>yang berpotensi mempengaruhi hasil pemodelan, yaitu berupa nilai ADR yang sangat besar (senilai 5400) dan nilai ADR negatif (senilai -6,38). Dikarenakan jumlah </a:t>
            </a:r>
            <a:r>
              <a:rPr lang="en-US" sz="1800" i="1">
                <a:sym typeface="Roboto"/>
              </a:rPr>
              <a:t>outlier </a:t>
            </a:r>
            <a:r>
              <a:rPr lang="en-US" sz="1800">
                <a:sym typeface="Roboto"/>
              </a:rPr>
              <a:t>yang tergolong sedikit, dilakukan penanganan berupa penghapusan data terkait.</a:t>
            </a:r>
          </a:p>
        </p:txBody>
      </p:sp>
      <p:graphicFrame>
        <p:nvGraphicFramePr>
          <p:cNvPr id="2" name="Table 2">
            <a:extLst>
              <a:ext uri="{FF2B5EF4-FFF2-40B4-BE49-F238E27FC236}">
                <a16:creationId xmlns:a16="http://schemas.microsoft.com/office/drawing/2014/main" id="{D2CA1A45-C40F-4C66-BC0E-958270468854}"/>
              </a:ext>
            </a:extLst>
          </p:cNvPr>
          <p:cNvGraphicFramePr>
            <a:graphicFrameLocks noGrp="1"/>
          </p:cNvGraphicFramePr>
          <p:nvPr>
            <p:extLst>
              <p:ext uri="{D42A27DB-BD31-4B8C-83A1-F6EECF244321}">
                <p14:modId xmlns:p14="http://schemas.microsoft.com/office/powerpoint/2010/main" val="4039945721"/>
              </p:ext>
            </p:extLst>
          </p:nvPr>
        </p:nvGraphicFramePr>
        <p:xfrm>
          <a:off x="5528163" y="1444371"/>
          <a:ext cx="6164874" cy="2753360"/>
        </p:xfrm>
        <a:graphic>
          <a:graphicData uri="http://schemas.openxmlformats.org/drawingml/2006/table">
            <a:tbl>
              <a:tblPr firstRow="1" bandRow="1">
                <a:tableStyleId>{073A0DAA-6AF3-43AB-8588-CEC1D06C72B9}</a:tableStyleId>
              </a:tblPr>
              <a:tblGrid>
                <a:gridCol w="475299">
                  <a:extLst>
                    <a:ext uri="{9D8B030D-6E8A-4147-A177-3AD203B41FA5}">
                      <a16:colId xmlns:a16="http://schemas.microsoft.com/office/drawing/2014/main" val="2617996486"/>
                    </a:ext>
                  </a:extLst>
                </a:gridCol>
                <a:gridCol w="1169860">
                  <a:extLst>
                    <a:ext uri="{9D8B030D-6E8A-4147-A177-3AD203B41FA5}">
                      <a16:colId xmlns:a16="http://schemas.microsoft.com/office/drawing/2014/main" val="2625397519"/>
                    </a:ext>
                  </a:extLst>
                </a:gridCol>
                <a:gridCol w="912940">
                  <a:extLst>
                    <a:ext uri="{9D8B030D-6E8A-4147-A177-3AD203B41FA5}">
                      <a16:colId xmlns:a16="http://schemas.microsoft.com/office/drawing/2014/main" val="1706430221"/>
                    </a:ext>
                  </a:extLst>
                </a:gridCol>
                <a:gridCol w="1143000">
                  <a:extLst>
                    <a:ext uri="{9D8B030D-6E8A-4147-A177-3AD203B41FA5}">
                      <a16:colId xmlns:a16="http://schemas.microsoft.com/office/drawing/2014/main" val="989520066"/>
                    </a:ext>
                  </a:extLst>
                </a:gridCol>
                <a:gridCol w="2463775">
                  <a:extLst>
                    <a:ext uri="{9D8B030D-6E8A-4147-A177-3AD203B41FA5}">
                      <a16:colId xmlns:a16="http://schemas.microsoft.com/office/drawing/2014/main" val="994434179"/>
                    </a:ext>
                  </a:extLst>
                </a:gridCol>
              </a:tblGrid>
              <a:tr h="370840">
                <a:tc>
                  <a:txBody>
                    <a:bodyPr/>
                    <a:lstStyle/>
                    <a:p>
                      <a:pPr algn="ctr"/>
                      <a:r>
                        <a:rPr lang="en-US" sz="1400"/>
                        <a:t>No</a:t>
                      </a:r>
                      <a:endParaRPr lang="en-US" sz="1400">
                        <a:latin typeface="Montserrat" panose="02000505000000020004" pitchFamily="2" charset="0"/>
                      </a:endParaRPr>
                    </a:p>
                  </a:txBody>
                  <a:tcPr anchor="ctr"/>
                </a:tc>
                <a:tc>
                  <a:txBody>
                    <a:bodyPr/>
                    <a:lstStyle/>
                    <a:p>
                      <a:pPr algn="ctr"/>
                      <a:r>
                        <a:rPr lang="en-US" sz="1400"/>
                        <a:t>Fitur</a:t>
                      </a:r>
                      <a:endParaRPr lang="en-US" sz="1400">
                        <a:latin typeface="Montserrat" panose="02000505000000020004" pitchFamily="2" charset="0"/>
                      </a:endParaRPr>
                    </a:p>
                  </a:txBody>
                  <a:tcPr anchor="ctr"/>
                </a:tc>
                <a:tc>
                  <a:txBody>
                    <a:bodyPr/>
                    <a:lstStyle/>
                    <a:p>
                      <a:pPr algn="ctr"/>
                      <a:r>
                        <a:rPr lang="en-US" sz="1400"/>
                        <a:t>Jumlah missing value</a:t>
                      </a:r>
                      <a:endParaRPr lang="en-US" sz="1400">
                        <a:latin typeface="Montserrat" panose="02000505000000020004" pitchFamily="2" charset="0"/>
                      </a:endParaRPr>
                    </a:p>
                  </a:txBody>
                  <a:tcPr anchor="ctr"/>
                </a:tc>
                <a:tc>
                  <a:txBody>
                    <a:bodyPr/>
                    <a:lstStyle/>
                    <a:p>
                      <a:pPr algn="ctr"/>
                      <a:r>
                        <a:rPr lang="en-US" sz="1400"/>
                        <a:t>Jenis</a:t>
                      </a:r>
                    </a:p>
                    <a:p>
                      <a:pPr algn="ctr"/>
                      <a:r>
                        <a:rPr lang="en-US" sz="1400"/>
                        <a:t>missing  value</a:t>
                      </a:r>
                      <a:endParaRPr lang="en-US" sz="1400">
                        <a:latin typeface="Montserrat" panose="02000505000000020004" pitchFamily="2" charset="0"/>
                      </a:endParaRPr>
                    </a:p>
                  </a:txBody>
                  <a:tcPr anchor="ctr"/>
                </a:tc>
                <a:tc>
                  <a:txBody>
                    <a:bodyPr/>
                    <a:lstStyle/>
                    <a:p>
                      <a:pPr algn="ctr"/>
                      <a:r>
                        <a:rPr lang="en-US" sz="1400"/>
                        <a:t>Penanganan</a:t>
                      </a:r>
                      <a:endParaRPr lang="en-US" sz="1400">
                        <a:latin typeface="Montserrat" panose="02000505000000020004" pitchFamily="2" charset="0"/>
                      </a:endParaRPr>
                    </a:p>
                  </a:txBody>
                  <a:tcPr anchor="ctr"/>
                </a:tc>
                <a:extLst>
                  <a:ext uri="{0D108BD9-81ED-4DB2-BD59-A6C34878D82A}">
                    <a16:rowId xmlns:a16="http://schemas.microsoft.com/office/drawing/2014/main" val="922301844"/>
                  </a:ext>
                </a:extLst>
              </a:tr>
              <a:tr h="370840">
                <a:tc>
                  <a:txBody>
                    <a:bodyPr/>
                    <a:lstStyle/>
                    <a:p>
                      <a:r>
                        <a:rPr lang="en-US"/>
                        <a:t>1</a:t>
                      </a:r>
                    </a:p>
                  </a:txBody>
                  <a:tcPr/>
                </a:tc>
                <a:tc>
                  <a:txBody>
                    <a:bodyPr/>
                    <a:lstStyle/>
                    <a:p>
                      <a:r>
                        <a:rPr lang="en-US"/>
                        <a:t>Agent</a:t>
                      </a:r>
                    </a:p>
                  </a:txBody>
                  <a:tcPr/>
                </a:tc>
                <a:tc>
                  <a:txBody>
                    <a:bodyPr/>
                    <a:lstStyle/>
                    <a:p>
                      <a:r>
                        <a:rPr lang="en-US"/>
                        <a:t>16340</a:t>
                      </a:r>
                    </a:p>
                  </a:txBody>
                  <a:tcPr/>
                </a:tc>
                <a:tc>
                  <a:txBody>
                    <a:bodyPr/>
                    <a:lstStyle/>
                    <a:p>
                      <a:r>
                        <a:rPr lang="en-US"/>
                        <a:t>Structural</a:t>
                      </a:r>
                    </a:p>
                  </a:txBody>
                  <a:tcPr/>
                </a:tc>
                <a:tc>
                  <a:txBody>
                    <a:bodyPr/>
                    <a:lstStyle/>
                    <a:p>
                      <a:r>
                        <a:rPr lang="en-US"/>
                        <a:t>Pengisian nilai missing dengan value 0 (nol)</a:t>
                      </a:r>
                    </a:p>
                  </a:txBody>
                  <a:tcPr/>
                </a:tc>
                <a:extLst>
                  <a:ext uri="{0D108BD9-81ED-4DB2-BD59-A6C34878D82A}">
                    <a16:rowId xmlns:a16="http://schemas.microsoft.com/office/drawing/2014/main" val="1745498272"/>
                  </a:ext>
                </a:extLst>
              </a:tr>
              <a:tr h="370840">
                <a:tc>
                  <a:txBody>
                    <a:bodyPr/>
                    <a:lstStyle/>
                    <a:p>
                      <a:r>
                        <a:rPr lang="en-US"/>
                        <a:t>2</a:t>
                      </a:r>
                    </a:p>
                  </a:txBody>
                  <a:tcPr/>
                </a:tc>
                <a:tc>
                  <a:txBody>
                    <a:bodyPr/>
                    <a:lstStyle/>
                    <a:p>
                      <a:r>
                        <a:rPr lang="en-US"/>
                        <a:t>Company</a:t>
                      </a:r>
                    </a:p>
                  </a:txBody>
                  <a:tcPr/>
                </a:tc>
                <a:tc>
                  <a:txBody>
                    <a:bodyPr/>
                    <a:lstStyle/>
                    <a:p>
                      <a:r>
                        <a:rPr lang="en-US"/>
                        <a:t>112593</a:t>
                      </a:r>
                    </a:p>
                  </a:txBody>
                  <a:tcPr/>
                </a:tc>
                <a:tc>
                  <a:txBody>
                    <a:bodyPr/>
                    <a:lstStyle/>
                    <a:p>
                      <a:r>
                        <a:rPr lang="en-US"/>
                        <a:t>Structural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Pengisian nilai missing dengan value 0 (nol)</a:t>
                      </a:r>
                    </a:p>
                  </a:txBody>
                  <a:tcPr/>
                </a:tc>
                <a:extLst>
                  <a:ext uri="{0D108BD9-81ED-4DB2-BD59-A6C34878D82A}">
                    <a16:rowId xmlns:a16="http://schemas.microsoft.com/office/drawing/2014/main" val="272241664"/>
                  </a:ext>
                </a:extLst>
              </a:tr>
              <a:tr h="370840">
                <a:tc>
                  <a:txBody>
                    <a:bodyPr/>
                    <a:lstStyle/>
                    <a:p>
                      <a:r>
                        <a:rPr lang="en-US"/>
                        <a:t>3</a:t>
                      </a:r>
                    </a:p>
                  </a:txBody>
                  <a:tcPr/>
                </a:tc>
                <a:tc>
                  <a:txBody>
                    <a:bodyPr/>
                    <a:lstStyle/>
                    <a:p>
                      <a:r>
                        <a:rPr lang="en-US"/>
                        <a:t>Country</a:t>
                      </a:r>
                    </a:p>
                  </a:txBody>
                  <a:tcPr/>
                </a:tc>
                <a:tc>
                  <a:txBody>
                    <a:bodyPr/>
                    <a:lstStyle/>
                    <a:p>
                      <a:r>
                        <a:rPr lang="en-US"/>
                        <a:t>488</a:t>
                      </a:r>
                    </a:p>
                  </a:txBody>
                  <a:tcPr/>
                </a:tc>
                <a:tc>
                  <a:txBody>
                    <a:bodyPr/>
                    <a:lstStyle/>
                    <a:p>
                      <a:r>
                        <a:rPr lang="en-US"/>
                        <a:t>MCAR</a:t>
                      </a:r>
                    </a:p>
                  </a:txBody>
                  <a:tcPr/>
                </a:tc>
                <a:tc>
                  <a:txBody>
                    <a:bodyPr/>
                    <a:lstStyle/>
                    <a:p>
                      <a:r>
                        <a:rPr lang="en-US"/>
                        <a:t>Penghapusan row data</a:t>
                      </a:r>
                    </a:p>
                  </a:txBody>
                  <a:tcPr/>
                </a:tc>
                <a:extLst>
                  <a:ext uri="{0D108BD9-81ED-4DB2-BD59-A6C34878D82A}">
                    <a16:rowId xmlns:a16="http://schemas.microsoft.com/office/drawing/2014/main" val="3755155495"/>
                  </a:ext>
                </a:extLst>
              </a:tr>
              <a:tr h="370840">
                <a:tc>
                  <a:txBody>
                    <a:bodyPr/>
                    <a:lstStyle/>
                    <a:p>
                      <a:r>
                        <a:rPr lang="en-US"/>
                        <a:t>4</a:t>
                      </a:r>
                    </a:p>
                  </a:txBody>
                  <a:tcPr/>
                </a:tc>
                <a:tc>
                  <a:txBody>
                    <a:bodyPr/>
                    <a:lstStyle/>
                    <a:p>
                      <a:r>
                        <a:rPr lang="en-US"/>
                        <a:t>Children</a:t>
                      </a:r>
                    </a:p>
                  </a:txBody>
                  <a:tcPr/>
                </a:tc>
                <a:tc>
                  <a:txBody>
                    <a:bodyPr/>
                    <a:lstStyle/>
                    <a:p>
                      <a:r>
                        <a:rPr lang="en-US"/>
                        <a:t>4</a:t>
                      </a:r>
                    </a:p>
                  </a:txBody>
                  <a:tcPr/>
                </a:tc>
                <a:tc>
                  <a:txBody>
                    <a:bodyPr/>
                    <a:lstStyle/>
                    <a:p>
                      <a:r>
                        <a:rPr lang="en-US"/>
                        <a:t>MAR</a:t>
                      </a:r>
                    </a:p>
                  </a:txBody>
                  <a:tcPr/>
                </a:tc>
                <a:tc>
                  <a:txBody>
                    <a:bodyPr/>
                    <a:lstStyle/>
                    <a:p>
                      <a:r>
                        <a:rPr lang="en-US"/>
                        <a:t>Penghapusan row data</a:t>
                      </a:r>
                    </a:p>
                  </a:txBody>
                  <a:tcPr/>
                </a:tc>
                <a:extLst>
                  <a:ext uri="{0D108BD9-81ED-4DB2-BD59-A6C34878D82A}">
                    <a16:rowId xmlns:a16="http://schemas.microsoft.com/office/drawing/2014/main" val="2865796657"/>
                  </a:ext>
                </a:extLst>
              </a:tr>
            </a:tbl>
          </a:graphicData>
        </a:graphic>
      </p:graphicFrame>
    </p:spTree>
    <p:extLst>
      <p:ext uri="{BB962C8B-B14F-4D97-AF65-F5344CB8AC3E}">
        <p14:creationId xmlns:p14="http://schemas.microsoft.com/office/powerpoint/2010/main" val="278145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17</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7450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Data </a:t>
            </a:r>
            <a:r>
              <a:rPr lang="en-US" sz="2000" i="1">
                <a:latin typeface="League Spartan" panose="00000800000000000000" pitchFamily="2" charset="0"/>
              </a:rPr>
              <a:t>pre-processing</a:t>
            </a:r>
            <a:endParaRPr lang="en-US" sz="2000">
              <a:latin typeface="League Spartan" panose="00000800000000000000" pitchFamily="2" charset="0"/>
            </a:endParaRP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698475" y="1432379"/>
            <a:ext cx="3949726" cy="3101521"/>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3. Pengubahan </a:t>
            </a:r>
            <a:r>
              <a:rPr lang="en-US" sz="1800" b="1" i="1">
                <a:latin typeface="League Spartan" panose="00000800000000000000" pitchFamily="2" charset="0"/>
                <a:sym typeface="Roboto"/>
              </a:rPr>
              <a:t>datatype</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Dilakukan dalam rangka mempersiapkan data agar siap diproses di dalam model matematis. Fitur yang dirubah hanya fitur </a:t>
            </a:r>
            <a:r>
              <a:rPr lang="en-US" sz="1800" b="1">
                <a:sym typeface="Roboto"/>
              </a:rPr>
              <a:t>kategorik biner saja</a:t>
            </a:r>
            <a:r>
              <a:rPr lang="en-US" sz="1800">
                <a:sym typeface="Roboto"/>
              </a:rPr>
              <a:t>, yaitu ‘</a:t>
            </a:r>
            <a:r>
              <a:rPr lang="en-US" sz="1800" b="1">
                <a:sym typeface="Roboto"/>
              </a:rPr>
              <a:t>hotel</a:t>
            </a:r>
            <a:r>
              <a:rPr lang="en-US" sz="1800">
                <a:sym typeface="Roboto"/>
              </a:rPr>
              <a:t>’. Fitur kategorik yang lain akan diproses menggunakan teknik </a:t>
            </a:r>
            <a:r>
              <a:rPr lang="en-US" sz="1800" i="1">
                <a:sym typeface="Roboto"/>
              </a:rPr>
              <a:t>encoding</a:t>
            </a:r>
            <a:r>
              <a:rPr lang="en-US" sz="1800">
                <a:sym typeface="Roboto"/>
              </a:rPr>
              <a:t>.</a:t>
            </a:r>
          </a:p>
        </p:txBody>
      </p:sp>
      <p:sp>
        <p:nvSpPr>
          <p:cNvPr id="18" name="Google Shape;84;p16">
            <a:extLst>
              <a:ext uri="{FF2B5EF4-FFF2-40B4-BE49-F238E27FC236}">
                <a16:creationId xmlns:a16="http://schemas.microsoft.com/office/drawing/2014/main" id="{A60ADFF7-DADE-4E18-AE50-0BC50AF5B80B}"/>
              </a:ext>
            </a:extLst>
          </p:cNvPr>
          <p:cNvSpPr txBox="1">
            <a:spLocks/>
          </p:cNvSpPr>
          <p:nvPr/>
        </p:nvSpPr>
        <p:spPr>
          <a:xfrm>
            <a:off x="4991101" y="1432379"/>
            <a:ext cx="6578600" cy="3101521"/>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4. Penanganan </a:t>
            </a:r>
            <a:r>
              <a:rPr lang="en-US" sz="1800" b="1" i="1">
                <a:latin typeface="League Spartan" panose="00000800000000000000" pitchFamily="2" charset="0"/>
                <a:sym typeface="Roboto"/>
              </a:rPr>
              <a:t>imbalance data</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Diketahui bahwa dataset yang diperoleh mengalami </a:t>
            </a:r>
            <a:r>
              <a:rPr lang="en-US" sz="1800" b="1">
                <a:sym typeface="Roboto"/>
              </a:rPr>
              <a:t>ketidakseimbangan data tingkat rendah </a:t>
            </a:r>
            <a:r>
              <a:rPr lang="en-US" sz="1800">
                <a:sym typeface="Roboto"/>
              </a:rPr>
              <a:t>dengan perbandingan 5 (lima) berbanding 3 (tiga).</a:t>
            </a:r>
          </a:p>
          <a:p>
            <a:pPr algn="just">
              <a:lnSpc>
                <a:spcPct val="114999"/>
              </a:lnSpc>
              <a:spcAft>
                <a:spcPts val="1600"/>
              </a:spcAft>
            </a:pPr>
            <a:r>
              <a:rPr lang="en-US" sz="1800">
                <a:sym typeface="Roboto"/>
              </a:rPr>
              <a:t>Tidak dilakukan penanganan secara langsung pada data, akan tetapi diputuskan untuk menggunakan </a:t>
            </a:r>
            <a:r>
              <a:rPr lang="en-US" sz="1800" b="1" i="1">
                <a:sym typeface="Roboto"/>
              </a:rPr>
              <a:t>scoring metrics </a:t>
            </a:r>
            <a:r>
              <a:rPr lang="en-US" sz="1800">
                <a:sym typeface="Roboto"/>
              </a:rPr>
              <a:t>yang mengakomodasi ketidakseimbangan data secara lebih baik, yaitu dengan </a:t>
            </a:r>
            <a:r>
              <a:rPr lang="en-US" sz="1800" b="1" i="1">
                <a:sym typeface="Roboto"/>
              </a:rPr>
              <a:t>f1 score</a:t>
            </a:r>
            <a:r>
              <a:rPr lang="en-US" sz="1800">
                <a:sym typeface="Roboto"/>
              </a:rPr>
              <a:t>.</a:t>
            </a:r>
          </a:p>
        </p:txBody>
      </p:sp>
      <p:sp>
        <p:nvSpPr>
          <p:cNvPr id="13" name="Google Shape;84;p16">
            <a:extLst>
              <a:ext uri="{FF2B5EF4-FFF2-40B4-BE49-F238E27FC236}">
                <a16:creationId xmlns:a16="http://schemas.microsoft.com/office/drawing/2014/main" id="{5201A55A-BEA8-4700-B965-7CBD8C52C2C9}"/>
              </a:ext>
            </a:extLst>
          </p:cNvPr>
          <p:cNvSpPr txBox="1">
            <a:spLocks/>
          </p:cNvSpPr>
          <p:nvPr/>
        </p:nvSpPr>
        <p:spPr>
          <a:xfrm>
            <a:off x="698475" y="4829401"/>
            <a:ext cx="10871226" cy="1407639"/>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5. </a:t>
            </a:r>
            <a:r>
              <a:rPr lang="en-US" sz="1800" b="1" i="1">
                <a:latin typeface="League Spartan" panose="00000800000000000000" pitchFamily="2" charset="0"/>
                <a:sym typeface="Roboto"/>
              </a:rPr>
              <a:t>Feature engineering &amp; data transformation</a:t>
            </a:r>
          </a:p>
          <a:p>
            <a:pPr algn="just">
              <a:lnSpc>
                <a:spcPct val="114999"/>
              </a:lnSpc>
              <a:spcAft>
                <a:spcPts val="1600"/>
              </a:spcAft>
            </a:pPr>
            <a:r>
              <a:rPr lang="en-US" sz="1800">
                <a:sym typeface="Roboto"/>
              </a:rPr>
              <a:t>Terdapat total </a:t>
            </a:r>
            <a:r>
              <a:rPr lang="en-US" sz="1800" b="1">
                <a:sym typeface="Roboto"/>
              </a:rPr>
              <a:t>12 (dua belas) bentuk fitur rekayasa </a:t>
            </a:r>
            <a:r>
              <a:rPr lang="en-US" sz="1800">
                <a:sym typeface="Roboto"/>
              </a:rPr>
              <a:t>hasil </a:t>
            </a:r>
            <a:r>
              <a:rPr lang="en-US" sz="1800" i="1">
                <a:sym typeface="Roboto"/>
              </a:rPr>
              <a:t>feature engineering</a:t>
            </a:r>
            <a:r>
              <a:rPr lang="en-US" sz="1800">
                <a:sym typeface="Roboto"/>
              </a:rPr>
              <a:t>. Detail mengenai masing-masing fitur tersebut dapat diakses pada </a:t>
            </a:r>
            <a:r>
              <a:rPr lang="en-US" sz="1800" b="1">
                <a:sym typeface="Roboto"/>
              </a:rPr>
              <a:t>laporan</a:t>
            </a:r>
            <a:r>
              <a:rPr lang="en-US" sz="1800">
                <a:sym typeface="Roboto"/>
              </a:rPr>
              <a:t> ataupun pada </a:t>
            </a:r>
            <a:r>
              <a:rPr lang="en-US" sz="1800" b="1" i="1">
                <a:sym typeface="Roboto"/>
              </a:rPr>
              <a:t>notebook</a:t>
            </a:r>
            <a:r>
              <a:rPr lang="en-US" sz="1800">
                <a:sym typeface="Roboto"/>
              </a:rPr>
              <a:t> yang sudah dilampirkan.</a:t>
            </a:r>
          </a:p>
        </p:txBody>
      </p:sp>
    </p:spTree>
    <p:extLst>
      <p:ext uri="{BB962C8B-B14F-4D97-AF65-F5344CB8AC3E}">
        <p14:creationId xmlns:p14="http://schemas.microsoft.com/office/powerpoint/2010/main" val="72966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18</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Pemodelan Data</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800074" y="1432379"/>
            <a:ext cx="10892963" cy="243717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1. </a:t>
            </a:r>
            <a:r>
              <a:rPr lang="en-US" sz="1800" b="1" i="1">
                <a:latin typeface="League Spartan" panose="00000800000000000000" pitchFamily="2" charset="0"/>
                <a:sym typeface="Roboto"/>
              </a:rPr>
              <a:t>Splitting dataset</a:t>
            </a:r>
          </a:p>
          <a:p>
            <a:pPr algn="just">
              <a:lnSpc>
                <a:spcPct val="114999"/>
              </a:lnSpc>
              <a:spcAft>
                <a:spcPts val="1600"/>
              </a:spcAft>
            </a:pPr>
            <a:r>
              <a:rPr lang="en-US" sz="1800">
                <a:sym typeface="Roboto"/>
              </a:rPr>
              <a:t>Dilakukan pemisahan hanya antara fitur prediktor (X) dengan fitur target (y). Pada kasus kali ini, </a:t>
            </a:r>
            <a:r>
              <a:rPr lang="en-US" sz="1800" b="1">
                <a:sym typeface="Roboto"/>
              </a:rPr>
              <a:t>tidak dilakukan pemisahan </a:t>
            </a:r>
            <a:r>
              <a:rPr lang="en-US" sz="1800">
                <a:sym typeface="Roboto"/>
              </a:rPr>
              <a:t>antara </a:t>
            </a:r>
            <a:r>
              <a:rPr lang="en-US" sz="1800" b="1" i="1">
                <a:sym typeface="Roboto"/>
              </a:rPr>
              <a:t>data train </a:t>
            </a:r>
            <a:r>
              <a:rPr lang="en-US" sz="1800" b="1">
                <a:sym typeface="Roboto"/>
              </a:rPr>
              <a:t>&amp; </a:t>
            </a:r>
            <a:r>
              <a:rPr lang="en-US" sz="1800" b="1" i="1">
                <a:sym typeface="Roboto"/>
              </a:rPr>
              <a:t>data test</a:t>
            </a:r>
            <a:r>
              <a:rPr lang="en-US" sz="1800" i="1">
                <a:sym typeface="Roboto"/>
              </a:rPr>
              <a:t> </a:t>
            </a:r>
            <a:r>
              <a:rPr lang="en-US" sz="1800">
                <a:sym typeface="Roboto"/>
              </a:rPr>
              <a:t>akibat proporsi antara fitur dengan ukuran dataset yang minimum. </a:t>
            </a:r>
          </a:p>
          <a:p>
            <a:pPr algn="just">
              <a:lnSpc>
                <a:spcPct val="114999"/>
              </a:lnSpc>
              <a:spcAft>
                <a:spcPts val="1600"/>
              </a:spcAft>
            </a:pPr>
            <a:r>
              <a:rPr lang="en-US" sz="1800">
                <a:sym typeface="Roboto"/>
              </a:rPr>
              <a:t>Sebagai gantinya, akan digunakan </a:t>
            </a:r>
            <a:r>
              <a:rPr lang="en-US" sz="1800" b="1">
                <a:sym typeface="Roboto"/>
              </a:rPr>
              <a:t>teknik </a:t>
            </a:r>
            <a:r>
              <a:rPr lang="en-US" sz="1800" b="1" i="1">
                <a:sym typeface="Roboto"/>
              </a:rPr>
              <a:t>cross-validation</a:t>
            </a:r>
            <a:r>
              <a:rPr lang="en-US" sz="1800" i="1">
                <a:sym typeface="Roboto"/>
              </a:rPr>
              <a:t> </a:t>
            </a:r>
            <a:r>
              <a:rPr lang="en-US" sz="1800">
                <a:sym typeface="Roboto"/>
              </a:rPr>
              <a:t>untuk mengevaluasi tiap model yang berhasil dibangun.</a:t>
            </a:r>
          </a:p>
        </p:txBody>
      </p:sp>
      <p:sp>
        <p:nvSpPr>
          <p:cNvPr id="18" name="Google Shape;84;p16">
            <a:extLst>
              <a:ext uri="{FF2B5EF4-FFF2-40B4-BE49-F238E27FC236}">
                <a16:creationId xmlns:a16="http://schemas.microsoft.com/office/drawing/2014/main" id="{A60ADFF7-DADE-4E18-AE50-0BC50AF5B80B}"/>
              </a:ext>
            </a:extLst>
          </p:cNvPr>
          <p:cNvSpPr txBox="1">
            <a:spLocks/>
          </p:cNvSpPr>
          <p:nvPr/>
        </p:nvSpPr>
        <p:spPr>
          <a:xfrm>
            <a:off x="800074" y="4207035"/>
            <a:ext cx="6019826" cy="243717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2. </a:t>
            </a:r>
            <a:r>
              <a:rPr lang="en-US" sz="1800" b="1" i="1">
                <a:latin typeface="League Spartan" panose="00000800000000000000" pitchFamily="2" charset="0"/>
                <a:sym typeface="Roboto"/>
              </a:rPr>
              <a:t>Testing model</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Dilakukan pengujian </a:t>
            </a:r>
            <a:r>
              <a:rPr lang="en-US" sz="1800" i="1">
                <a:sym typeface="Roboto"/>
              </a:rPr>
              <a:t>fitting </a:t>
            </a:r>
            <a:r>
              <a:rPr lang="en-US" sz="1800">
                <a:sym typeface="Roboto"/>
              </a:rPr>
              <a:t>pada masing-masing calon model potensial, didapatkan hasil yang dapat dilihat pada tabel di samping.</a:t>
            </a:r>
          </a:p>
          <a:p>
            <a:pPr algn="just">
              <a:lnSpc>
                <a:spcPct val="114999"/>
              </a:lnSpc>
              <a:spcAft>
                <a:spcPts val="1600"/>
              </a:spcAft>
            </a:pPr>
            <a:r>
              <a:rPr lang="en-US" sz="1800">
                <a:sym typeface="Roboto"/>
              </a:rPr>
              <a:t>Didapatkan hasil bahwa </a:t>
            </a:r>
            <a:r>
              <a:rPr lang="en-US" sz="1800" i="1">
                <a:sym typeface="Roboto"/>
              </a:rPr>
              <a:t>logistic regression </a:t>
            </a:r>
            <a:r>
              <a:rPr lang="en-US" sz="1800">
                <a:sym typeface="Roboto"/>
              </a:rPr>
              <a:t>ternyata kurang cocok untuk digunakan pada pemodelan terkait.</a:t>
            </a:r>
          </a:p>
        </p:txBody>
      </p:sp>
      <p:graphicFrame>
        <p:nvGraphicFramePr>
          <p:cNvPr id="13" name="Table 2">
            <a:extLst>
              <a:ext uri="{FF2B5EF4-FFF2-40B4-BE49-F238E27FC236}">
                <a16:creationId xmlns:a16="http://schemas.microsoft.com/office/drawing/2014/main" id="{AE56FFEC-D585-4284-9433-C5E9743DC7ED}"/>
              </a:ext>
            </a:extLst>
          </p:cNvPr>
          <p:cNvGraphicFramePr>
            <a:graphicFrameLocks noGrp="1"/>
          </p:cNvGraphicFramePr>
          <p:nvPr>
            <p:extLst>
              <p:ext uri="{D42A27DB-BD31-4B8C-83A1-F6EECF244321}">
                <p14:modId xmlns:p14="http://schemas.microsoft.com/office/powerpoint/2010/main" val="3966097759"/>
              </p:ext>
            </p:extLst>
          </p:nvPr>
        </p:nvGraphicFramePr>
        <p:xfrm>
          <a:off x="7175526" y="4354830"/>
          <a:ext cx="4216400" cy="2001520"/>
        </p:xfrm>
        <a:graphic>
          <a:graphicData uri="http://schemas.openxmlformats.org/drawingml/2006/table">
            <a:tbl>
              <a:tblPr firstRow="1" bandRow="1">
                <a:tableStyleId>{073A0DAA-6AF3-43AB-8588-CEC1D06C72B9}</a:tableStyleId>
              </a:tblPr>
              <a:tblGrid>
                <a:gridCol w="593237">
                  <a:extLst>
                    <a:ext uri="{9D8B030D-6E8A-4147-A177-3AD203B41FA5}">
                      <a16:colId xmlns:a16="http://schemas.microsoft.com/office/drawing/2014/main" val="2617996486"/>
                    </a:ext>
                  </a:extLst>
                </a:gridCol>
                <a:gridCol w="2540000">
                  <a:extLst>
                    <a:ext uri="{9D8B030D-6E8A-4147-A177-3AD203B41FA5}">
                      <a16:colId xmlns:a16="http://schemas.microsoft.com/office/drawing/2014/main" val="2625397519"/>
                    </a:ext>
                  </a:extLst>
                </a:gridCol>
                <a:gridCol w="1083163">
                  <a:extLst>
                    <a:ext uri="{9D8B030D-6E8A-4147-A177-3AD203B41FA5}">
                      <a16:colId xmlns:a16="http://schemas.microsoft.com/office/drawing/2014/main" val="1706430221"/>
                    </a:ext>
                  </a:extLst>
                </a:gridCol>
              </a:tblGrid>
              <a:tr h="370840">
                <a:tc>
                  <a:txBody>
                    <a:bodyPr/>
                    <a:lstStyle/>
                    <a:p>
                      <a:pPr algn="ctr"/>
                      <a:r>
                        <a:rPr lang="en-US" sz="1400"/>
                        <a:t>No</a:t>
                      </a:r>
                      <a:endParaRPr lang="en-US" sz="1400">
                        <a:latin typeface="Montserrat" panose="02000505000000020004" pitchFamily="2" charset="0"/>
                      </a:endParaRPr>
                    </a:p>
                  </a:txBody>
                  <a:tcPr anchor="ctr"/>
                </a:tc>
                <a:tc>
                  <a:txBody>
                    <a:bodyPr/>
                    <a:lstStyle/>
                    <a:p>
                      <a:pPr algn="ctr"/>
                      <a:r>
                        <a:rPr lang="en-US" sz="1400"/>
                        <a:t>Model</a:t>
                      </a:r>
                      <a:endParaRPr lang="en-US" sz="1400">
                        <a:latin typeface="Montserrat" panose="02000505000000020004" pitchFamily="2" charset="0"/>
                      </a:endParaRPr>
                    </a:p>
                  </a:txBody>
                  <a:tcPr anchor="ctr"/>
                </a:tc>
                <a:tc>
                  <a:txBody>
                    <a:bodyPr/>
                    <a:lstStyle/>
                    <a:p>
                      <a:pPr algn="ctr"/>
                      <a:r>
                        <a:rPr lang="en-US" sz="1400"/>
                        <a:t>Akurasi</a:t>
                      </a:r>
                    </a:p>
                    <a:p>
                      <a:pPr algn="ctr"/>
                      <a:r>
                        <a:rPr lang="en-US" sz="1400"/>
                        <a:t>(F1 Score)</a:t>
                      </a:r>
                      <a:endParaRPr lang="en-US" sz="1400">
                        <a:latin typeface="Montserrat" panose="02000505000000020004" pitchFamily="2" charset="0"/>
                      </a:endParaRPr>
                    </a:p>
                  </a:txBody>
                  <a:tcPr anchor="ctr"/>
                </a:tc>
                <a:extLst>
                  <a:ext uri="{0D108BD9-81ED-4DB2-BD59-A6C34878D82A}">
                    <a16:rowId xmlns:a16="http://schemas.microsoft.com/office/drawing/2014/main" val="922301844"/>
                  </a:ext>
                </a:extLst>
              </a:tr>
              <a:tr h="370840">
                <a:tc>
                  <a:txBody>
                    <a:bodyPr/>
                    <a:lstStyle/>
                    <a:p>
                      <a:r>
                        <a:rPr lang="en-US"/>
                        <a:t>1</a:t>
                      </a:r>
                    </a:p>
                  </a:txBody>
                  <a:tcPr/>
                </a:tc>
                <a:tc>
                  <a:txBody>
                    <a:bodyPr/>
                    <a:lstStyle/>
                    <a:p>
                      <a:r>
                        <a:rPr lang="en-US"/>
                        <a:t>Logistic Regression</a:t>
                      </a:r>
                    </a:p>
                  </a:txBody>
                  <a:tcPr/>
                </a:tc>
                <a:tc>
                  <a:txBody>
                    <a:bodyPr/>
                    <a:lstStyle/>
                    <a:p>
                      <a:r>
                        <a:rPr lang="en-US"/>
                        <a:t>0,708</a:t>
                      </a:r>
                    </a:p>
                  </a:txBody>
                  <a:tcPr/>
                </a:tc>
                <a:extLst>
                  <a:ext uri="{0D108BD9-81ED-4DB2-BD59-A6C34878D82A}">
                    <a16:rowId xmlns:a16="http://schemas.microsoft.com/office/drawing/2014/main" val="1745498272"/>
                  </a:ext>
                </a:extLst>
              </a:tr>
              <a:tr h="370840">
                <a:tc>
                  <a:txBody>
                    <a:bodyPr/>
                    <a:lstStyle/>
                    <a:p>
                      <a:r>
                        <a:rPr lang="en-US"/>
                        <a:t>2</a:t>
                      </a:r>
                    </a:p>
                  </a:txBody>
                  <a:tcPr/>
                </a:tc>
                <a:tc>
                  <a:txBody>
                    <a:bodyPr/>
                    <a:lstStyle/>
                    <a:p>
                      <a:r>
                        <a:rPr lang="en-US"/>
                        <a:t>Random Forest Classifier</a:t>
                      </a:r>
                    </a:p>
                  </a:txBody>
                  <a:tcPr/>
                </a:tc>
                <a:tc>
                  <a:txBody>
                    <a:bodyPr/>
                    <a:lstStyle/>
                    <a:p>
                      <a:r>
                        <a:rPr lang="en-US"/>
                        <a:t>0,818</a:t>
                      </a:r>
                    </a:p>
                  </a:txBody>
                  <a:tcPr/>
                </a:tc>
                <a:extLst>
                  <a:ext uri="{0D108BD9-81ED-4DB2-BD59-A6C34878D82A}">
                    <a16:rowId xmlns:a16="http://schemas.microsoft.com/office/drawing/2014/main" val="272241664"/>
                  </a:ext>
                </a:extLst>
              </a:tr>
              <a:tr h="370840">
                <a:tc>
                  <a:txBody>
                    <a:bodyPr/>
                    <a:lstStyle/>
                    <a:p>
                      <a:r>
                        <a:rPr lang="en-US"/>
                        <a:t>3</a:t>
                      </a:r>
                    </a:p>
                  </a:txBody>
                  <a:tcPr/>
                </a:tc>
                <a:tc>
                  <a:txBody>
                    <a:bodyPr/>
                    <a:lstStyle/>
                    <a:p>
                      <a:r>
                        <a:rPr lang="en-US"/>
                        <a:t>XGBoost Classifier</a:t>
                      </a:r>
                    </a:p>
                  </a:txBody>
                  <a:tcPr/>
                </a:tc>
                <a:tc>
                  <a:txBody>
                    <a:bodyPr/>
                    <a:lstStyle/>
                    <a:p>
                      <a:r>
                        <a:rPr lang="en-US"/>
                        <a:t>0,810</a:t>
                      </a:r>
                    </a:p>
                  </a:txBody>
                  <a:tcPr/>
                </a:tc>
                <a:extLst>
                  <a:ext uri="{0D108BD9-81ED-4DB2-BD59-A6C34878D82A}">
                    <a16:rowId xmlns:a16="http://schemas.microsoft.com/office/drawing/2014/main" val="3755155495"/>
                  </a:ext>
                </a:extLst>
              </a:tr>
              <a:tr h="370840">
                <a:tc>
                  <a:txBody>
                    <a:bodyPr/>
                    <a:lstStyle/>
                    <a:p>
                      <a:r>
                        <a:rPr lang="en-US"/>
                        <a:t>4</a:t>
                      </a:r>
                    </a:p>
                  </a:txBody>
                  <a:tcPr/>
                </a:tc>
                <a:tc>
                  <a:txBody>
                    <a:bodyPr/>
                    <a:lstStyle/>
                    <a:p>
                      <a:r>
                        <a:rPr lang="en-US"/>
                        <a:t>CatBoost Classifier</a:t>
                      </a:r>
                    </a:p>
                  </a:txBody>
                  <a:tcPr/>
                </a:tc>
                <a:tc>
                  <a:txBody>
                    <a:bodyPr/>
                    <a:lstStyle/>
                    <a:p>
                      <a:r>
                        <a:rPr lang="en-US"/>
                        <a:t>0,814</a:t>
                      </a:r>
                    </a:p>
                  </a:txBody>
                  <a:tcPr/>
                </a:tc>
                <a:extLst>
                  <a:ext uri="{0D108BD9-81ED-4DB2-BD59-A6C34878D82A}">
                    <a16:rowId xmlns:a16="http://schemas.microsoft.com/office/drawing/2014/main" val="2865796657"/>
                  </a:ext>
                </a:extLst>
              </a:tr>
            </a:tbl>
          </a:graphicData>
        </a:graphic>
      </p:graphicFrame>
    </p:spTree>
    <p:extLst>
      <p:ext uri="{BB962C8B-B14F-4D97-AF65-F5344CB8AC3E}">
        <p14:creationId xmlns:p14="http://schemas.microsoft.com/office/powerpoint/2010/main" val="137848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19</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Pemodelan Data</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393700" y="1432379"/>
            <a:ext cx="11299337" cy="199662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3. </a:t>
            </a:r>
            <a:r>
              <a:rPr lang="en-US" sz="1800" b="1" i="1">
                <a:latin typeface="League Spartan" panose="00000800000000000000" pitchFamily="2" charset="0"/>
                <a:sym typeface="Roboto"/>
              </a:rPr>
              <a:t>Feature Selection</a:t>
            </a:r>
          </a:p>
          <a:p>
            <a:pPr algn="just">
              <a:lnSpc>
                <a:spcPct val="114999"/>
              </a:lnSpc>
              <a:spcAft>
                <a:spcPts val="1600"/>
              </a:spcAft>
            </a:pPr>
            <a:r>
              <a:rPr lang="en-US" sz="1800">
                <a:sym typeface="Roboto"/>
              </a:rPr>
              <a:t>Dilakukan untuk menurunkan kompleksitas model dan menurunkan </a:t>
            </a:r>
            <a:r>
              <a:rPr lang="en-US" sz="1800" i="1">
                <a:sym typeface="Roboto"/>
              </a:rPr>
              <a:t>noise </a:t>
            </a:r>
            <a:r>
              <a:rPr lang="en-US" sz="1800">
                <a:sym typeface="Roboto"/>
              </a:rPr>
              <a:t>dari data-data yang irelevan. Digunakan 2 (dua) jenis teknik yaitu: RFECV (</a:t>
            </a:r>
            <a:r>
              <a:rPr lang="en-US" sz="1800" i="1">
                <a:sym typeface="Roboto"/>
              </a:rPr>
              <a:t>Recursive Feature Elimination Cross Validation</a:t>
            </a:r>
            <a:r>
              <a:rPr lang="en-US" sz="1800">
                <a:sym typeface="Roboto"/>
              </a:rPr>
              <a:t>) dan SelectKBest. Detail pelaksanaan </a:t>
            </a:r>
            <a:r>
              <a:rPr lang="en-US" sz="1800" i="1">
                <a:sym typeface="Roboto"/>
              </a:rPr>
              <a:t>feature selection </a:t>
            </a:r>
            <a:r>
              <a:rPr lang="en-US" sz="1800">
                <a:sym typeface="Roboto"/>
              </a:rPr>
              <a:t>sudah terlampir pada laporan dan </a:t>
            </a:r>
            <a:r>
              <a:rPr lang="en-US" sz="1800" i="1">
                <a:sym typeface="Roboto"/>
              </a:rPr>
              <a:t>notebook</a:t>
            </a:r>
            <a:r>
              <a:rPr lang="en-US" sz="1800">
                <a:sym typeface="Roboto"/>
              </a:rPr>
              <a:t>. Berikut merupakan hasil dari proses </a:t>
            </a:r>
            <a:r>
              <a:rPr lang="en-US" sz="1800" i="1">
                <a:sym typeface="Roboto"/>
              </a:rPr>
              <a:t>feature selection</a:t>
            </a:r>
            <a:r>
              <a:rPr lang="en-US" sz="1800">
                <a:sym typeface="Roboto"/>
              </a:rPr>
              <a:t>:</a:t>
            </a:r>
          </a:p>
        </p:txBody>
      </p:sp>
      <p:graphicFrame>
        <p:nvGraphicFramePr>
          <p:cNvPr id="13" name="Table 2">
            <a:extLst>
              <a:ext uri="{FF2B5EF4-FFF2-40B4-BE49-F238E27FC236}">
                <a16:creationId xmlns:a16="http://schemas.microsoft.com/office/drawing/2014/main" id="{AE56FFEC-D585-4284-9433-C5E9743DC7ED}"/>
              </a:ext>
            </a:extLst>
          </p:cNvPr>
          <p:cNvGraphicFramePr>
            <a:graphicFrameLocks noGrp="1"/>
          </p:cNvGraphicFramePr>
          <p:nvPr>
            <p:extLst>
              <p:ext uri="{D42A27DB-BD31-4B8C-83A1-F6EECF244321}">
                <p14:modId xmlns:p14="http://schemas.microsoft.com/office/powerpoint/2010/main" val="2330247499"/>
              </p:ext>
            </p:extLst>
          </p:nvPr>
        </p:nvGraphicFramePr>
        <p:xfrm>
          <a:off x="393698" y="3566687"/>
          <a:ext cx="11299337" cy="2854960"/>
        </p:xfrm>
        <a:graphic>
          <a:graphicData uri="http://schemas.openxmlformats.org/drawingml/2006/table">
            <a:tbl>
              <a:tblPr firstRow="1" bandRow="1">
                <a:tableStyleId>{073A0DAA-6AF3-43AB-8588-CEC1D06C72B9}</a:tableStyleId>
              </a:tblPr>
              <a:tblGrid>
                <a:gridCol w="419102">
                  <a:extLst>
                    <a:ext uri="{9D8B030D-6E8A-4147-A177-3AD203B41FA5}">
                      <a16:colId xmlns:a16="http://schemas.microsoft.com/office/drawing/2014/main" val="2617996486"/>
                    </a:ext>
                  </a:extLst>
                </a:gridCol>
                <a:gridCol w="2641600">
                  <a:extLst>
                    <a:ext uri="{9D8B030D-6E8A-4147-A177-3AD203B41FA5}">
                      <a16:colId xmlns:a16="http://schemas.microsoft.com/office/drawing/2014/main" val="2625397519"/>
                    </a:ext>
                  </a:extLst>
                </a:gridCol>
                <a:gridCol w="1885465">
                  <a:extLst>
                    <a:ext uri="{9D8B030D-6E8A-4147-A177-3AD203B41FA5}">
                      <a16:colId xmlns:a16="http://schemas.microsoft.com/office/drawing/2014/main" val="1706430221"/>
                    </a:ext>
                  </a:extLst>
                </a:gridCol>
                <a:gridCol w="1270634">
                  <a:extLst>
                    <a:ext uri="{9D8B030D-6E8A-4147-A177-3AD203B41FA5}">
                      <a16:colId xmlns:a16="http://schemas.microsoft.com/office/drawing/2014/main" val="2419877423"/>
                    </a:ext>
                  </a:extLst>
                </a:gridCol>
                <a:gridCol w="1041985">
                  <a:extLst>
                    <a:ext uri="{9D8B030D-6E8A-4147-A177-3AD203B41FA5}">
                      <a16:colId xmlns:a16="http://schemas.microsoft.com/office/drawing/2014/main" val="3292972092"/>
                    </a:ext>
                  </a:extLst>
                </a:gridCol>
                <a:gridCol w="961687">
                  <a:extLst>
                    <a:ext uri="{9D8B030D-6E8A-4147-A177-3AD203B41FA5}">
                      <a16:colId xmlns:a16="http://schemas.microsoft.com/office/drawing/2014/main" val="379072251"/>
                    </a:ext>
                  </a:extLst>
                </a:gridCol>
                <a:gridCol w="1146120">
                  <a:extLst>
                    <a:ext uri="{9D8B030D-6E8A-4147-A177-3AD203B41FA5}">
                      <a16:colId xmlns:a16="http://schemas.microsoft.com/office/drawing/2014/main" val="3845739214"/>
                    </a:ext>
                  </a:extLst>
                </a:gridCol>
                <a:gridCol w="1932744">
                  <a:extLst>
                    <a:ext uri="{9D8B030D-6E8A-4147-A177-3AD203B41FA5}">
                      <a16:colId xmlns:a16="http://schemas.microsoft.com/office/drawing/2014/main" val="824342566"/>
                    </a:ext>
                  </a:extLst>
                </a:gridCol>
              </a:tblGrid>
              <a:tr h="370840">
                <a:tc>
                  <a:txBody>
                    <a:bodyPr/>
                    <a:lstStyle/>
                    <a:p>
                      <a:pPr algn="ctr"/>
                      <a:r>
                        <a:rPr lang="en-US" sz="1400"/>
                        <a:t>No</a:t>
                      </a:r>
                      <a:endParaRPr lang="en-US" sz="1400">
                        <a:latin typeface="Montserrat" panose="02000505000000020004" pitchFamily="2" charset="0"/>
                      </a:endParaRPr>
                    </a:p>
                  </a:txBody>
                  <a:tcPr anchor="ctr"/>
                </a:tc>
                <a:tc>
                  <a:txBody>
                    <a:bodyPr/>
                    <a:lstStyle/>
                    <a:p>
                      <a:pPr algn="ctr"/>
                      <a:r>
                        <a:rPr lang="en-US" sz="1400"/>
                        <a:t>Model</a:t>
                      </a:r>
                      <a:endParaRPr lang="en-US" sz="1400">
                        <a:latin typeface="Montserrat" panose="02000505000000020004" pitchFamily="2" charset="0"/>
                      </a:endParaRPr>
                    </a:p>
                  </a:txBody>
                  <a:tcPr anchor="ctr"/>
                </a:tc>
                <a:tc>
                  <a:txBody>
                    <a:bodyPr/>
                    <a:lstStyle/>
                    <a:p>
                      <a:pPr algn="ctr"/>
                      <a:r>
                        <a:rPr lang="en-US" sz="1400"/>
                        <a:t>Teknik </a:t>
                      </a:r>
                      <a:r>
                        <a:rPr lang="en-US" sz="1400" i="1"/>
                        <a:t>feature selection</a:t>
                      </a:r>
                      <a:endParaRPr lang="en-US" sz="1400">
                        <a:latin typeface="Montserrat" panose="02000505000000020004" pitchFamily="2" charset="0"/>
                      </a:endParaRPr>
                    </a:p>
                  </a:txBody>
                  <a:tcPr anchor="ctr"/>
                </a:tc>
                <a:tc>
                  <a:txBody>
                    <a:bodyPr/>
                    <a:lstStyle/>
                    <a:p>
                      <a:pPr algn="ctr"/>
                      <a:r>
                        <a:rPr lang="en-US" sz="1400">
                          <a:latin typeface="Montserrat" panose="02000505000000020004" pitchFamily="2" charset="0"/>
                        </a:rPr>
                        <a:t>Jumlah fitur yang digunakan</a:t>
                      </a:r>
                    </a:p>
                  </a:txBody>
                  <a:tcPr anchor="ctr"/>
                </a:tc>
                <a:tc>
                  <a:txBody>
                    <a:bodyPr/>
                    <a:lstStyle/>
                    <a:p>
                      <a:pPr algn="ctr"/>
                      <a:r>
                        <a:rPr lang="en-US" sz="1400">
                          <a:latin typeface="Montserrat" panose="02000505000000020004" pitchFamily="2" charset="0"/>
                        </a:rPr>
                        <a:t>Score sebelum</a:t>
                      </a:r>
                    </a:p>
                  </a:txBody>
                  <a:tcPr anchor="ctr"/>
                </a:tc>
                <a:tc>
                  <a:txBody>
                    <a:bodyPr/>
                    <a:lstStyle/>
                    <a:p>
                      <a:pPr algn="ctr"/>
                      <a:r>
                        <a:rPr lang="en-US" sz="1400">
                          <a:latin typeface="Montserrat" panose="02000505000000020004" pitchFamily="2" charset="0"/>
                        </a:rPr>
                        <a:t>Score sesudah</a:t>
                      </a:r>
                    </a:p>
                  </a:txBody>
                  <a:tcPr anchor="ctr"/>
                </a:tc>
                <a:tc>
                  <a:txBody>
                    <a:bodyPr/>
                    <a:lstStyle/>
                    <a:p>
                      <a:pPr algn="ctr"/>
                      <a:r>
                        <a:rPr lang="en-US" sz="1400">
                          <a:latin typeface="Montserrat" panose="02000505000000020004" pitchFamily="2" charset="0"/>
                        </a:rPr>
                        <a:t>Selisih</a:t>
                      </a:r>
                    </a:p>
                  </a:txBody>
                  <a:tcPr anchor="ctr"/>
                </a:tc>
                <a:tc>
                  <a:txBody>
                    <a:bodyPr/>
                    <a:lstStyle/>
                    <a:p>
                      <a:pPr algn="ctr"/>
                      <a:r>
                        <a:rPr lang="en-US" sz="1400">
                          <a:latin typeface="Montserrat" panose="02000505000000020004" pitchFamily="2" charset="0"/>
                        </a:rPr>
                        <a:t>Keputusan</a:t>
                      </a:r>
                    </a:p>
                  </a:txBody>
                  <a:tcPr anchor="ctr"/>
                </a:tc>
                <a:extLst>
                  <a:ext uri="{0D108BD9-81ED-4DB2-BD59-A6C34878D82A}">
                    <a16:rowId xmlns:a16="http://schemas.microsoft.com/office/drawing/2014/main" val="922301844"/>
                  </a:ext>
                </a:extLst>
              </a:tr>
              <a:tr h="370840">
                <a:tc>
                  <a:txBody>
                    <a:bodyPr/>
                    <a:lstStyle/>
                    <a:p>
                      <a:r>
                        <a:rPr lang="en-US"/>
                        <a:t>1</a:t>
                      </a:r>
                    </a:p>
                  </a:txBody>
                  <a:tcPr/>
                </a:tc>
                <a:tc>
                  <a:txBody>
                    <a:bodyPr/>
                    <a:lstStyle/>
                    <a:p>
                      <a:r>
                        <a:rPr lang="en-US"/>
                        <a:t>Random Forest Classifier</a:t>
                      </a:r>
                    </a:p>
                  </a:txBody>
                  <a:tcPr/>
                </a:tc>
                <a:tc>
                  <a:txBody>
                    <a:bodyPr/>
                    <a:lstStyle/>
                    <a:p>
                      <a:r>
                        <a:rPr lang="en-US"/>
                        <a:t>RFECV</a:t>
                      </a:r>
                    </a:p>
                  </a:txBody>
                  <a:tcPr/>
                </a:tc>
                <a:tc>
                  <a:txBody>
                    <a:bodyPr/>
                    <a:lstStyle/>
                    <a:p>
                      <a:r>
                        <a:rPr lang="en-US"/>
                        <a:t>40</a:t>
                      </a:r>
                    </a:p>
                  </a:txBody>
                  <a:tcPr/>
                </a:tc>
                <a:tc>
                  <a:txBody>
                    <a:bodyPr/>
                    <a:lstStyle/>
                    <a:p>
                      <a:r>
                        <a:rPr lang="en-US"/>
                        <a:t>0,818</a:t>
                      </a:r>
                    </a:p>
                  </a:txBody>
                  <a:tcPr/>
                </a:tc>
                <a:tc>
                  <a:txBody>
                    <a:bodyPr/>
                    <a:lstStyle/>
                    <a:p>
                      <a:r>
                        <a:rPr lang="en-US"/>
                        <a:t>0,821</a:t>
                      </a:r>
                    </a:p>
                  </a:txBody>
                  <a:tcPr/>
                </a:tc>
                <a:tc>
                  <a:txBody>
                    <a:bodyPr/>
                    <a:lstStyle/>
                    <a:p>
                      <a:r>
                        <a:rPr lang="en-US"/>
                        <a:t>Positif</a:t>
                      </a:r>
                    </a:p>
                  </a:txBody>
                  <a:tcPr/>
                </a:tc>
                <a:tc>
                  <a:txBody>
                    <a:bodyPr/>
                    <a:lstStyle/>
                    <a:p>
                      <a:r>
                        <a:rPr lang="en-US"/>
                        <a:t>Eliminasi 6 fitur</a:t>
                      </a:r>
                    </a:p>
                  </a:txBody>
                  <a:tcPr/>
                </a:tc>
                <a:extLst>
                  <a:ext uri="{0D108BD9-81ED-4DB2-BD59-A6C34878D82A}">
                    <a16:rowId xmlns:a16="http://schemas.microsoft.com/office/drawing/2014/main" val="272241664"/>
                  </a:ext>
                </a:extLst>
              </a:tr>
              <a:tr h="370840">
                <a:tc>
                  <a:txBody>
                    <a:bodyPr/>
                    <a:lstStyle/>
                    <a:p>
                      <a:r>
                        <a:rPr lang="en-US"/>
                        <a:t>2</a:t>
                      </a:r>
                    </a:p>
                  </a:txBody>
                  <a:tcPr/>
                </a:tc>
                <a:tc>
                  <a:txBody>
                    <a:bodyPr/>
                    <a:lstStyle/>
                    <a:p>
                      <a:r>
                        <a:rPr lang="en-US"/>
                        <a:t>XGBoost Classifier</a:t>
                      </a:r>
                    </a:p>
                  </a:txBody>
                  <a:tcPr/>
                </a:tc>
                <a:tc>
                  <a:txBody>
                    <a:bodyPr/>
                    <a:lstStyle/>
                    <a:p>
                      <a:r>
                        <a:rPr lang="en-US"/>
                        <a:t>RFECV</a:t>
                      </a:r>
                    </a:p>
                  </a:txBody>
                  <a:tcPr/>
                </a:tc>
                <a:tc>
                  <a:txBody>
                    <a:bodyPr/>
                    <a:lstStyle/>
                    <a:p>
                      <a:r>
                        <a:rPr lang="en-US"/>
                        <a:t>-</a:t>
                      </a:r>
                    </a:p>
                  </a:txBody>
                  <a:tcPr/>
                </a:tc>
                <a:tc>
                  <a:txBody>
                    <a:bodyPr/>
                    <a:lstStyle/>
                    <a:p>
                      <a:r>
                        <a:rPr lang="en-US"/>
                        <a:t>0,810</a:t>
                      </a:r>
                    </a:p>
                  </a:txBody>
                  <a:tcPr/>
                </a:tc>
                <a:tc>
                  <a:txBody>
                    <a:bodyPr/>
                    <a:lstStyle/>
                    <a:p>
                      <a:r>
                        <a:rPr lang="en-US"/>
                        <a:t>-</a:t>
                      </a:r>
                    </a:p>
                  </a:txBody>
                  <a:tcPr/>
                </a:tc>
                <a:tc>
                  <a:txBody>
                    <a:bodyPr/>
                    <a:lstStyle/>
                    <a:p>
                      <a:r>
                        <a:rPr lang="en-US"/>
                        <a:t>Error</a:t>
                      </a:r>
                    </a:p>
                  </a:txBody>
                  <a:tcPr/>
                </a:tc>
                <a:tc>
                  <a:txBody>
                    <a:bodyPr/>
                    <a:lstStyle/>
                    <a:p>
                      <a:r>
                        <a:rPr lang="en-US"/>
                        <a:t>-</a:t>
                      </a:r>
                    </a:p>
                  </a:txBody>
                  <a:tcPr/>
                </a:tc>
                <a:extLst>
                  <a:ext uri="{0D108BD9-81ED-4DB2-BD59-A6C34878D82A}">
                    <a16:rowId xmlns:a16="http://schemas.microsoft.com/office/drawing/2014/main" val="782592204"/>
                  </a:ext>
                </a:extLst>
              </a:tr>
              <a:tr h="370840">
                <a:tc>
                  <a:txBody>
                    <a:bodyPr/>
                    <a:lstStyle/>
                    <a:p>
                      <a:r>
                        <a:rPr lang="en-US"/>
                        <a:t>3</a:t>
                      </a:r>
                    </a:p>
                  </a:txBody>
                  <a:tcPr/>
                </a:tc>
                <a:tc>
                  <a:txBody>
                    <a:bodyPr/>
                    <a:lstStyle/>
                    <a:p>
                      <a:r>
                        <a:rPr lang="en-US"/>
                        <a:t>XGBoost Classifier</a:t>
                      </a:r>
                    </a:p>
                  </a:txBody>
                  <a:tcPr/>
                </a:tc>
                <a:tc>
                  <a:txBody>
                    <a:bodyPr/>
                    <a:lstStyle/>
                    <a:p>
                      <a:r>
                        <a:rPr lang="en-US"/>
                        <a:t>SelectKBest (Chi2)</a:t>
                      </a:r>
                    </a:p>
                  </a:txBody>
                  <a:tcPr/>
                </a:tc>
                <a:tc>
                  <a:txBody>
                    <a:bodyPr/>
                    <a:lstStyle/>
                    <a:p>
                      <a:r>
                        <a:rPr lang="en-US"/>
                        <a:t>40</a:t>
                      </a:r>
                    </a:p>
                  </a:txBody>
                  <a:tcPr/>
                </a:tc>
                <a:tc>
                  <a:txBody>
                    <a:bodyPr/>
                    <a:lstStyle/>
                    <a:p>
                      <a:r>
                        <a:rPr lang="en-US"/>
                        <a:t>0,810</a:t>
                      </a:r>
                    </a:p>
                  </a:txBody>
                  <a:tcPr/>
                </a:tc>
                <a:tc>
                  <a:txBody>
                    <a:bodyPr/>
                    <a:lstStyle/>
                    <a:p>
                      <a:r>
                        <a:rPr lang="en-US"/>
                        <a:t>0,805</a:t>
                      </a:r>
                    </a:p>
                  </a:txBody>
                  <a:tcPr/>
                </a:tc>
                <a:tc>
                  <a:txBody>
                    <a:bodyPr/>
                    <a:lstStyle/>
                    <a:p>
                      <a:r>
                        <a:rPr lang="en-US"/>
                        <a:t>Negatif</a:t>
                      </a:r>
                    </a:p>
                  </a:txBody>
                  <a:tcPr/>
                </a:tc>
                <a:tc>
                  <a:txBody>
                    <a:bodyPr/>
                    <a:lstStyle/>
                    <a:p>
                      <a:r>
                        <a:rPr lang="en-US"/>
                        <a:t>Tidak eliminasi</a:t>
                      </a:r>
                    </a:p>
                  </a:txBody>
                  <a:tcPr/>
                </a:tc>
                <a:extLst>
                  <a:ext uri="{0D108BD9-81ED-4DB2-BD59-A6C34878D82A}">
                    <a16:rowId xmlns:a16="http://schemas.microsoft.com/office/drawing/2014/main" val="3755155495"/>
                  </a:ext>
                </a:extLst>
              </a:tr>
              <a:tr h="370840">
                <a:tc>
                  <a:txBody>
                    <a:bodyPr/>
                    <a:lstStyle/>
                    <a:p>
                      <a:r>
                        <a:rPr lang="en-US"/>
                        <a:t>4</a:t>
                      </a:r>
                    </a:p>
                  </a:txBody>
                  <a:tcPr/>
                </a:tc>
                <a:tc>
                  <a:txBody>
                    <a:bodyPr/>
                    <a:lstStyle/>
                    <a:p>
                      <a:r>
                        <a:rPr lang="en-US"/>
                        <a:t>XGBoost Classifier</a:t>
                      </a:r>
                    </a:p>
                  </a:txBody>
                  <a:tcPr/>
                </a:tc>
                <a:tc>
                  <a:txBody>
                    <a:bodyPr/>
                    <a:lstStyle/>
                    <a:p>
                      <a:r>
                        <a:rPr lang="en-US"/>
                        <a:t>SelectKBest (f_classif)</a:t>
                      </a:r>
                    </a:p>
                  </a:txBody>
                  <a:tcPr/>
                </a:tc>
                <a:tc>
                  <a:txBody>
                    <a:bodyPr/>
                    <a:lstStyle/>
                    <a:p>
                      <a:r>
                        <a:rPr lang="en-US"/>
                        <a:t>40</a:t>
                      </a:r>
                    </a:p>
                  </a:txBody>
                  <a:tcPr/>
                </a:tc>
                <a:tc>
                  <a:txBody>
                    <a:bodyPr/>
                    <a:lstStyle/>
                    <a:p>
                      <a:r>
                        <a:rPr lang="en-US"/>
                        <a:t>0,810</a:t>
                      </a:r>
                    </a:p>
                  </a:txBody>
                  <a:tcPr/>
                </a:tc>
                <a:tc>
                  <a:txBody>
                    <a:bodyPr/>
                    <a:lstStyle/>
                    <a:p>
                      <a:r>
                        <a:rPr lang="en-US"/>
                        <a:t>0,799</a:t>
                      </a:r>
                    </a:p>
                  </a:txBody>
                  <a:tcPr/>
                </a:tc>
                <a:tc>
                  <a:txBody>
                    <a:bodyPr/>
                    <a:lstStyle/>
                    <a:p>
                      <a:r>
                        <a:rPr lang="en-US"/>
                        <a:t>Negatif</a:t>
                      </a:r>
                    </a:p>
                  </a:txBody>
                  <a:tcPr/>
                </a:tc>
                <a:tc>
                  <a:txBody>
                    <a:bodyPr/>
                    <a:lstStyle/>
                    <a:p>
                      <a:r>
                        <a:rPr lang="en-US"/>
                        <a:t>Tidak eliminasi</a:t>
                      </a:r>
                    </a:p>
                  </a:txBody>
                  <a:tcPr/>
                </a:tc>
                <a:extLst>
                  <a:ext uri="{0D108BD9-81ED-4DB2-BD59-A6C34878D82A}">
                    <a16:rowId xmlns:a16="http://schemas.microsoft.com/office/drawing/2014/main" val="4278009179"/>
                  </a:ext>
                </a:extLst>
              </a:tr>
              <a:tr h="370840">
                <a:tc>
                  <a:txBody>
                    <a:bodyPr/>
                    <a:lstStyle/>
                    <a:p>
                      <a:r>
                        <a:rPr lang="en-US"/>
                        <a:t>5</a:t>
                      </a:r>
                    </a:p>
                  </a:txBody>
                  <a:tcPr/>
                </a:tc>
                <a:tc>
                  <a:txBody>
                    <a:bodyPr/>
                    <a:lstStyle/>
                    <a:p>
                      <a:r>
                        <a:rPr lang="en-US"/>
                        <a:t>CatBoost Classifier</a:t>
                      </a:r>
                    </a:p>
                  </a:txBody>
                  <a:tcPr/>
                </a:tc>
                <a:tc>
                  <a:txBody>
                    <a:bodyPr/>
                    <a:lstStyle/>
                    <a:p>
                      <a:r>
                        <a:rPr lang="en-US"/>
                        <a:t>RFECV</a:t>
                      </a:r>
                    </a:p>
                  </a:txBody>
                  <a:tcPr/>
                </a:tc>
                <a:tc>
                  <a:txBody>
                    <a:bodyPr/>
                    <a:lstStyle/>
                    <a:p>
                      <a:r>
                        <a:rPr lang="en-US"/>
                        <a:t>36</a:t>
                      </a:r>
                    </a:p>
                  </a:txBody>
                  <a:tcPr/>
                </a:tc>
                <a:tc>
                  <a:txBody>
                    <a:bodyPr/>
                    <a:lstStyle/>
                    <a:p>
                      <a:r>
                        <a:rPr lang="en-US"/>
                        <a:t>0,814</a:t>
                      </a:r>
                    </a:p>
                  </a:txBody>
                  <a:tcPr/>
                </a:tc>
                <a:tc>
                  <a:txBody>
                    <a:bodyPr/>
                    <a:lstStyle/>
                    <a:p>
                      <a:r>
                        <a:rPr lang="en-US"/>
                        <a:t>0,814</a:t>
                      </a:r>
                    </a:p>
                  </a:txBody>
                  <a:tcPr/>
                </a:tc>
                <a:tc>
                  <a:txBody>
                    <a:bodyPr/>
                    <a:lstStyle/>
                    <a:p>
                      <a:r>
                        <a:rPr lang="en-US"/>
                        <a:t>Positif</a:t>
                      </a:r>
                    </a:p>
                  </a:txBody>
                  <a:tcPr/>
                </a:tc>
                <a:tc>
                  <a:txBody>
                    <a:bodyPr/>
                    <a:lstStyle/>
                    <a:p>
                      <a:r>
                        <a:rPr lang="en-US"/>
                        <a:t>Eliminasi 10 fitur</a:t>
                      </a:r>
                    </a:p>
                  </a:txBody>
                  <a:tcPr/>
                </a:tc>
                <a:extLst>
                  <a:ext uri="{0D108BD9-81ED-4DB2-BD59-A6C34878D82A}">
                    <a16:rowId xmlns:a16="http://schemas.microsoft.com/office/drawing/2014/main" val="2865796657"/>
                  </a:ext>
                </a:extLst>
              </a:tr>
            </a:tbl>
          </a:graphicData>
        </a:graphic>
      </p:graphicFrame>
    </p:spTree>
    <p:extLst>
      <p:ext uri="{BB962C8B-B14F-4D97-AF65-F5344CB8AC3E}">
        <p14:creationId xmlns:p14="http://schemas.microsoft.com/office/powerpoint/2010/main" val="139035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2</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2020277" y="822271"/>
            <a:ext cx="2145323"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974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20</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Pemodelan Data</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800075" y="1432379"/>
            <a:ext cx="4343426" cy="510812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4. </a:t>
            </a:r>
            <a:r>
              <a:rPr lang="en-US" sz="1800" b="1" i="1">
                <a:latin typeface="League Spartan" panose="00000800000000000000" pitchFamily="2" charset="0"/>
                <a:sym typeface="Roboto"/>
              </a:rPr>
              <a:t>Hyperparameter Tuning</a:t>
            </a:r>
          </a:p>
          <a:p>
            <a:pPr algn="just">
              <a:lnSpc>
                <a:spcPct val="114999"/>
              </a:lnSpc>
              <a:spcAft>
                <a:spcPts val="1600"/>
              </a:spcAft>
            </a:pPr>
            <a:r>
              <a:rPr lang="en-US" sz="1800">
                <a:sym typeface="Roboto"/>
              </a:rPr>
              <a:t>Dilakukan untuk mengoptimasi kinerja model. Detail penjelasan terdapat pada laporan dan </a:t>
            </a:r>
            <a:r>
              <a:rPr lang="en-US" sz="1800" i="1">
                <a:sym typeface="Roboto"/>
              </a:rPr>
              <a:t>notebook</a:t>
            </a:r>
            <a:r>
              <a:rPr lang="en-US" sz="1800">
                <a:sym typeface="Roboto"/>
              </a:rPr>
              <a:t>. Hanya dilakukan untuk model </a:t>
            </a:r>
            <a:r>
              <a:rPr lang="en-US" sz="1800" i="1">
                <a:sym typeface="Roboto"/>
              </a:rPr>
              <a:t>random forest </a:t>
            </a:r>
            <a:r>
              <a:rPr lang="en-US" sz="1800">
                <a:sym typeface="Roboto"/>
              </a:rPr>
              <a:t>yang mana memiliki hasil akurasi terbaik sejauh ini. Proses </a:t>
            </a:r>
            <a:r>
              <a:rPr lang="en-US" sz="1800" i="1">
                <a:sym typeface="Roboto"/>
              </a:rPr>
              <a:t>tuning </a:t>
            </a:r>
            <a:r>
              <a:rPr lang="en-US" sz="1800">
                <a:sym typeface="Roboto"/>
              </a:rPr>
              <a:t>menghasilkan </a:t>
            </a:r>
            <a:r>
              <a:rPr lang="en-US" sz="1800" i="1">
                <a:sym typeface="Roboto"/>
              </a:rPr>
              <a:t>hyperparameter </a:t>
            </a:r>
            <a:r>
              <a:rPr lang="en-US" sz="1800">
                <a:sym typeface="Roboto"/>
              </a:rPr>
              <a:t>ideal untuk </a:t>
            </a:r>
            <a:r>
              <a:rPr lang="en-US" sz="1800" i="1">
                <a:sym typeface="Roboto"/>
              </a:rPr>
              <a:t>random forest </a:t>
            </a:r>
            <a:r>
              <a:rPr lang="en-US" sz="1800">
                <a:sym typeface="Roboto"/>
              </a:rPr>
              <a:t>pada kasus pemodelan ini berupa:</a:t>
            </a:r>
          </a:p>
          <a:p>
            <a:pPr marL="285750" indent="-285750" algn="just">
              <a:lnSpc>
                <a:spcPct val="114999"/>
              </a:lnSpc>
              <a:spcAft>
                <a:spcPts val="1600"/>
              </a:spcAft>
              <a:buFont typeface="Arial" panose="020B0604020202020204" pitchFamily="34" charset="0"/>
              <a:buChar char="•"/>
            </a:pPr>
            <a:r>
              <a:rPr lang="en-US" sz="1800">
                <a:sym typeface="Roboto"/>
              </a:rPr>
              <a:t>Max_features = 10</a:t>
            </a:r>
          </a:p>
          <a:p>
            <a:pPr marL="285750" indent="-285750" algn="just">
              <a:lnSpc>
                <a:spcPct val="114999"/>
              </a:lnSpc>
              <a:spcAft>
                <a:spcPts val="1600"/>
              </a:spcAft>
              <a:buFont typeface="Arial" panose="020B0604020202020204" pitchFamily="34" charset="0"/>
              <a:buChar char="•"/>
            </a:pPr>
            <a:r>
              <a:rPr lang="en-US" sz="1800">
                <a:sym typeface="Roboto"/>
              </a:rPr>
              <a:t>N_estimators = 200</a:t>
            </a:r>
          </a:p>
          <a:p>
            <a:pPr algn="just">
              <a:lnSpc>
                <a:spcPct val="114999"/>
              </a:lnSpc>
              <a:spcAft>
                <a:spcPts val="1600"/>
              </a:spcAft>
            </a:pPr>
            <a:r>
              <a:rPr lang="en-US" sz="1800">
                <a:sym typeface="Roboto"/>
              </a:rPr>
              <a:t>Akurasi yang dihasilkan oleh model adalah sebesar 0,8356.</a:t>
            </a:r>
          </a:p>
          <a:p>
            <a:pPr algn="just">
              <a:lnSpc>
                <a:spcPct val="114999"/>
              </a:lnSpc>
              <a:spcAft>
                <a:spcPts val="1600"/>
              </a:spcAft>
            </a:pPr>
            <a:endParaRPr lang="en-US" sz="1800">
              <a:sym typeface="Roboto"/>
            </a:endParaRPr>
          </a:p>
        </p:txBody>
      </p:sp>
      <p:sp>
        <p:nvSpPr>
          <p:cNvPr id="18" name="Google Shape;84;p16">
            <a:extLst>
              <a:ext uri="{FF2B5EF4-FFF2-40B4-BE49-F238E27FC236}">
                <a16:creationId xmlns:a16="http://schemas.microsoft.com/office/drawing/2014/main" id="{A60ADFF7-DADE-4E18-AE50-0BC50AF5B80B}"/>
              </a:ext>
            </a:extLst>
          </p:cNvPr>
          <p:cNvSpPr txBox="1">
            <a:spLocks/>
          </p:cNvSpPr>
          <p:nvPr/>
        </p:nvSpPr>
        <p:spPr>
          <a:xfrm>
            <a:off x="5600687" y="1828706"/>
            <a:ext cx="6019826" cy="4000594"/>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5. </a:t>
            </a:r>
            <a:r>
              <a:rPr lang="en-US" sz="1800" b="1" i="1">
                <a:latin typeface="League Spartan" panose="00000800000000000000" pitchFamily="2" charset="0"/>
                <a:sym typeface="Roboto"/>
              </a:rPr>
              <a:t>Model Stacking</a:t>
            </a:r>
            <a:endParaRPr lang="en-US" sz="1800" b="1">
              <a:latin typeface="League Spartan" panose="00000800000000000000" pitchFamily="2" charset="0"/>
              <a:sym typeface="Roboto"/>
            </a:endParaRPr>
          </a:p>
          <a:p>
            <a:pPr algn="just">
              <a:lnSpc>
                <a:spcPct val="114999"/>
              </a:lnSpc>
              <a:spcAft>
                <a:spcPts val="1600"/>
              </a:spcAft>
            </a:pPr>
            <a:r>
              <a:rPr lang="en-US" sz="1800">
                <a:sym typeface="Roboto"/>
              </a:rPr>
              <a:t>Dilakukan untuk meningkatkan akurasi prediksi model. Konsepnya secara sederhana adalah membiarkan model untuk saling melengkapi satu sama lain. Detail mengenai </a:t>
            </a:r>
            <a:r>
              <a:rPr lang="en-US" sz="1800" i="1">
                <a:sym typeface="Roboto"/>
              </a:rPr>
              <a:t>stacking </a:t>
            </a:r>
            <a:r>
              <a:rPr lang="en-US" sz="1800">
                <a:sym typeface="Roboto"/>
              </a:rPr>
              <a:t>terdapat pada laporan.</a:t>
            </a:r>
          </a:p>
          <a:p>
            <a:pPr algn="just">
              <a:lnSpc>
                <a:spcPct val="114999"/>
              </a:lnSpc>
              <a:spcAft>
                <a:spcPts val="1600"/>
              </a:spcAft>
            </a:pPr>
            <a:r>
              <a:rPr lang="en-US" sz="1800">
                <a:sym typeface="Roboto"/>
              </a:rPr>
              <a:t>Dilaksanakan </a:t>
            </a:r>
            <a:r>
              <a:rPr lang="en-US" sz="1800" i="1">
                <a:sym typeface="Roboto"/>
              </a:rPr>
              <a:t>model stacking </a:t>
            </a:r>
            <a:r>
              <a:rPr lang="en-US" sz="1800">
                <a:sym typeface="Roboto"/>
              </a:rPr>
              <a:t>dengan spesifikasi 3 (tiga) model input, yaitu: </a:t>
            </a:r>
            <a:r>
              <a:rPr lang="en-US" sz="1800" i="1">
                <a:sym typeface="Roboto"/>
              </a:rPr>
              <a:t>random forest, XGBoost, </a:t>
            </a:r>
            <a:r>
              <a:rPr lang="en-US" sz="1800">
                <a:sym typeface="Roboto"/>
              </a:rPr>
              <a:t>dan </a:t>
            </a:r>
            <a:r>
              <a:rPr lang="en-US" sz="1800" i="1">
                <a:sym typeface="Roboto"/>
              </a:rPr>
              <a:t>CatBoost, </a:t>
            </a:r>
            <a:r>
              <a:rPr lang="en-US" sz="1800">
                <a:sym typeface="Roboto"/>
              </a:rPr>
              <a:t>yang kemudian akan dikombinasikan menggunakan meta model </a:t>
            </a:r>
            <a:r>
              <a:rPr lang="en-US" sz="1800" i="1">
                <a:sym typeface="Roboto"/>
              </a:rPr>
              <a:t>logistic regression.</a:t>
            </a:r>
          </a:p>
          <a:p>
            <a:pPr algn="just">
              <a:lnSpc>
                <a:spcPct val="114999"/>
              </a:lnSpc>
              <a:spcAft>
                <a:spcPts val="1600"/>
              </a:spcAft>
            </a:pPr>
            <a:r>
              <a:rPr lang="en-US" sz="1800">
                <a:sym typeface="Roboto"/>
              </a:rPr>
              <a:t>Dihasilkan skor akurasi sebesar 0,8354</a:t>
            </a:r>
          </a:p>
        </p:txBody>
      </p:sp>
    </p:spTree>
    <p:extLst>
      <p:ext uri="{BB962C8B-B14F-4D97-AF65-F5344CB8AC3E}">
        <p14:creationId xmlns:p14="http://schemas.microsoft.com/office/powerpoint/2010/main" val="292393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21</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292100" y="1432379"/>
            <a:ext cx="11595100" cy="480466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Skema </a:t>
            </a:r>
            <a:r>
              <a:rPr lang="en-US" sz="1800" b="1" i="1">
                <a:latin typeface="League Spartan" panose="00000800000000000000" pitchFamily="2" charset="0"/>
                <a:sym typeface="Roboto"/>
              </a:rPr>
              <a:t>model stacking:</a:t>
            </a:r>
          </a:p>
          <a:p>
            <a:pPr algn="just">
              <a:lnSpc>
                <a:spcPct val="114999"/>
              </a:lnSpc>
              <a:spcAft>
                <a:spcPts val="1600"/>
              </a:spcAft>
            </a:pPr>
            <a:endParaRPr lang="en-US" sz="1800" b="1">
              <a:latin typeface="League Spartan" panose="00000800000000000000" pitchFamily="2" charset="0"/>
              <a:sym typeface="Roboto"/>
            </a:endParaRPr>
          </a:p>
        </p:txBody>
      </p:sp>
      <p:sp>
        <p:nvSpPr>
          <p:cNvPr id="11" name="Rectangle 10">
            <a:extLst>
              <a:ext uri="{FF2B5EF4-FFF2-40B4-BE49-F238E27FC236}">
                <a16:creationId xmlns:a16="http://schemas.microsoft.com/office/drawing/2014/main" id="{97C8DAAB-E6DF-4162-8DCA-1BFF02B6E13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Pemodelan Data</a:t>
            </a:r>
          </a:p>
        </p:txBody>
      </p:sp>
      <p:sp>
        <p:nvSpPr>
          <p:cNvPr id="2" name="Rectangle 2">
            <a:extLst>
              <a:ext uri="{FF2B5EF4-FFF2-40B4-BE49-F238E27FC236}">
                <a16:creationId xmlns:a16="http://schemas.microsoft.com/office/drawing/2014/main" id="{9A0E823A-22D0-496C-98F6-AFEB280A0B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D2FDCA54-62BD-4A3A-B5A7-A25DF2DF1076}"/>
              </a:ext>
            </a:extLst>
          </p:cNvPr>
          <p:cNvGraphicFramePr>
            <a:graphicFrameLocks noChangeAspect="1"/>
          </p:cNvGraphicFramePr>
          <p:nvPr>
            <p:extLst>
              <p:ext uri="{D42A27DB-BD31-4B8C-83A1-F6EECF244321}">
                <p14:modId xmlns:p14="http://schemas.microsoft.com/office/powerpoint/2010/main" val="3694365510"/>
              </p:ext>
            </p:extLst>
          </p:nvPr>
        </p:nvGraphicFramePr>
        <p:xfrm>
          <a:off x="841444" y="2455143"/>
          <a:ext cx="10496412" cy="3300517"/>
        </p:xfrm>
        <a:graphic>
          <a:graphicData uri="http://schemas.openxmlformats.org/presentationml/2006/ole">
            <mc:AlternateContent xmlns:mc="http://schemas.openxmlformats.org/markup-compatibility/2006">
              <mc:Choice xmlns:v="urn:schemas-microsoft-com:vml" Requires="v">
                <p:oleObj name="Visio" r:id="rId2" imgW="7200766" imgH="2257564" progId="Visio.Drawing.15">
                  <p:embed/>
                </p:oleObj>
              </mc:Choice>
              <mc:Fallback>
                <p:oleObj name="Visio" r:id="rId2" imgW="7200766" imgH="2257564"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44" y="2455143"/>
                        <a:ext cx="10496412" cy="3300517"/>
                      </a:xfrm>
                      <a:prstGeom prst="rect">
                        <a:avLst/>
                      </a:prstGeom>
                      <a:noFill/>
                    </p:spPr>
                  </p:pic>
                </p:oleObj>
              </mc:Fallback>
            </mc:AlternateContent>
          </a:graphicData>
        </a:graphic>
      </p:graphicFrame>
    </p:spTree>
    <p:extLst>
      <p:ext uri="{BB962C8B-B14F-4D97-AF65-F5344CB8AC3E}">
        <p14:creationId xmlns:p14="http://schemas.microsoft.com/office/powerpoint/2010/main" val="317842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22</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292100" y="1368879"/>
            <a:ext cx="11595100" cy="2542721"/>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Penentuan Model Terbaik</a:t>
            </a:r>
          </a:p>
          <a:p>
            <a:pPr algn="just">
              <a:lnSpc>
                <a:spcPct val="114999"/>
              </a:lnSpc>
              <a:spcAft>
                <a:spcPts val="1600"/>
              </a:spcAft>
            </a:pPr>
            <a:r>
              <a:rPr lang="en-US" sz="1800">
                <a:sym typeface="Roboto"/>
              </a:rPr>
              <a:t>Penentuan model terbaik dilakukan dengan meninjau beberapa poin, yaitu:</a:t>
            </a:r>
          </a:p>
          <a:p>
            <a:pPr marL="285750" indent="-285750" algn="just">
              <a:lnSpc>
                <a:spcPct val="114999"/>
              </a:lnSpc>
              <a:buFont typeface="Arial" panose="020B0604020202020204" pitchFamily="34" charset="0"/>
              <a:buChar char="•"/>
            </a:pPr>
            <a:r>
              <a:rPr lang="en-US" sz="1800">
                <a:sym typeface="Roboto"/>
              </a:rPr>
              <a:t>Akurasi model</a:t>
            </a:r>
          </a:p>
          <a:p>
            <a:pPr marL="285750" indent="-285750" algn="just">
              <a:lnSpc>
                <a:spcPct val="114999"/>
              </a:lnSpc>
              <a:buFont typeface="Arial" panose="020B0604020202020204" pitchFamily="34" charset="0"/>
              <a:buChar char="•"/>
            </a:pPr>
            <a:r>
              <a:rPr lang="en-US" sz="1800">
                <a:sym typeface="Roboto"/>
              </a:rPr>
              <a:t>Lama waktu fitting</a:t>
            </a:r>
          </a:p>
          <a:p>
            <a:pPr marL="285750" indent="-285750" algn="just">
              <a:lnSpc>
                <a:spcPct val="114999"/>
              </a:lnSpc>
              <a:buFont typeface="Arial" panose="020B0604020202020204" pitchFamily="34" charset="0"/>
              <a:buChar char="•"/>
            </a:pPr>
            <a:r>
              <a:rPr lang="en-US" sz="1800">
                <a:sym typeface="Roboto"/>
              </a:rPr>
              <a:t>Lama waktu predicting</a:t>
            </a:r>
          </a:p>
          <a:p>
            <a:pPr marL="285750" indent="-285750" algn="just">
              <a:lnSpc>
                <a:spcPct val="114999"/>
              </a:lnSpc>
              <a:buFont typeface="Arial" panose="020B0604020202020204" pitchFamily="34" charset="0"/>
              <a:buChar char="•"/>
            </a:pPr>
            <a:r>
              <a:rPr lang="en-US" sz="1800">
                <a:sym typeface="Roboto"/>
              </a:rPr>
              <a:t>Computing Resource yang digunakan</a:t>
            </a:r>
          </a:p>
        </p:txBody>
      </p:sp>
      <p:sp>
        <p:nvSpPr>
          <p:cNvPr id="11" name="Rectangle 10">
            <a:extLst>
              <a:ext uri="{FF2B5EF4-FFF2-40B4-BE49-F238E27FC236}">
                <a16:creationId xmlns:a16="http://schemas.microsoft.com/office/drawing/2014/main" id="{97C8DAAB-E6DF-4162-8DCA-1BFF02B6E13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Rekomendasi</a:t>
            </a:r>
          </a:p>
        </p:txBody>
      </p:sp>
      <p:sp>
        <p:nvSpPr>
          <p:cNvPr id="2" name="Rectangle 2">
            <a:extLst>
              <a:ext uri="{FF2B5EF4-FFF2-40B4-BE49-F238E27FC236}">
                <a16:creationId xmlns:a16="http://schemas.microsoft.com/office/drawing/2014/main" id="{9A0E823A-22D0-496C-98F6-AFEB280A0B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Google Shape;84;p16">
            <a:extLst>
              <a:ext uri="{FF2B5EF4-FFF2-40B4-BE49-F238E27FC236}">
                <a16:creationId xmlns:a16="http://schemas.microsoft.com/office/drawing/2014/main" id="{9D046B50-B926-4549-8ABC-66E0185757FA}"/>
              </a:ext>
            </a:extLst>
          </p:cNvPr>
          <p:cNvSpPr txBox="1">
            <a:spLocks/>
          </p:cNvSpPr>
          <p:nvPr/>
        </p:nvSpPr>
        <p:spPr>
          <a:xfrm>
            <a:off x="292100" y="4004629"/>
            <a:ext cx="11595100" cy="2351721"/>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pPr>
            <a:r>
              <a:rPr lang="en-US" sz="1800">
                <a:sym typeface="Roboto"/>
              </a:rPr>
              <a:t>Berdasarkan poin akurasi model, didapatkan 2 (dua) calon model yang memiliki skor terbaik (sekitar 83%) yang mirip, yaitu model “</a:t>
            </a:r>
            <a:r>
              <a:rPr lang="en-US" sz="1800" i="1">
                <a:sym typeface="Roboto"/>
              </a:rPr>
              <a:t>random forest </a:t>
            </a:r>
            <a:r>
              <a:rPr lang="en-US" sz="1800">
                <a:sym typeface="Roboto"/>
              </a:rPr>
              <a:t>paska </a:t>
            </a:r>
            <a:r>
              <a:rPr lang="en-US" sz="1800" i="1">
                <a:sym typeface="Roboto"/>
              </a:rPr>
              <a:t>hyperparameter tuning </a:t>
            </a:r>
            <a:r>
              <a:rPr lang="en-US" sz="1800">
                <a:sym typeface="Roboto"/>
              </a:rPr>
              <a:t>&amp; </a:t>
            </a:r>
            <a:r>
              <a:rPr lang="en-US" sz="1800" i="1">
                <a:sym typeface="Roboto"/>
              </a:rPr>
              <a:t>feature selection” </a:t>
            </a:r>
            <a:r>
              <a:rPr lang="en-US" sz="1800">
                <a:sym typeface="Roboto"/>
              </a:rPr>
              <a:t>dan “hasil </a:t>
            </a:r>
            <a:r>
              <a:rPr lang="en-US" sz="1800" i="1">
                <a:sym typeface="Roboto"/>
              </a:rPr>
              <a:t>model stacking</a:t>
            </a:r>
            <a:r>
              <a:rPr lang="en-US" sz="1800">
                <a:sym typeface="Roboto"/>
              </a:rPr>
              <a:t>”. Akan tetapi, apabila meninjau poin-poin kriteria yang lain, dapat diputuskan bahwa </a:t>
            </a:r>
            <a:r>
              <a:rPr lang="en-US" sz="1800" b="1">
                <a:sym typeface="Roboto"/>
              </a:rPr>
              <a:t>model terbaik </a:t>
            </a:r>
            <a:r>
              <a:rPr lang="en-US" sz="1800">
                <a:sym typeface="Roboto"/>
              </a:rPr>
              <a:t>untuk kasus ini adalah </a:t>
            </a:r>
            <a:r>
              <a:rPr lang="en-US" sz="1800" b="1" i="1">
                <a:sym typeface="Roboto"/>
              </a:rPr>
              <a:t>random forest </a:t>
            </a:r>
            <a:r>
              <a:rPr lang="en-US" sz="1800" b="1">
                <a:sym typeface="Roboto"/>
              </a:rPr>
              <a:t>paksa </a:t>
            </a:r>
            <a:r>
              <a:rPr lang="en-US" sz="1800" b="1" i="1">
                <a:sym typeface="Roboto"/>
              </a:rPr>
              <a:t>hyperparameter tuning &amp; feature selection</a:t>
            </a:r>
            <a:r>
              <a:rPr lang="en-US" sz="1800">
                <a:sym typeface="Roboto"/>
              </a:rPr>
              <a:t> dengan spesifikasi </a:t>
            </a:r>
            <a:r>
              <a:rPr lang="en-US" sz="1800" i="1">
                <a:sym typeface="Roboto"/>
              </a:rPr>
              <a:t>hyperparameter</a:t>
            </a:r>
            <a:r>
              <a:rPr lang="en-US" sz="1800">
                <a:sym typeface="Roboto"/>
              </a:rPr>
              <a:t>:</a:t>
            </a:r>
          </a:p>
          <a:p>
            <a:pPr marL="285750" indent="-285750" algn="just">
              <a:lnSpc>
                <a:spcPct val="114999"/>
              </a:lnSpc>
              <a:buFont typeface="Arial" panose="020B0604020202020204" pitchFamily="34" charset="0"/>
              <a:buChar char="•"/>
            </a:pPr>
            <a:r>
              <a:rPr lang="en-US" sz="1800" b="1">
                <a:sym typeface="Roboto"/>
              </a:rPr>
              <a:t>Max_features = 10</a:t>
            </a:r>
          </a:p>
          <a:p>
            <a:pPr marL="285750" indent="-285750" algn="just">
              <a:lnSpc>
                <a:spcPct val="114999"/>
              </a:lnSpc>
              <a:buFont typeface="Arial" panose="020B0604020202020204" pitchFamily="34" charset="0"/>
              <a:buChar char="•"/>
            </a:pPr>
            <a:r>
              <a:rPr lang="en-US" sz="1800" b="1">
                <a:sym typeface="Roboto"/>
              </a:rPr>
              <a:t>N_estimators = 200</a:t>
            </a:r>
          </a:p>
        </p:txBody>
      </p:sp>
    </p:spTree>
    <p:extLst>
      <p:ext uri="{BB962C8B-B14F-4D97-AF65-F5344CB8AC3E}">
        <p14:creationId xmlns:p14="http://schemas.microsoft.com/office/powerpoint/2010/main" val="2174524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23</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17" name="Google Shape;84;p16">
            <a:extLst>
              <a:ext uri="{FF2B5EF4-FFF2-40B4-BE49-F238E27FC236}">
                <a16:creationId xmlns:a16="http://schemas.microsoft.com/office/drawing/2014/main" id="{AAF162E2-CB18-4519-B69E-5513FD0B40EE}"/>
              </a:ext>
            </a:extLst>
          </p:cNvPr>
          <p:cNvSpPr txBox="1">
            <a:spLocks/>
          </p:cNvSpPr>
          <p:nvPr/>
        </p:nvSpPr>
        <p:spPr>
          <a:xfrm>
            <a:off x="292100" y="1368879"/>
            <a:ext cx="3479800" cy="5352596"/>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600" b="1">
                <a:latin typeface="League Spartan" panose="00000800000000000000" pitchFamily="2" charset="0"/>
                <a:sym typeface="Roboto"/>
              </a:rPr>
              <a:t>Penentuan Fitur Relevan</a:t>
            </a:r>
          </a:p>
          <a:p>
            <a:pPr algn="just">
              <a:lnSpc>
                <a:spcPct val="114999"/>
              </a:lnSpc>
              <a:spcAft>
                <a:spcPts val="1600"/>
              </a:spcAft>
            </a:pPr>
            <a:r>
              <a:rPr lang="en-US" sz="1600">
                <a:sym typeface="Roboto"/>
              </a:rPr>
              <a:t>Dilakukan menggunakan </a:t>
            </a:r>
            <a:r>
              <a:rPr lang="en-US" sz="1600" i="1">
                <a:sym typeface="Roboto"/>
              </a:rPr>
              <a:t>feature importance score </a:t>
            </a:r>
            <a:r>
              <a:rPr lang="en-US" sz="1600">
                <a:sym typeface="Roboto"/>
              </a:rPr>
              <a:t>yang mana pada kasus model </a:t>
            </a:r>
            <a:r>
              <a:rPr lang="en-US" sz="1600" i="1">
                <a:sym typeface="Roboto"/>
              </a:rPr>
              <a:t>random forest </a:t>
            </a:r>
            <a:r>
              <a:rPr lang="en-US" sz="1600">
                <a:sym typeface="Roboto"/>
              </a:rPr>
              <a:t>berupa rata-rata </a:t>
            </a:r>
            <a:r>
              <a:rPr lang="en-US" sz="1600" i="1">
                <a:sym typeface="Roboto"/>
              </a:rPr>
              <a:t>gini impurity score </a:t>
            </a:r>
            <a:r>
              <a:rPr lang="en-US" sz="1600">
                <a:sym typeface="Roboto"/>
              </a:rPr>
              <a:t>tiap fitur pada masing-masing estimator (</a:t>
            </a:r>
            <a:r>
              <a:rPr lang="en-US" sz="1600" i="1">
                <a:sym typeface="Roboto"/>
              </a:rPr>
              <a:t>decision tree</a:t>
            </a:r>
            <a:r>
              <a:rPr lang="en-US" sz="1600">
                <a:sym typeface="Roboto"/>
              </a:rPr>
              <a:t>). </a:t>
            </a:r>
          </a:p>
          <a:p>
            <a:pPr algn="just">
              <a:lnSpc>
                <a:spcPct val="114999"/>
              </a:lnSpc>
              <a:spcAft>
                <a:spcPts val="1600"/>
              </a:spcAft>
            </a:pPr>
            <a:r>
              <a:rPr lang="en-US" sz="1600">
                <a:sym typeface="Roboto"/>
              </a:rPr>
              <a:t>Grafik di samping merupakan hasil visualisasi dari </a:t>
            </a:r>
            <a:r>
              <a:rPr lang="en-US" sz="1600" i="1">
                <a:sym typeface="Roboto"/>
              </a:rPr>
              <a:t>feature importance </a:t>
            </a:r>
            <a:r>
              <a:rPr lang="en-US" sz="1600">
                <a:sym typeface="Roboto"/>
              </a:rPr>
              <a:t>masing-masing fitur.</a:t>
            </a:r>
          </a:p>
          <a:p>
            <a:pPr algn="just">
              <a:lnSpc>
                <a:spcPct val="114999"/>
              </a:lnSpc>
            </a:pPr>
            <a:r>
              <a:rPr lang="en-US" sz="1600">
                <a:sym typeface="Roboto"/>
              </a:rPr>
              <a:t>Diperoleh 4 (empat) fitur paling relevan, yaitu:</a:t>
            </a:r>
          </a:p>
          <a:p>
            <a:pPr marL="285750" indent="-285750" algn="just">
              <a:lnSpc>
                <a:spcPct val="114999"/>
              </a:lnSpc>
              <a:buFont typeface="Arial" panose="020B0604020202020204" pitchFamily="34" charset="0"/>
              <a:buChar char="•"/>
            </a:pPr>
            <a:r>
              <a:rPr lang="en-US" sz="1600">
                <a:sym typeface="Roboto"/>
              </a:rPr>
              <a:t>Lead Time</a:t>
            </a:r>
          </a:p>
          <a:p>
            <a:pPr marL="285750" indent="-285750" algn="just">
              <a:lnSpc>
                <a:spcPct val="114999"/>
              </a:lnSpc>
              <a:buFont typeface="Arial" panose="020B0604020202020204" pitchFamily="34" charset="0"/>
              <a:buChar char="•"/>
            </a:pPr>
            <a:r>
              <a:rPr lang="en-US" sz="1600">
                <a:sym typeface="Roboto"/>
              </a:rPr>
              <a:t>ADR (Average Daily Rate)</a:t>
            </a:r>
          </a:p>
          <a:p>
            <a:pPr marL="285750" indent="-285750" algn="just">
              <a:lnSpc>
                <a:spcPct val="114999"/>
              </a:lnSpc>
              <a:buFont typeface="Arial" panose="020B0604020202020204" pitchFamily="34" charset="0"/>
              <a:buChar char="•"/>
            </a:pPr>
            <a:r>
              <a:rPr lang="en-US" sz="1600">
                <a:sym typeface="Roboto"/>
              </a:rPr>
              <a:t>Arrival Date Week Number</a:t>
            </a:r>
          </a:p>
          <a:p>
            <a:pPr marL="285750" indent="-285750" algn="just">
              <a:lnSpc>
                <a:spcPct val="114999"/>
              </a:lnSpc>
              <a:buFont typeface="Arial" panose="020B0604020202020204" pitchFamily="34" charset="0"/>
              <a:buChar char="•"/>
            </a:pPr>
            <a:r>
              <a:rPr lang="en-US" sz="1600">
                <a:sym typeface="Roboto"/>
              </a:rPr>
              <a:t>Deposit Type</a:t>
            </a:r>
          </a:p>
        </p:txBody>
      </p:sp>
      <p:sp>
        <p:nvSpPr>
          <p:cNvPr id="11" name="Rectangle 10">
            <a:extLst>
              <a:ext uri="{FF2B5EF4-FFF2-40B4-BE49-F238E27FC236}">
                <a16:creationId xmlns:a16="http://schemas.microsoft.com/office/drawing/2014/main" id="{97C8DAAB-E6DF-4162-8DCA-1BFF02B6E132}"/>
              </a:ext>
            </a:extLst>
          </p:cNvPr>
          <p:cNvSpPr/>
          <p:nvPr/>
        </p:nvSpPr>
        <p:spPr>
          <a:xfrm>
            <a:off x="-7950" y="620960"/>
            <a:ext cx="59515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Pembangunan Model – Rekomendasi</a:t>
            </a:r>
          </a:p>
        </p:txBody>
      </p:sp>
      <p:sp>
        <p:nvSpPr>
          <p:cNvPr id="2" name="Rectangle 2">
            <a:extLst>
              <a:ext uri="{FF2B5EF4-FFF2-40B4-BE49-F238E27FC236}">
                <a16:creationId xmlns:a16="http://schemas.microsoft.com/office/drawing/2014/main" id="{9A0E823A-22D0-496C-98F6-AFEB280A0B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CE1A6782-262B-41C5-96D1-7452A8637F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50360" y="1436162"/>
            <a:ext cx="7748270" cy="4919980"/>
          </a:xfrm>
          <a:prstGeom prst="rect">
            <a:avLst/>
          </a:prstGeom>
          <a:noFill/>
          <a:ln>
            <a:noFill/>
          </a:ln>
        </p:spPr>
      </p:pic>
    </p:spTree>
    <p:extLst>
      <p:ext uri="{BB962C8B-B14F-4D97-AF65-F5344CB8AC3E}">
        <p14:creationId xmlns:p14="http://schemas.microsoft.com/office/powerpoint/2010/main" val="3721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24</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1959689" y="3679771"/>
            <a:ext cx="1697912"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25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25</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5037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Dampak Fitur “Lead Time” terhadap Pembatalan Pesanan</a:t>
            </a:r>
          </a:p>
        </p:txBody>
      </p:sp>
      <p:pic>
        <p:nvPicPr>
          <p:cNvPr id="11" name="Picture 10">
            <a:extLst>
              <a:ext uri="{FF2B5EF4-FFF2-40B4-BE49-F238E27FC236}">
                <a16:creationId xmlns:a16="http://schemas.microsoft.com/office/drawing/2014/main" id="{E21BA912-ACCD-4EE4-8A89-05858362FE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049" y="1574800"/>
            <a:ext cx="7407083" cy="3039427"/>
          </a:xfrm>
          <a:prstGeom prst="rect">
            <a:avLst/>
          </a:prstGeom>
          <a:noFill/>
          <a:ln>
            <a:noFill/>
          </a:ln>
        </p:spPr>
      </p:pic>
      <p:sp>
        <p:nvSpPr>
          <p:cNvPr id="13" name="Google Shape;84;p16">
            <a:extLst>
              <a:ext uri="{FF2B5EF4-FFF2-40B4-BE49-F238E27FC236}">
                <a16:creationId xmlns:a16="http://schemas.microsoft.com/office/drawing/2014/main" id="{A3EB8028-33FA-4EED-BD9C-239BA0573E50}"/>
              </a:ext>
            </a:extLst>
          </p:cNvPr>
          <p:cNvSpPr txBox="1">
            <a:spLocks/>
          </p:cNvSpPr>
          <p:nvPr/>
        </p:nvSpPr>
        <p:spPr>
          <a:xfrm>
            <a:off x="8052314" y="1625437"/>
            <a:ext cx="3859772" cy="2938151"/>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Hasil Observasi:</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Tren peningkatan rasio pembatalan seiring dengan besarnya </a:t>
            </a:r>
            <a:r>
              <a:rPr lang="en-US" sz="1800" i="1">
                <a:latin typeface="Arial" panose="020B0604020202020204" pitchFamily="34" charset="0"/>
                <a:cs typeface="Arial" panose="020B0604020202020204" pitchFamily="34" charset="0"/>
                <a:sym typeface="Roboto"/>
              </a:rPr>
              <a:t>lead time</a:t>
            </a:r>
            <a:r>
              <a:rPr lang="en-US" sz="1800">
                <a:latin typeface="Arial" panose="020B0604020202020204" pitchFamily="34" charset="0"/>
                <a:cs typeface="Arial" panose="020B0604020202020204" pitchFamily="34" charset="0"/>
                <a:sym typeface="Roboto"/>
              </a:rPr>
              <a:t>.</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Tren jumlah pesanan yang menurun seiring dengan besarnya </a:t>
            </a:r>
            <a:r>
              <a:rPr lang="en-US" sz="1800" i="1">
                <a:latin typeface="Arial" panose="020B0604020202020204" pitchFamily="34" charset="0"/>
                <a:cs typeface="Arial" panose="020B0604020202020204" pitchFamily="34" charset="0"/>
                <a:sym typeface="Roboto"/>
              </a:rPr>
              <a:t>lead time</a:t>
            </a:r>
            <a:r>
              <a:rPr lang="en-US" sz="1800">
                <a:latin typeface="Arial" panose="020B0604020202020204" pitchFamily="34" charset="0"/>
                <a:cs typeface="Arial" panose="020B0604020202020204" pitchFamily="34" charset="0"/>
                <a:sym typeface="Roboto"/>
              </a:rPr>
              <a:t>.</a:t>
            </a:r>
          </a:p>
        </p:txBody>
      </p:sp>
      <p:sp>
        <p:nvSpPr>
          <p:cNvPr id="15" name="Google Shape;84;p16">
            <a:extLst>
              <a:ext uri="{FF2B5EF4-FFF2-40B4-BE49-F238E27FC236}">
                <a16:creationId xmlns:a16="http://schemas.microsoft.com/office/drawing/2014/main" id="{30F6EE66-13CF-4C3D-8754-6209BE235668}"/>
              </a:ext>
            </a:extLst>
          </p:cNvPr>
          <p:cNvSpPr txBox="1">
            <a:spLocks/>
          </p:cNvSpPr>
          <p:nvPr/>
        </p:nvSpPr>
        <p:spPr>
          <a:xfrm>
            <a:off x="232145" y="4762645"/>
            <a:ext cx="10626355" cy="196366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Usulan Manajerial:</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Memberlakukan sistem maksimal </a:t>
            </a:r>
            <a:r>
              <a:rPr lang="en-US" sz="1800" i="1">
                <a:latin typeface="Arial" panose="020B0604020202020204" pitchFamily="34" charset="0"/>
                <a:cs typeface="Arial" panose="020B0604020202020204" pitchFamily="34" charset="0"/>
                <a:sym typeface="Roboto"/>
              </a:rPr>
              <a:t>lead time </a:t>
            </a:r>
            <a:r>
              <a:rPr lang="en-US" sz="1800">
                <a:latin typeface="Arial" panose="020B0604020202020204" pitchFamily="34" charset="0"/>
                <a:cs typeface="Arial" panose="020B0604020202020204" pitchFamily="34" charset="0"/>
                <a:sym typeface="Roboto"/>
              </a:rPr>
              <a:t>pemesanan.</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Memberikan insentif langsung (contoh: diskon) untuk pesanan dengan lead time yang rendah</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Memberikan insentif tidak langsung (contoh: </a:t>
            </a:r>
            <a:r>
              <a:rPr lang="en-US" sz="1800" i="1">
                <a:latin typeface="Arial" panose="020B0604020202020204" pitchFamily="34" charset="0"/>
                <a:cs typeface="Arial" panose="020B0604020202020204" pitchFamily="34" charset="0"/>
                <a:sym typeface="Roboto"/>
              </a:rPr>
              <a:t>cashback</a:t>
            </a:r>
            <a:r>
              <a:rPr lang="en-US" sz="1800">
                <a:latin typeface="Arial" panose="020B0604020202020204" pitchFamily="34" charset="0"/>
                <a:cs typeface="Arial" panose="020B0604020202020204" pitchFamily="34" charset="0"/>
                <a:sym typeface="Roboto"/>
              </a:rPr>
              <a:t>) untuk pesanan dengan lead time yang tinggi</a:t>
            </a:r>
          </a:p>
          <a:p>
            <a:pPr algn="just">
              <a:lnSpc>
                <a:spcPct val="114999"/>
              </a:lnSpc>
              <a:spcAft>
                <a:spcPts val="1600"/>
              </a:spcAft>
            </a:pPr>
            <a:endParaRPr lang="en-US" sz="1800">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42114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26</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5037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Dampak Fitur “ADR” terhadap Pembatalan Pesanan</a:t>
            </a:r>
          </a:p>
        </p:txBody>
      </p:sp>
      <p:sp>
        <p:nvSpPr>
          <p:cNvPr id="13" name="Google Shape;84;p16">
            <a:extLst>
              <a:ext uri="{FF2B5EF4-FFF2-40B4-BE49-F238E27FC236}">
                <a16:creationId xmlns:a16="http://schemas.microsoft.com/office/drawing/2014/main" id="{A3EB8028-33FA-4EED-BD9C-239BA0573E50}"/>
              </a:ext>
            </a:extLst>
          </p:cNvPr>
          <p:cNvSpPr txBox="1">
            <a:spLocks/>
          </p:cNvSpPr>
          <p:nvPr/>
        </p:nvSpPr>
        <p:spPr>
          <a:xfrm>
            <a:off x="8052314" y="1651707"/>
            <a:ext cx="3859772" cy="2533223"/>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Hasil Observasi:</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Rasio pembatalan rendah untuk ADR rendah.</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Pada ADR menengah hingga tinggi, rasio pembatalan cenderung konstan.</a:t>
            </a:r>
          </a:p>
        </p:txBody>
      </p:sp>
      <p:sp>
        <p:nvSpPr>
          <p:cNvPr id="15" name="Google Shape;84;p16">
            <a:extLst>
              <a:ext uri="{FF2B5EF4-FFF2-40B4-BE49-F238E27FC236}">
                <a16:creationId xmlns:a16="http://schemas.microsoft.com/office/drawing/2014/main" id="{30F6EE66-13CF-4C3D-8754-6209BE235668}"/>
              </a:ext>
            </a:extLst>
          </p:cNvPr>
          <p:cNvSpPr txBox="1">
            <a:spLocks/>
          </p:cNvSpPr>
          <p:nvPr/>
        </p:nvSpPr>
        <p:spPr>
          <a:xfrm>
            <a:off x="308345" y="4541947"/>
            <a:ext cx="10626355" cy="209535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Usulan Manajerial:</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Pada kondisi ADR rendah, pihak manajemen sebaiknya melakukan pemberian insentif pada kamar atau produk yang menghasilkan </a:t>
            </a:r>
            <a:r>
              <a:rPr lang="en-US" sz="1800" i="1">
                <a:latin typeface="Arial" panose="020B0604020202020204" pitchFamily="34" charset="0"/>
                <a:cs typeface="Arial" panose="020B0604020202020204" pitchFamily="34" charset="0"/>
                <a:sym typeface="Roboto"/>
              </a:rPr>
              <a:t>revenue </a:t>
            </a:r>
            <a:r>
              <a:rPr lang="en-US" sz="1800">
                <a:latin typeface="Arial" panose="020B0604020202020204" pitchFamily="34" charset="0"/>
                <a:cs typeface="Arial" panose="020B0604020202020204" pitchFamily="34" charset="0"/>
                <a:sym typeface="Roboto"/>
              </a:rPr>
              <a:t>yang lebih tinggi</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Pada kondisi ADR tinggi, pihak manajemen bisa mengalokasikan dana ke program-program pengembangan lain.</a:t>
            </a:r>
          </a:p>
          <a:p>
            <a:pPr algn="just">
              <a:lnSpc>
                <a:spcPct val="114999"/>
              </a:lnSpc>
              <a:spcAft>
                <a:spcPts val="1600"/>
              </a:spcAft>
            </a:pPr>
            <a:endParaRPr lang="en-US" sz="1800">
              <a:latin typeface="Arial" panose="020B0604020202020204" pitchFamily="34" charset="0"/>
              <a:cs typeface="Arial" panose="020B0604020202020204" pitchFamily="34" charset="0"/>
              <a:sym typeface="Roboto"/>
            </a:endParaRPr>
          </a:p>
        </p:txBody>
      </p:sp>
      <p:pic>
        <p:nvPicPr>
          <p:cNvPr id="14" name="Picture 13">
            <a:extLst>
              <a:ext uri="{FF2B5EF4-FFF2-40B4-BE49-F238E27FC236}">
                <a16:creationId xmlns:a16="http://schemas.microsoft.com/office/drawing/2014/main" id="{EDC91741-AF6E-4568-9714-C671B5A94B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8009" y="1493749"/>
            <a:ext cx="6943355" cy="2849141"/>
          </a:xfrm>
          <a:prstGeom prst="rect">
            <a:avLst/>
          </a:prstGeom>
          <a:noFill/>
          <a:ln>
            <a:noFill/>
          </a:ln>
        </p:spPr>
      </p:pic>
    </p:spTree>
    <p:extLst>
      <p:ext uri="{BB962C8B-B14F-4D97-AF65-F5344CB8AC3E}">
        <p14:creationId xmlns:p14="http://schemas.microsoft.com/office/powerpoint/2010/main" val="312322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27</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62817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Dampak Fitur “Arrival Date Week Number” terhadap Pembatalan Pesanan</a:t>
            </a:r>
          </a:p>
        </p:txBody>
      </p:sp>
      <p:sp>
        <p:nvSpPr>
          <p:cNvPr id="13" name="Google Shape;84;p16">
            <a:extLst>
              <a:ext uri="{FF2B5EF4-FFF2-40B4-BE49-F238E27FC236}">
                <a16:creationId xmlns:a16="http://schemas.microsoft.com/office/drawing/2014/main" id="{A3EB8028-33FA-4EED-BD9C-239BA0573E50}"/>
              </a:ext>
            </a:extLst>
          </p:cNvPr>
          <p:cNvSpPr txBox="1">
            <a:spLocks/>
          </p:cNvSpPr>
          <p:nvPr/>
        </p:nvSpPr>
        <p:spPr>
          <a:xfrm>
            <a:off x="7849114" y="1261900"/>
            <a:ext cx="3859772" cy="2408400"/>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Hasil Observasi:</a:t>
            </a: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Rasio pembatalan dan &amp; Jumlah pesanan cenderung tinggi pada pertengahan tahun dan rendah pada awal dan akhir tahun.</a:t>
            </a: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Jumlah pesanan minggu terakhir cenderung tinggi akibat tahun baru dan natal.</a:t>
            </a:r>
          </a:p>
        </p:txBody>
      </p:sp>
      <p:sp>
        <p:nvSpPr>
          <p:cNvPr id="15" name="Google Shape;84;p16">
            <a:extLst>
              <a:ext uri="{FF2B5EF4-FFF2-40B4-BE49-F238E27FC236}">
                <a16:creationId xmlns:a16="http://schemas.microsoft.com/office/drawing/2014/main" id="{30F6EE66-13CF-4C3D-8754-6209BE235668}"/>
              </a:ext>
            </a:extLst>
          </p:cNvPr>
          <p:cNvSpPr txBox="1">
            <a:spLocks/>
          </p:cNvSpPr>
          <p:nvPr/>
        </p:nvSpPr>
        <p:spPr>
          <a:xfrm>
            <a:off x="372447" y="4319992"/>
            <a:ext cx="5520955" cy="2316053"/>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Hasil Penelitian:</a:t>
            </a:r>
            <a:endParaRPr lang="en-US" sz="1800">
              <a:latin typeface="Arial" panose="020B0604020202020204" pitchFamily="34" charset="0"/>
              <a:cs typeface="Arial" panose="020B0604020202020204" pitchFamily="34" charset="0"/>
              <a:sym typeface="Roboto"/>
            </a:endParaRP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Terdapat tren kenaikan alasan berpergian akibat keperluan atau keinginan pribadi &amp; penurunan tren alasan berpergian karena bisnis di Eropa dari tahun 2008 hingga 2018 (Eurostat, 2021).</a:t>
            </a: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Budaya berlibur di musim panas, negara Portugal merupakan negara </a:t>
            </a:r>
            <a:r>
              <a:rPr lang="en-US" i="1">
                <a:latin typeface="Arial" panose="020B0604020202020204" pitchFamily="34" charset="0"/>
                <a:cs typeface="Arial" panose="020B0604020202020204" pitchFamily="34" charset="0"/>
                <a:sym typeface="Roboto"/>
              </a:rPr>
              <a:t>Mediterranean</a:t>
            </a:r>
            <a:r>
              <a:rPr lang="en-US">
                <a:latin typeface="Arial" panose="020B0604020202020204" pitchFamily="34" charset="0"/>
                <a:cs typeface="Arial" panose="020B0604020202020204" pitchFamily="34" charset="0"/>
                <a:sym typeface="Roboto"/>
              </a:rPr>
              <a:t> dengan musim panas yang panjang di pertengahan tahun.</a:t>
            </a:r>
          </a:p>
        </p:txBody>
      </p:sp>
      <p:pic>
        <p:nvPicPr>
          <p:cNvPr id="16" name="Picture 15">
            <a:extLst>
              <a:ext uri="{FF2B5EF4-FFF2-40B4-BE49-F238E27FC236}">
                <a16:creationId xmlns:a16="http://schemas.microsoft.com/office/drawing/2014/main" id="{18016908-71E4-46EE-A9CC-59C23969A0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8149" y="1473201"/>
            <a:ext cx="6482689" cy="2743708"/>
          </a:xfrm>
          <a:prstGeom prst="rect">
            <a:avLst/>
          </a:prstGeom>
          <a:noFill/>
          <a:ln>
            <a:noFill/>
          </a:ln>
        </p:spPr>
      </p:pic>
      <p:sp>
        <p:nvSpPr>
          <p:cNvPr id="18" name="Google Shape;84;p16">
            <a:extLst>
              <a:ext uri="{FF2B5EF4-FFF2-40B4-BE49-F238E27FC236}">
                <a16:creationId xmlns:a16="http://schemas.microsoft.com/office/drawing/2014/main" id="{9503BC89-7822-456A-B504-0B8FACF7676D}"/>
              </a:ext>
            </a:extLst>
          </p:cNvPr>
          <p:cNvSpPr txBox="1">
            <a:spLocks/>
          </p:cNvSpPr>
          <p:nvPr/>
        </p:nvSpPr>
        <p:spPr>
          <a:xfrm>
            <a:off x="6273800" y="4319992"/>
            <a:ext cx="5435086" cy="2095355"/>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Usulan Manajerial:</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Memperketat pemesanan pada pertengahan tahun (misal: </a:t>
            </a:r>
            <a:r>
              <a:rPr lang="en-US" sz="1800" i="1">
                <a:latin typeface="Arial" panose="020B0604020202020204" pitchFamily="34" charset="0"/>
                <a:cs typeface="Arial" panose="020B0604020202020204" pitchFamily="34" charset="0"/>
                <a:sym typeface="Roboto"/>
              </a:rPr>
              <a:t>lead time </a:t>
            </a:r>
            <a:r>
              <a:rPr lang="en-US" sz="1800">
                <a:latin typeface="Arial" panose="020B0604020202020204" pitchFamily="34" charset="0"/>
                <a:cs typeface="Arial" panose="020B0604020202020204" pitchFamily="34" charset="0"/>
                <a:sym typeface="Roboto"/>
              </a:rPr>
              <a:t>maksimal lebih pendek)</a:t>
            </a:r>
          </a:p>
          <a:p>
            <a:pPr marL="285750" indent="-285750" algn="just">
              <a:lnSpc>
                <a:spcPct val="114999"/>
              </a:lnSpc>
              <a:spcAft>
                <a:spcPts val="1600"/>
              </a:spcAft>
              <a:buFont typeface="Arial" panose="020B0604020202020204" pitchFamily="34" charset="0"/>
              <a:buChar char="•"/>
            </a:pPr>
            <a:r>
              <a:rPr lang="en-US" sz="1800">
                <a:latin typeface="Arial" panose="020B0604020202020204" pitchFamily="34" charset="0"/>
                <a:cs typeface="Arial" panose="020B0604020202020204" pitchFamily="34" charset="0"/>
                <a:sym typeface="Roboto"/>
              </a:rPr>
              <a:t>Melonggarkan pemesanan &amp; mengalokasikan insentif pada awal dan akhir tahun.</a:t>
            </a:r>
          </a:p>
          <a:p>
            <a:pPr algn="just">
              <a:lnSpc>
                <a:spcPct val="114999"/>
              </a:lnSpc>
              <a:spcAft>
                <a:spcPts val="1600"/>
              </a:spcAft>
            </a:pPr>
            <a:endParaRPr lang="en-US" sz="1800">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53596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28</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62817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Dampak Fitur “Deposit Type” terhadap Pembatalan Pesanan</a:t>
            </a:r>
          </a:p>
        </p:txBody>
      </p:sp>
      <p:sp>
        <p:nvSpPr>
          <p:cNvPr id="13" name="Google Shape;84;p16">
            <a:extLst>
              <a:ext uri="{FF2B5EF4-FFF2-40B4-BE49-F238E27FC236}">
                <a16:creationId xmlns:a16="http://schemas.microsoft.com/office/drawing/2014/main" id="{A3EB8028-33FA-4EED-BD9C-239BA0573E50}"/>
              </a:ext>
            </a:extLst>
          </p:cNvPr>
          <p:cNvSpPr txBox="1">
            <a:spLocks/>
          </p:cNvSpPr>
          <p:nvPr/>
        </p:nvSpPr>
        <p:spPr>
          <a:xfrm>
            <a:off x="5125400" y="1480217"/>
            <a:ext cx="6380799" cy="1935558"/>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Hasil Observasi:</a:t>
            </a: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Rasio pembatalan tipe </a:t>
            </a:r>
            <a:r>
              <a:rPr lang="en-US" i="1">
                <a:latin typeface="Arial" panose="020B0604020202020204" pitchFamily="34" charset="0"/>
                <a:cs typeface="Arial" panose="020B0604020202020204" pitchFamily="34" charset="0"/>
                <a:sym typeface="Roboto"/>
              </a:rPr>
              <a:t>non-refund </a:t>
            </a:r>
            <a:r>
              <a:rPr lang="en-US">
                <a:latin typeface="Arial" panose="020B0604020202020204" pitchFamily="34" charset="0"/>
                <a:cs typeface="Arial" panose="020B0604020202020204" pitchFamily="34" charset="0"/>
                <a:sym typeface="Roboto"/>
              </a:rPr>
              <a:t>sangat tinggi, hingga mendekati 100%. Pada kasus ini, secara finansial hotel tidak mengalami kerugian.</a:t>
            </a:r>
          </a:p>
          <a:p>
            <a:pPr marL="285750" indent="-285750" algn="just">
              <a:lnSpc>
                <a:spcPct val="114999"/>
              </a:lnSpc>
              <a:spcAft>
                <a:spcPts val="1600"/>
              </a:spcAft>
              <a:buFont typeface="Arial" panose="020B0604020202020204" pitchFamily="34" charset="0"/>
              <a:buChar char="•"/>
            </a:pPr>
            <a:r>
              <a:rPr lang="en-US">
                <a:latin typeface="Arial" panose="020B0604020202020204" pitchFamily="34" charset="0"/>
                <a:cs typeface="Arial" panose="020B0604020202020204" pitchFamily="34" charset="0"/>
                <a:sym typeface="Roboto"/>
              </a:rPr>
              <a:t>Kemungkinan hotel sudah menerapkan sistem </a:t>
            </a:r>
            <a:r>
              <a:rPr lang="en-US" i="1">
                <a:latin typeface="Arial" panose="020B0604020202020204" pitchFamily="34" charset="0"/>
                <a:cs typeface="Arial" panose="020B0604020202020204" pitchFamily="34" charset="0"/>
                <a:sym typeface="Roboto"/>
              </a:rPr>
              <a:t>non refund </a:t>
            </a:r>
            <a:r>
              <a:rPr lang="en-US">
                <a:latin typeface="Arial" panose="020B0604020202020204" pitchFamily="34" charset="0"/>
                <a:cs typeface="Arial" panose="020B0604020202020204" pitchFamily="34" charset="0"/>
                <a:sym typeface="Roboto"/>
              </a:rPr>
              <a:t>untuk pesanan-pesanan yang berpeluang besar untuk dibatalkan.</a:t>
            </a:r>
          </a:p>
        </p:txBody>
      </p:sp>
      <p:sp>
        <p:nvSpPr>
          <p:cNvPr id="18" name="Google Shape;84;p16">
            <a:extLst>
              <a:ext uri="{FF2B5EF4-FFF2-40B4-BE49-F238E27FC236}">
                <a16:creationId xmlns:a16="http://schemas.microsoft.com/office/drawing/2014/main" id="{9503BC89-7822-456A-B504-0B8FACF7676D}"/>
              </a:ext>
            </a:extLst>
          </p:cNvPr>
          <p:cNvSpPr txBox="1">
            <a:spLocks/>
          </p:cNvSpPr>
          <p:nvPr/>
        </p:nvSpPr>
        <p:spPr>
          <a:xfrm>
            <a:off x="5125401" y="3591004"/>
            <a:ext cx="6380798" cy="2765346"/>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a:latin typeface="League Spartan" panose="00000800000000000000" pitchFamily="2" charset="0"/>
                <a:sym typeface="Roboto"/>
              </a:rPr>
              <a:t>Usulan Manajerial:</a:t>
            </a:r>
          </a:p>
          <a:p>
            <a:pPr marL="285750" indent="-285750" algn="just">
              <a:lnSpc>
                <a:spcPct val="114999"/>
              </a:lnSpc>
              <a:spcAft>
                <a:spcPts val="1600"/>
              </a:spcAft>
              <a:buFont typeface="Arial" panose="020B0604020202020204" pitchFamily="34" charset="0"/>
              <a:buChar char="•"/>
            </a:pPr>
            <a:r>
              <a:rPr lang="en-US" sz="1600">
                <a:latin typeface="Arial" panose="020B0604020202020204" pitchFamily="34" charset="0"/>
                <a:cs typeface="Arial" panose="020B0604020202020204" pitchFamily="34" charset="0"/>
                <a:sym typeface="Roboto"/>
              </a:rPr>
              <a:t>Memberlakukan sistem </a:t>
            </a:r>
            <a:r>
              <a:rPr lang="en-US" sz="1600" i="1">
                <a:latin typeface="Arial" panose="020B0604020202020204" pitchFamily="34" charset="0"/>
                <a:cs typeface="Arial" panose="020B0604020202020204" pitchFamily="34" charset="0"/>
                <a:sym typeface="Roboto"/>
              </a:rPr>
              <a:t>non-refund </a:t>
            </a:r>
            <a:r>
              <a:rPr lang="en-US" sz="1600">
                <a:latin typeface="Arial" panose="020B0604020202020204" pitchFamily="34" charset="0"/>
                <a:cs typeface="Arial" panose="020B0604020202020204" pitchFamily="34" charset="0"/>
                <a:sym typeface="Roboto"/>
              </a:rPr>
              <a:t>untuk pesanan-pesanan yang berkemungkinan besar dibatalkan.</a:t>
            </a:r>
          </a:p>
          <a:p>
            <a:pPr marL="285750" indent="-285750" algn="just">
              <a:lnSpc>
                <a:spcPct val="114999"/>
              </a:lnSpc>
              <a:spcAft>
                <a:spcPts val="1600"/>
              </a:spcAft>
              <a:buFont typeface="Arial" panose="020B0604020202020204" pitchFamily="34" charset="0"/>
              <a:buChar char="•"/>
            </a:pPr>
            <a:r>
              <a:rPr lang="en-US" sz="1600">
                <a:latin typeface="Arial" panose="020B0604020202020204" pitchFamily="34" charset="0"/>
                <a:cs typeface="Arial" panose="020B0604020202020204" pitchFamily="34" charset="0"/>
                <a:sym typeface="Roboto"/>
              </a:rPr>
              <a:t>Memberlakukan sistem </a:t>
            </a:r>
            <a:r>
              <a:rPr lang="en-US" sz="1600" i="1">
                <a:latin typeface="Arial" panose="020B0604020202020204" pitchFamily="34" charset="0"/>
                <a:cs typeface="Arial" panose="020B0604020202020204" pitchFamily="34" charset="0"/>
                <a:sym typeface="Roboto"/>
              </a:rPr>
              <a:t>non-refund </a:t>
            </a:r>
            <a:r>
              <a:rPr lang="en-US" sz="1600">
                <a:latin typeface="Arial" panose="020B0604020202020204" pitchFamily="34" charset="0"/>
                <a:cs typeface="Arial" panose="020B0604020202020204" pitchFamily="34" charset="0"/>
                <a:sym typeface="Roboto"/>
              </a:rPr>
              <a:t>pada pemesanan pertengahan tahun.</a:t>
            </a:r>
          </a:p>
          <a:p>
            <a:pPr marL="285750" indent="-285750" algn="just">
              <a:lnSpc>
                <a:spcPct val="114999"/>
              </a:lnSpc>
              <a:spcAft>
                <a:spcPts val="1600"/>
              </a:spcAft>
              <a:buFont typeface="Arial" panose="020B0604020202020204" pitchFamily="34" charset="0"/>
              <a:buChar char="•"/>
            </a:pPr>
            <a:r>
              <a:rPr lang="en-US" sz="1600">
                <a:latin typeface="Arial" panose="020B0604020202020204" pitchFamily="34" charset="0"/>
                <a:cs typeface="Arial" panose="020B0604020202020204" pitchFamily="34" charset="0"/>
                <a:sym typeface="Roboto"/>
              </a:rPr>
              <a:t>Memberlakukan sistem bayar ketika mendekati </a:t>
            </a:r>
            <a:r>
              <a:rPr lang="en-US" sz="1600" i="1">
                <a:latin typeface="Arial" panose="020B0604020202020204" pitchFamily="34" charset="0"/>
                <a:cs typeface="Arial" panose="020B0604020202020204" pitchFamily="34" charset="0"/>
                <a:sym typeface="Roboto"/>
              </a:rPr>
              <a:t>lead time </a:t>
            </a:r>
            <a:r>
              <a:rPr lang="en-US" sz="1600">
                <a:latin typeface="Arial" panose="020B0604020202020204" pitchFamily="34" charset="0"/>
                <a:cs typeface="Arial" panose="020B0604020202020204" pitchFamily="34" charset="0"/>
                <a:sym typeface="Roboto"/>
              </a:rPr>
              <a:t>tertentu.</a:t>
            </a:r>
          </a:p>
          <a:p>
            <a:pPr algn="just">
              <a:lnSpc>
                <a:spcPct val="114999"/>
              </a:lnSpc>
              <a:spcAft>
                <a:spcPts val="1600"/>
              </a:spcAft>
            </a:pPr>
            <a:endParaRPr lang="en-US" sz="1800">
              <a:latin typeface="Arial" panose="020B0604020202020204" pitchFamily="34" charset="0"/>
              <a:cs typeface="Arial" panose="020B0604020202020204" pitchFamily="34" charset="0"/>
              <a:sym typeface="Roboto"/>
            </a:endParaRPr>
          </a:p>
        </p:txBody>
      </p:sp>
      <p:pic>
        <p:nvPicPr>
          <p:cNvPr id="14" name="Picture 13">
            <a:extLst>
              <a:ext uri="{FF2B5EF4-FFF2-40B4-BE49-F238E27FC236}">
                <a16:creationId xmlns:a16="http://schemas.microsoft.com/office/drawing/2014/main" id="{9BB57DF9-2890-4098-A65D-5C32E21D4A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470" y="1538357"/>
            <a:ext cx="4128155" cy="5000555"/>
          </a:xfrm>
          <a:prstGeom prst="rect">
            <a:avLst/>
          </a:prstGeom>
          <a:noFill/>
          <a:ln>
            <a:noFill/>
          </a:ln>
        </p:spPr>
      </p:pic>
    </p:spTree>
    <p:extLst>
      <p:ext uri="{BB962C8B-B14F-4D97-AF65-F5344CB8AC3E}">
        <p14:creationId xmlns:p14="http://schemas.microsoft.com/office/powerpoint/2010/main" val="174771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29</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2073988" y="5406971"/>
            <a:ext cx="1966566"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8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9">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11" name="Isosceles Triangle 10">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3</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040554"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Latar Belakang</a:t>
            </a:r>
          </a:p>
        </p:txBody>
      </p:sp>
      <p:sp>
        <p:nvSpPr>
          <p:cNvPr id="37" name="Google Shape;84;p16">
            <a:extLst>
              <a:ext uri="{FF2B5EF4-FFF2-40B4-BE49-F238E27FC236}">
                <a16:creationId xmlns:a16="http://schemas.microsoft.com/office/drawing/2014/main" id="{C99713F4-711B-4F3F-8AE9-8CAB58B550B5}"/>
              </a:ext>
            </a:extLst>
          </p:cNvPr>
          <p:cNvSpPr txBox="1">
            <a:spLocks/>
          </p:cNvSpPr>
          <p:nvPr/>
        </p:nvSpPr>
        <p:spPr>
          <a:xfrm>
            <a:off x="1450014" y="1590402"/>
            <a:ext cx="4260275" cy="1738014"/>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b="1" err="1">
                <a:sym typeface="Roboto"/>
              </a:rPr>
              <a:t>Pembatalan</a:t>
            </a:r>
            <a:r>
              <a:rPr lang="en-US" sz="1800" b="1">
                <a:sym typeface="Roboto"/>
              </a:rPr>
              <a:t> </a:t>
            </a:r>
            <a:r>
              <a:rPr lang="id-ID" sz="1800" b="1">
                <a:sym typeface="Roboto"/>
              </a:rPr>
              <a:t>pemesanan</a:t>
            </a:r>
            <a:r>
              <a:rPr lang="en-US" sz="1800" b="1">
                <a:sym typeface="Roboto"/>
              </a:rPr>
              <a:t> </a:t>
            </a:r>
            <a:r>
              <a:rPr lang="en-US" sz="1800" err="1">
                <a:sym typeface="Roboto"/>
              </a:rPr>
              <a:t>merupakan</a:t>
            </a:r>
            <a:r>
              <a:rPr lang="en-US" sz="1800">
                <a:sym typeface="Roboto"/>
              </a:rPr>
              <a:t> </a:t>
            </a:r>
            <a:r>
              <a:rPr lang="en-US" sz="1800" err="1">
                <a:sym typeface="Roboto"/>
              </a:rPr>
              <a:t>sesuatu</a:t>
            </a:r>
            <a:r>
              <a:rPr lang="en-US" sz="1800">
                <a:sym typeface="Roboto"/>
              </a:rPr>
              <a:t> </a:t>
            </a:r>
            <a:r>
              <a:rPr lang="en-US" sz="1800" err="1">
                <a:sym typeface="Roboto"/>
              </a:rPr>
              <a:t>hal</a:t>
            </a:r>
            <a:r>
              <a:rPr lang="en-US" sz="1800">
                <a:sym typeface="Roboto"/>
              </a:rPr>
              <a:t> yang </a:t>
            </a:r>
            <a:r>
              <a:rPr lang="en-US" sz="1800" err="1">
                <a:sym typeface="Roboto"/>
              </a:rPr>
              <a:t>secara</a:t>
            </a:r>
            <a:r>
              <a:rPr lang="en-US" sz="1800">
                <a:sym typeface="Roboto"/>
              </a:rPr>
              <a:t> </a:t>
            </a:r>
            <a:r>
              <a:rPr lang="en-US" sz="1800" err="1">
                <a:sym typeface="Roboto"/>
              </a:rPr>
              <a:t>signifikan</a:t>
            </a:r>
            <a:r>
              <a:rPr lang="en-US" sz="1800">
                <a:sym typeface="Roboto"/>
              </a:rPr>
              <a:t> </a:t>
            </a:r>
            <a:r>
              <a:rPr lang="en-US" sz="1800" b="1" err="1">
                <a:sym typeface="Roboto"/>
              </a:rPr>
              <a:t>merugikan</a:t>
            </a:r>
            <a:r>
              <a:rPr lang="en-US" sz="1800">
                <a:sym typeface="Roboto"/>
              </a:rPr>
              <a:t>, </a:t>
            </a:r>
            <a:r>
              <a:rPr lang="en-US" sz="1800" err="1">
                <a:sym typeface="Roboto"/>
              </a:rPr>
              <a:t>terlebih</a:t>
            </a:r>
            <a:r>
              <a:rPr lang="en-US" sz="1800">
                <a:sym typeface="Roboto"/>
              </a:rPr>
              <a:t> </a:t>
            </a:r>
            <a:r>
              <a:rPr lang="en-US" sz="1800" err="1">
                <a:sym typeface="Roboto"/>
              </a:rPr>
              <a:t>untuk</a:t>
            </a:r>
            <a:r>
              <a:rPr lang="en-US" sz="1800">
                <a:sym typeface="Roboto"/>
              </a:rPr>
              <a:t> </a:t>
            </a:r>
            <a:r>
              <a:rPr lang="en-US" sz="1800" err="1">
                <a:sym typeface="Roboto"/>
              </a:rPr>
              <a:t>bisnis-bisnis</a:t>
            </a:r>
            <a:r>
              <a:rPr lang="en-US" sz="1800">
                <a:sym typeface="Roboto"/>
              </a:rPr>
              <a:t> yang </a:t>
            </a:r>
            <a:r>
              <a:rPr lang="en-US" sz="1800" err="1">
                <a:sym typeface="Roboto"/>
              </a:rPr>
              <a:t>berada</a:t>
            </a:r>
            <a:r>
              <a:rPr lang="en-US" sz="1800">
                <a:sym typeface="Roboto"/>
              </a:rPr>
              <a:t> di </a:t>
            </a:r>
            <a:r>
              <a:rPr lang="en-US" sz="1800" err="1">
                <a:sym typeface="Roboto"/>
              </a:rPr>
              <a:t>industri</a:t>
            </a:r>
            <a:r>
              <a:rPr lang="en-US" sz="1800">
                <a:sym typeface="Roboto"/>
              </a:rPr>
              <a:t> </a:t>
            </a:r>
            <a:r>
              <a:rPr lang="en-US" sz="1800" err="1">
                <a:sym typeface="Roboto"/>
              </a:rPr>
              <a:t>perhotelan</a:t>
            </a:r>
            <a:r>
              <a:rPr lang="en-US" sz="1800">
                <a:sym typeface="Roboto"/>
              </a:rPr>
              <a:t>.</a:t>
            </a:r>
            <a:endParaRPr lang="en" sz="1800"/>
          </a:p>
          <a:p>
            <a:pPr>
              <a:lnSpc>
                <a:spcPct val="114999"/>
              </a:lnSpc>
              <a:spcAft>
                <a:spcPts val="1600"/>
              </a:spcAft>
            </a:pPr>
            <a:endParaRPr lang="en" b="1"/>
          </a:p>
        </p:txBody>
      </p:sp>
      <p:sp>
        <p:nvSpPr>
          <p:cNvPr id="42" name="Google Shape;84;p16">
            <a:extLst>
              <a:ext uri="{FF2B5EF4-FFF2-40B4-BE49-F238E27FC236}">
                <a16:creationId xmlns:a16="http://schemas.microsoft.com/office/drawing/2014/main" id="{C63816F6-81EB-4BFB-AA33-889C5D1AA9BE}"/>
              </a:ext>
            </a:extLst>
          </p:cNvPr>
          <p:cNvSpPr txBox="1">
            <a:spLocks/>
          </p:cNvSpPr>
          <p:nvPr/>
        </p:nvSpPr>
        <p:spPr>
          <a:xfrm>
            <a:off x="1927248" y="4139043"/>
            <a:ext cx="3305805" cy="1934333"/>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a:sym typeface="Roboto"/>
              </a:rPr>
              <a:t>Terdapat rata-rata </a:t>
            </a:r>
            <a:r>
              <a:rPr lang="en-US" sz="1800" b="1">
                <a:sym typeface="Roboto"/>
              </a:rPr>
              <a:t>16,4</a:t>
            </a:r>
            <a:r>
              <a:rPr lang="en-US" sz="1800">
                <a:sym typeface="Roboto"/>
              </a:rPr>
              <a:t> </a:t>
            </a:r>
            <a:r>
              <a:rPr lang="en-US" sz="1800" b="1">
                <a:sym typeface="Roboto"/>
              </a:rPr>
              <a:t>pembatalan</a:t>
            </a:r>
            <a:r>
              <a:rPr lang="en-US" sz="1800">
                <a:sym typeface="Roboto"/>
              </a:rPr>
              <a:t> kamar hotel </a:t>
            </a:r>
            <a:r>
              <a:rPr lang="en-US" sz="1800" b="1">
                <a:sym typeface="Roboto"/>
              </a:rPr>
              <a:t>per hari</a:t>
            </a:r>
            <a:r>
              <a:rPr lang="en-US" sz="1800">
                <a:sym typeface="Roboto"/>
              </a:rPr>
              <a:t>, pada periode Januari – Juli 2016.</a:t>
            </a:r>
          </a:p>
          <a:p>
            <a:pPr algn="r">
              <a:lnSpc>
                <a:spcPct val="114999"/>
              </a:lnSpc>
              <a:spcAft>
                <a:spcPts val="1600"/>
              </a:spcAft>
            </a:pPr>
            <a:r>
              <a:rPr lang="en-US">
                <a:sym typeface="Roboto"/>
              </a:rPr>
              <a:t>(Freed, 2016).</a:t>
            </a:r>
            <a:endParaRPr lang="id-ID">
              <a:sym typeface="Roboto"/>
            </a:endParaRPr>
          </a:p>
        </p:txBody>
      </p:sp>
      <p:sp>
        <p:nvSpPr>
          <p:cNvPr id="43" name="Google Shape;84;p16">
            <a:extLst>
              <a:ext uri="{FF2B5EF4-FFF2-40B4-BE49-F238E27FC236}">
                <a16:creationId xmlns:a16="http://schemas.microsoft.com/office/drawing/2014/main" id="{F0F9575C-56A9-4300-97F3-5A0145010304}"/>
              </a:ext>
            </a:extLst>
          </p:cNvPr>
          <p:cNvSpPr txBox="1">
            <a:spLocks/>
          </p:cNvSpPr>
          <p:nvPr/>
        </p:nvSpPr>
        <p:spPr>
          <a:xfrm>
            <a:off x="6438678" y="1147513"/>
            <a:ext cx="4130302" cy="2555951"/>
          </a:xfrm>
          <a:prstGeom prst="rect">
            <a:avLst/>
          </a:prstGeom>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a:sym typeface="Roboto"/>
              </a:rPr>
              <a:t>Kondisi pandemi pada tahun 2020 dan 2021 menurunkan </a:t>
            </a:r>
            <a:r>
              <a:rPr lang="en-US" sz="1800" i="1">
                <a:sym typeface="Roboto"/>
              </a:rPr>
              <a:t>revenue </a:t>
            </a:r>
            <a:r>
              <a:rPr lang="en-US" sz="1800">
                <a:sym typeface="Roboto"/>
              </a:rPr>
              <a:t>industri perhotelan secara umum. Akan terdapat </a:t>
            </a:r>
            <a:r>
              <a:rPr lang="en-US" sz="1800" b="1" i="1">
                <a:sym typeface="Roboto"/>
              </a:rPr>
              <a:t>recovery era </a:t>
            </a:r>
            <a:r>
              <a:rPr lang="en-US" sz="1800">
                <a:sym typeface="Roboto"/>
              </a:rPr>
              <a:t>atau </a:t>
            </a:r>
            <a:r>
              <a:rPr lang="en-US" sz="1800" b="1" i="1">
                <a:sym typeface="Roboto"/>
              </a:rPr>
              <a:t>rebound era</a:t>
            </a:r>
            <a:r>
              <a:rPr lang="en-US" sz="1800" i="1">
                <a:sym typeface="Roboto"/>
              </a:rPr>
              <a:t> </a:t>
            </a:r>
            <a:r>
              <a:rPr lang="en-US" sz="1800">
                <a:sym typeface="Roboto"/>
              </a:rPr>
              <a:t>pada tahun 2022 – 2023 mendatang.</a:t>
            </a:r>
          </a:p>
          <a:p>
            <a:pPr algn="r">
              <a:lnSpc>
                <a:spcPct val="114999"/>
              </a:lnSpc>
              <a:spcAft>
                <a:spcPts val="1600"/>
              </a:spcAft>
            </a:pPr>
            <a:r>
              <a:rPr lang="en-US">
                <a:sym typeface="Roboto"/>
              </a:rPr>
              <a:t>(McKinsey, 2020)</a:t>
            </a:r>
            <a:endParaRPr lang="id-ID" sz="1100">
              <a:sym typeface="Roboto"/>
            </a:endParaRPr>
          </a:p>
        </p:txBody>
      </p:sp>
      <p:sp>
        <p:nvSpPr>
          <p:cNvPr id="44" name="Google Shape;84;p16">
            <a:extLst>
              <a:ext uri="{FF2B5EF4-FFF2-40B4-BE49-F238E27FC236}">
                <a16:creationId xmlns:a16="http://schemas.microsoft.com/office/drawing/2014/main" id="{94ADB463-6953-4263-B552-8CA6713974DE}"/>
              </a:ext>
            </a:extLst>
          </p:cNvPr>
          <p:cNvSpPr txBox="1">
            <a:spLocks/>
          </p:cNvSpPr>
          <p:nvPr/>
        </p:nvSpPr>
        <p:spPr>
          <a:xfrm>
            <a:off x="5912202" y="4224778"/>
            <a:ext cx="4656778" cy="1762865"/>
          </a:xfrm>
          <a:prstGeom prst="rect">
            <a:avLst/>
          </a:prstGeom>
          <a:solidFill>
            <a:schemeClr val="accent2">
              <a:lumMod val="40000"/>
              <a:lumOff val="6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a:sym typeface="Roboto"/>
              </a:rPr>
              <a:t>Manajemen hotel harus bersiap untuk </a:t>
            </a:r>
            <a:r>
              <a:rPr lang="en-US" sz="1800" b="1">
                <a:sym typeface="Roboto"/>
              </a:rPr>
              <a:t>memaksimalkan penerimaan </a:t>
            </a:r>
            <a:r>
              <a:rPr lang="en-US" sz="1800" b="1" i="1">
                <a:sym typeface="Roboto"/>
              </a:rPr>
              <a:t>revenue </a:t>
            </a:r>
            <a:r>
              <a:rPr lang="en-US" sz="1800">
                <a:sym typeface="Roboto"/>
              </a:rPr>
              <a:t>dengan cara </a:t>
            </a:r>
            <a:r>
              <a:rPr lang="en-US" sz="1800" b="1">
                <a:sym typeface="Roboto"/>
              </a:rPr>
              <a:t>mengantisipasi pembatalan pesanan</a:t>
            </a:r>
            <a:r>
              <a:rPr lang="en-US" sz="1800">
                <a:sym typeface="Roboto"/>
              </a:rPr>
              <a:t> yang akan datang pada masa </a:t>
            </a:r>
            <a:r>
              <a:rPr lang="en-US" sz="1800" i="1">
                <a:sym typeface="Roboto"/>
              </a:rPr>
              <a:t>recovery era </a:t>
            </a:r>
            <a:r>
              <a:rPr lang="en-US" sz="1800">
                <a:sym typeface="Roboto"/>
              </a:rPr>
              <a:t>atau </a:t>
            </a:r>
            <a:r>
              <a:rPr lang="en-US" sz="1800" i="1">
                <a:sym typeface="Roboto"/>
              </a:rPr>
              <a:t>rebound era.</a:t>
            </a:r>
            <a:endParaRPr lang="en"/>
          </a:p>
        </p:txBody>
      </p:sp>
      <p:cxnSp>
        <p:nvCxnSpPr>
          <p:cNvPr id="46" name="Straight Arrow Connector 45">
            <a:extLst>
              <a:ext uri="{FF2B5EF4-FFF2-40B4-BE49-F238E27FC236}">
                <a16:creationId xmlns:a16="http://schemas.microsoft.com/office/drawing/2014/main" id="{9A53FDF1-767B-4947-903E-5DCC639E9287}"/>
              </a:ext>
            </a:extLst>
          </p:cNvPr>
          <p:cNvCxnSpPr>
            <a:stCxn id="37" idx="2"/>
            <a:endCxn id="42" idx="0"/>
          </p:cNvCxnSpPr>
          <p:nvPr/>
        </p:nvCxnSpPr>
        <p:spPr>
          <a:xfrm flipH="1">
            <a:off x="3580151" y="3328416"/>
            <a:ext cx="1" cy="81062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0EE2919-89EA-4815-90E9-1870CF7991BC}"/>
              </a:ext>
            </a:extLst>
          </p:cNvPr>
          <p:cNvCxnSpPr>
            <a:cxnSpLocks/>
            <a:stCxn id="43" idx="2"/>
          </p:cNvCxnSpPr>
          <p:nvPr/>
        </p:nvCxnSpPr>
        <p:spPr>
          <a:xfrm>
            <a:off x="8503829" y="3703464"/>
            <a:ext cx="0" cy="53530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C9D985B-D798-437D-B7FA-B22F67DB3340}"/>
              </a:ext>
            </a:extLst>
          </p:cNvPr>
          <p:cNvCxnSpPr>
            <a:cxnSpLocks/>
            <a:stCxn id="42" idx="3"/>
            <a:endCxn id="44" idx="1"/>
          </p:cNvCxnSpPr>
          <p:nvPr/>
        </p:nvCxnSpPr>
        <p:spPr>
          <a:xfrm>
            <a:off x="5233053" y="5106210"/>
            <a:ext cx="679149"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04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30</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040554"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League Spartan" panose="00000800000000000000" pitchFamily="2" charset="0"/>
              </a:rPr>
              <a:t>Kesimpulan</a:t>
            </a:r>
          </a:p>
        </p:txBody>
      </p:sp>
      <p:sp>
        <p:nvSpPr>
          <p:cNvPr id="13" name="Google Shape;84;p16">
            <a:extLst>
              <a:ext uri="{FF2B5EF4-FFF2-40B4-BE49-F238E27FC236}">
                <a16:creationId xmlns:a16="http://schemas.microsoft.com/office/drawing/2014/main" id="{A3EB8028-33FA-4EED-BD9C-239BA0573E50}"/>
              </a:ext>
            </a:extLst>
          </p:cNvPr>
          <p:cNvSpPr txBox="1">
            <a:spLocks/>
          </p:cNvSpPr>
          <p:nvPr/>
        </p:nvSpPr>
        <p:spPr>
          <a:xfrm>
            <a:off x="1015200" y="3456432"/>
            <a:ext cx="9810015" cy="3045968"/>
          </a:xfrm>
          <a:prstGeom prst="rect">
            <a:avLst/>
          </a:prstGeom>
          <a:solidFill>
            <a:schemeClr val="accent4">
              <a:lumMod val="40000"/>
              <a:lumOff val="6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endParaRPr lang="en-US">
              <a:latin typeface="Arial" panose="020B0604020202020204" pitchFamily="34" charset="0"/>
              <a:cs typeface="Arial" panose="020B0604020202020204" pitchFamily="34" charset="0"/>
              <a:sym typeface="Roboto"/>
            </a:endParaRPr>
          </a:p>
          <a:p>
            <a:pPr marL="342900" indent="-342900" algn="just">
              <a:lnSpc>
                <a:spcPct val="114999"/>
              </a:lnSpc>
              <a:spcAft>
                <a:spcPts val="1600"/>
              </a:spcAft>
              <a:buAutoNum type="arabicPeriod"/>
            </a:pPr>
            <a:r>
              <a:rPr lang="en-US">
                <a:latin typeface="Arial" panose="020B0604020202020204" pitchFamily="34" charset="0"/>
                <a:cs typeface="Arial" panose="020B0604020202020204" pitchFamily="34" charset="0"/>
                <a:sym typeface="Roboto"/>
              </a:rPr>
              <a:t>Telah berhasil dibangun suatu </a:t>
            </a:r>
            <a:r>
              <a:rPr lang="en-US" b="1">
                <a:latin typeface="Arial" panose="020B0604020202020204" pitchFamily="34" charset="0"/>
                <a:cs typeface="Arial" panose="020B0604020202020204" pitchFamily="34" charset="0"/>
                <a:sym typeface="Roboto"/>
              </a:rPr>
              <a:t>model prediksi </a:t>
            </a:r>
            <a:r>
              <a:rPr lang="en-US">
                <a:latin typeface="Arial" panose="020B0604020202020204" pitchFamily="34" charset="0"/>
                <a:cs typeface="Arial" panose="020B0604020202020204" pitchFamily="34" charset="0"/>
                <a:sym typeface="Roboto"/>
              </a:rPr>
              <a:t>untuk mengklasifikasikan pesanan yang berpeluang untuk dibatalkan dan pesanan yang kurang berpeluang untuk dibatalkan, dengan </a:t>
            </a:r>
            <a:r>
              <a:rPr lang="en-US" b="1">
                <a:latin typeface="Arial" panose="020B0604020202020204" pitchFamily="34" charset="0"/>
                <a:cs typeface="Arial" panose="020B0604020202020204" pitchFamily="34" charset="0"/>
                <a:sym typeface="Roboto"/>
              </a:rPr>
              <a:t>akurasi 83,56%. </a:t>
            </a:r>
            <a:r>
              <a:rPr lang="en-US">
                <a:latin typeface="Arial" panose="020B0604020202020204" pitchFamily="34" charset="0"/>
                <a:cs typeface="Arial" panose="020B0604020202020204" pitchFamily="34" charset="0"/>
                <a:sym typeface="Roboto"/>
              </a:rPr>
              <a:t>Model yang dibangun berbasis pada model </a:t>
            </a:r>
            <a:r>
              <a:rPr lang="en-US" b="1" i="1">
                <a:latin typeface="Arial" panose="020B0604020202020204" pitchFamily="34" charset="0"/>
                <a:cs typeface="Arial" panose="020B0604020202020204" pitchFamily="34" charset="0"/>
                <a:sym typeface="Roboto"/>
              </a:rPr>
              <a:t>random forest </a:t>
            </a:r>
            <a:r>
              <a:rPr lang="en-US">
                <a:latin typeface="Arial" panose="020B0604020202020204" pitchFamily="34" charset="0"/>
                <a:cs typeface="Arial" panose="020B0604020202020204" pitchFamily="34" charset="0"/>
                <a:sym typeface="Roboto"/>
              </a:rPr>
              <a:t>dengan pengaturan hyperparameter </a:t>
            </a:r>
            <a:r>
              <a:rPr lang="en-US" b="1">
                <a:latin typeface="Arial" panose="020B0604020202020204" pitchFamily="34" charset="0"/>
                <a:cs typeface="Arial" panose="020B0604020202020204" pitchFamily="34" charset="0"/>
                <a:sym typeface="Roboto"/>
              </a:rPr>
              <a:t>‘max_features’ sebesar 10 </a:t>
            </a:r>
            <a:r>
              <a:rPr lang="en-US">
                <a:latin typeface="Arial" panose="020B0604020202020204" pitchFamily="34" charset="0"/>
                <a:cs typeface="Arial" panose="020B0604020202020204" pitchFamily="34" charset="0"/>
                <a:sym typeface="Roboto"/>
              </a:rPr>
              <a:t>dan </a:t>
            </a:r>
            <a:r>
              <a:rPr lang="en-US" b="1">
                <a:latin typeface="Arial" panose="020B0604020202020204" pitchFamily="34" charset="0"/>
                <a:cs typeface="Arial" panose="020B0604020202020204" pitchFamily="34" charset="0"/>
                <a:sym typeface="Roboto"/>
              </a:rPr>
              <a:t>‘n_estimators’ sebesar 200</a:t>
            </a:r>
            <a:r>
              <a:rPr lang="en-US">
                <a:latin typeface="Arial" panose="020B0604020202020204" pitchFamily="34" charset="0"/>
                <a:cs typeface="Arial" panose="020B0604020202020204" pitchFamily="34" charset="0"/>
                <a:sym typeface="Roboto"/>
              </a:rPr>
              <a:t>. Proses pemodelan menggunakan berbagai macam fitur pilihan yang diambil secara langsung maupun fitur yang direkayasa melalui </a:t>
            </a:r>
            <a:r>
              <a:rPr lang="en-US" i="1">
                <a:latin typeface="Arial" panose="020B0604020202020204" pitchFamily="34" charset="0"/>
                <a:cs typeface="Arial" panose="020B0604020202020204" pitchFamily="34" charset="0"/>
                <a:sym typeface="Roboto"/>
              </a:rPr>
              <a:t>feature engineering</a:t>
            </a:r>
            <a:r>
              <a:rPr lang="en-US">
                <a:latin typeface="Arial" panose="020B0604020202020204" pitchFamily="34" charset="0"/>
                <a:cs typeface="Arial" panose="020B0604020202020204" pitchFamily="34" charset="0"/>
                <a:sym typeface="Roboto"/>
              </a:rPr>
              <a:t>. </a:t>
            </a:r>
          </a:p>
          <a:p>
            <a:pPr marL="342900" indent="-342900" algn="just">
              <a:lnSpc>
                <a:spcPct val="114999"/>
              </a:lnSpc>
              <a:spcAft>
                <a:spcPts val="1600"/>
              </a:spcAft>
              <a:buFont typeface="Arial"/>
              <a:buAutoNum type="arabicPeriod"/>
            </a:pPr>
            <a:r>
              <a:rPr lang="en-US">
                <a:latin typeface="Arial" panose="020B0604020202020204" pitchFamily="34" charset="0"/>
                <a:cs typeface="Arial" panose="020B0604020202020204" pitchFamily="34" charset="0"/>
                <a:sym typeface="Roboto"/>
              </a:rPr>
              <a:t>Telah berhasil diperoleh </a:t>
            </a:r>
            <a:r>
              <a:rPr lang="en-US" b="1">
                <a:latin typeface="Arial" panose="020B0604020202020204" pitchFamily="34" charset="0"/>
                <a:cs typeface="Arial" panose="020B0604020202020204" pitchFamily="34" charset="0"/>
                <a:sym typeface="Roboto"/>
              </a:rPr>
              <a:t>4 (empat) faktor-faktor </a:t>
            </a:r>
            <a:r>
              <a:rPr lang="en-US">
                <a:latin typeface="Arial" panose="020B0604020202020204" pitchFamily="34" charset="0"/>
                <a:cs typeface="Arial" panose="020B0604020202020204" pitchFamily="34" charset="0"/>
                <a:sym typeface="Roboto"/>
              </a:rPr>
              <a:t>penting yang berperan aktif dalam menentukan keberhasilan suatu pesanan. Keempat faktor tersebut diperoleh berdasarkan feature importance atau rata-rata gini score terbesar yang diperoleh pada proses pemodelan. Keempat fitur tersebut diantaranya: </a:t>
            </a:r>
            <a:r>
              <a:rPr lang="en-US" b="1">
                <a:latin typeface="Arial" panose="020B0604020202020204" pitchFamily="34" charset="0"/>
                <a:cs typeface="Arial" panose="020B0604020202020204" pitchFamily="34" charset="0"/>
                <a:sym typeface="Roboto"/>
              </a:rPr>
              <a:t>lead time, ADR, arrival date week number, dan deposit type</a:t>
            </a:r>
            <a:r>
              <a:rPr lang="en-US">
                <a:latin typeface="Arial" panose="020B0604020202020204" pitchFamily="34" charset="0"/>
                <a:cs typeface="Arial" panose="020B0604020202020204" pitchFamily="34" charset="0"/>
                <a:sym typeface="Roboto"/>
              </a:rPr>
              <a:t>.</a:t>
            </a:r>
          </a:p>
          <a:p>
            <a:pPr marL="342900" indent="-342900" algn="just">
              <a:lnSpc>
                <a:spcPct val="114999"/>
              </a:lnSpc>
              <a:spcAft>
                <a:spcPts val="1600"/>
              </a:spcAft>
              <a:buAutoNum type="arabicPeriod"/>
            </a:pPr>
            <a:endParaRPr lang="en-US">
              <a:latin typeface="Arial" panose="020B0604020202020204" pitchFamily="34" charset="0"/>
              <a:cs typeface="Arial" panose="020B0604020202020204" pitchFamily="34" charset="0"/>
              <a:sym typeface="Roboto"/>
            </a:endParaRPr>
          </a:p>
          <a:p>
            <a:pPr marL="342900" indent="-342900" algn="just">
              <a:lnSpc>
                <a:spcPct val="114999"/>
              </a:lnSpc>
              <a:spcAft>
                <a:spcPts val="1600"/>
              </a:spcAft>
              <a:buAutoNum type="arabicPeriod"/>
            </a:pPr>
            <a:endParaRPr lang="en-US">
              <a:latin typeface="Arial" panose="020B0604020202020204" pitchFamily="34" charset="0"/>
              <a:cs typeface="Arial" panose="020B0604020202020204" pitchFamily="34" charset="0"/>
              <a:sym typeface="Roboto"/>
            </a:endParaRPr>
          </a:p>
        </p:txBody>
      </p:sp>
      <p:grpSp>
        <p:nvGrpSpPr>
          <p:cNvPr id="16" name="Group 15">
            <a:extLst>
              <a:ext uri="{FF2B5EF4-FFF2-40B4-BE49-F238E27FC236}">
                <a16:creationId xmlns:a16="http://schemas.microsoft.com/office/drawing/2014/main" id="{CFBA49BD-2F3A-4AD5-898E-00733C68F39C}"/>
              </a:ext>
            </a:extLst>
          </p:cNvPr>
          <p:cNvGrpSpPr/>
          <p:nvPr/>
        </p:nvGrpSpPr>
        <p:grpSpPr>
          <a:xfrm>
            <a:off x="220893" y="1405900"/>
            <a:ext cx="8580207" cy="1527800"/>
            <a:chOff x="1747188" y="4333250"/>
            <a:chExt cx="8580207" cy="1527800"/>
          </a:xfrm>
        </p:grpSpPr>
        <p:sp>
          <p:nvSpPr>
            <p:cNvPr id="17" name="Google Shape;84;p16">
              <a:extLst>
                <a:ext uri="{FF2B5EF4-FFF2-40B4-BE49-F238E27FC236}">
                  <a16:creationId xmlns:a16="http://schemas.microsoft.com/office/drawing/2014/main" id="{5B875ACE-619A-4BED-A309-36FD090ABE01}"/>
                </a:ext>
              </a:extLst>
            </p:cNvPr>
            <p:cNvSpPr txBox="1">
              <a:spLocks/>
            </p:cNvSpPr>
            <p:nvPr/>
          </p:nvSpPr>
          <p:spPr>
            <a:xfrm>
              <a:off x="1747188" y="4532057"/>
              <a:ext cx="8580207" cy="1328993"/>
            </a:xfrm>
            <a:prstGeom prst="rect">
              <a:avLst/>
            </a:prstGeom>
            <a:solidFill>
              <a:schemeClr val="bg1">
                <a:lumMod val="95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marL="342900" lvl="0" indent="-342900" algn="just">
                <a:lnSpc>
                  <a:spcPct val="107000"/>
                </a:lnSpc>
                <a:buFont typeface="+mj-lt"/>
                <a:buAutoNum type="arabicPeriod"/>
              </a:pPr>
              <a:r>
                <a:rPr lang="en-ID" b="1"/>
                <a:t>Membangun</a:t>
              </a:r>
              <a:r>
                <a:rPr lang="en-ID"/>
                <a:t> </a:t>
              </a:r>
              <a:r>
                <a:rPr lang="en-ID" b="1"/>
                <a:t>model prediksi </a:t>
              </a:r>
              <a:r>
                <a:rPr lang="en-ID"/>
                <a:t>yang mampu mengklasifikasikan pesanan yang berpeluang untuk dibatalkan dan pesanan yang kurang berpeluang untuk dibatalkan. </a:t>
              </a:r>
            </a:p>
            <a:p>
              <a:pPr marL="342900" lvl="0" indent="-342900" algn="just">
                <a:lnSpc>
                  <a:spcPct val="107000"/>
                </a:lnSpc>
                <a:buFont typeface="+mj-lt"/>
                <a:buAutoNum type="arabicPeriod"/>
              </a:pPr>
              <a:r>
                <a:rPr lang="en-ID" b="1"/>
                <a:t>Memprediksi faktor-faktor penyebab </a:t>
              </a:r>
              <a:r>
                <a:rPr lang="en-ID"/>
                <a:t>terjadinya pembatalan pemesanan kamar beserta </a:t>
              </a:r>
              <a:r>
                <a:rPr lang="en-ID" b="1"/>
                <a:t>merancang solusi </a:t>
              </a:r>
              <a:r>
                <a:rPr lang="en-ID"/>
                <a:t>perbaikan berdasarkan informasi yang diperoleh sebelumnya. </a:t>
              </a:r>
            </a:p>
          </p:txBody>
        </p:sp>
        <p:sp>
          <p:nvSpPr>
            <p:cNvPr id="19" name="Rectangle 18">
              <a:extLst>
                <a:ext uri="{FF2B5EF4-FFF2-40B4-BE49-F238E27FC236}">
                  <a16:creationId xmlns:a16="http://schemas.microsoft.com/office/drawing/2014/main" id="{B4D6F7BB-F568-4B33-BB0C-59CE0441DD92}"/>
                </a:ext>
              </a:extLst>
            </p:cNvPr>
            <p:cNvSpPr/>
            <p:nvPr/>
          </p:nvSpPr>
          <p:spPr>
            <a:xfrm>
              <a:off x="1836089" y="4333250"/>
              <a:ext cx="1123012" cy="4885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Tujuan</a:t>
              </a:r>
            </a:p>
          </p:txBody>
        </p:sp>
      </p:grpSp>
      <p:cxnSp>
        <p:nvCxnSpPr>
          <p:cNvPr id="20" name="Connector: Elbow 19">
            <a:extLst>
              <a:ext uri="{FF2B5EF4-FFF2-40B4-BE49-F238E27FC236}">
                <a16:creationId xmlns:a16="http://schemas.microsoft.com/office/drawing/2014/main" id="{CCE3A2BC-A2DB-4BC0-933C-4F7AC34D2012}"/>
              </a:ext>
            </a:extLst>
          </p:cNvPr>
          <p:cNvCxnSpPr>
            <a:cxnSpLocks/>
            <a:stCxn id="17" idx="2"/>
            <a:endCxn id="13" idx="0"/>
          </p:cNvCxnSpPr>
          <p:nvPr/>
        </p:nvCxnSpPr>
        <p:spPr>
          <a:xfrm rot="16200000" flipH="1">
            <a:off x="4954236" y="2490460"/>
            <a:ext cx="522732" cy="1409211"/>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3A023C8-3285-42CA-801F-E5FB9AA7F8D3}"/>
              </a:ext>
            </a:extLst>
          </p:cNvPr>
          <p:cNvSpPr/>
          <p:nvPr/>
        </p:nvSpPr>
        <p:spPr>
          <a:xfrm>
            <a:off x="1146916" y="3338068"/>
            <a:ext cx="1766967" cy="48855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Kesimpulan</a:t>
            </a:r>
          </a:p>
        </p:txBody>
      </p:sp>
    </p:spTree>
    <p:extLst>
      <p:ext uri="{BB962C8B-B14F-4D97-AF65-F5344CB8AC3E}">
        <p14:creationId xmlns:p14="http://schemas.microsoft.com/office/powerpoint/2010/main" val="65140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31</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1997788" y="5805514"/>
            <a:ext cx="1367712"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1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a:xfrm>
            <a:off x="8461796" y="6242050"/>
            <a:ext cx="2743200" cy="365125"/>
          </a:xfrm>
        </p:spPr>
        <p:txBody>
          <a:bodyPr/>
          <a:lstStyle/>
          <a:p>
            <a:fld id="{51B021FD-E257-4088-A8D9-90593005DA1A}" type="slidenum">
              <a:rPr lang="en-US" smtClean="0"/>
              <a:t>32</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31448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Sehubungan dengan “Lead Time”</a:t>
            </a:r>
          </a:p>
        </p:txBody>
      </p:sp>
      <p:sp>
        <p:nvSpPr>
          <p:cNvPr id="15" name="Google Shape;84;p16">
            <a:extLst>
              <a:ext uri="{FF2B5EF4-FFF2-40B4-BE49-F238E27FC236}">
                <a16:creationId xmlns:a16="http://schemas.microsoft.com/office/drawing/2014/main" id="{34FFED40-F10D-4356-83F2-0615B94F92FC}"/>
              </a:ext>
            </a:extLst>
          </p:cNvPr>
          <p:cNvSpPr txBox="1">
            <a:spLocks/>
          </p:cNvSpPr>
          <p:nvPr/>
        </p:nvSpPr>
        <p:spPr>
          <a:xfrm>
            <a:off x="2069300" y="1781771"/>
            <a:ext cx="7902003" cy="453429"/>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pPr>
            <a:r>
              <a:rPr lang="en-US" sz="1600">
                <a:effectLst/>
                <a:latin typeface="Arial" panose="020B0604020202020204" pitchFamily="34" charset="0"/>
                <a:ea typeface="Calibri" panose="020F0502020204030204" pitchFamily="34" charset="0"/>
                <a:cs typeface="Arial" panose="020B0604020202020204" pitchFamily="34" charset="0"/>
              </a:rPr>
              <a:t>1. Memberlakukan sistem </a:t>
            </a:r>
            <a:r>
              <a:rPr lang="en-US" sz="1600" b="1">
                <a:effectLst/>
                <a:latin typeface="Arial" panose="020B0604020202020204" pitchFamily="34" charset="0"/>
                <a:ea typeface="Calibri" panose="020F0502020204030204" pitchFamily="34" charset="0"/>
                <a:cs typeface="Arial" panose="020B0604020202020204" pitchFamily="34" charset="0"/>
              </a:rPr>
              <a:t>maksimal </a:t>
            </a:r>
            <a:r>
              <a:rPr lang="en-US" sz="1600" b="1" i="1">
                <a:effectLst/>
                <a:latin typeface="Arial" panose="020B0604020202020204" pitchFamily="34" charset="0"/>
                <a:ea typeface="Calibri" panose="020F0502020204030204" pitchFamily="34" charset="0"/>
                <a:cs typeface="Arial" panose="020B0604020202020204" pitchFamily="34" charset="0"/>
              </a:rPr>
              <a:t>lead time </a:t>
            </a:r>
            <a:r>
              <a:rPr lang="en-US" sz="1600" b="1">
                <a:effectLst/>
                <a:latin typeface="Arial" panose="020B0604020202020204" pitchFamily="34" charset="0"/>
                <a:ea typeface="Calibri" panose="020F0502020204030204" pitchFamily="34" charset="0"/>
                <a:cs typeface="Arial" panose="020B0604020202020204" pitchFamily="34" charset="0"/>
              </a:rPr>
              <a:t>pemesanan </a:t>
            </a:r>
            <a:endParaRPr lang="en-ID" sz="1600" b="1">
              <a:effectLst/>
              <a:latin typeface="Arial" panose="020B0604020202020204" pitchFamily="34" charset="0"/>
              <a:ea typeface="Calibri" panose="020F0502020204030204" pitchFamily="34" charset="0"/>
              <a:cs typeface="Arial" panose="020B0604020202020204" pitchFamily="34" charset="0"/>
            </a:endParaRPr>
          </a:p>
        </p:txBody>
      </p:sp>
      <p:sp>
        <p:nvSpPr>
          <p:cNvPr id="12" name="Google Shape;84;p16">
            <a:extLst>
              <a:ext uri="{FF2B5EF4-FFF2-40B4-BE49-F238E27FC236}">
                <a16:creationId xmlns:a16="http://schemas.microsoft.com/office/drawing/2014/main" id="{8CF0DBB8-0620-4720-BC50-54AD005229A4}"/>
              </a:ext>
            </a:extLst>
          </p:cNvPr>
          <p:cNvSpPr txBox="1">
            <a:spLocks/>
          </p:cNvSpPr>
          <p:nvPr/>
        </p:nvSpPr>
        <p:spPr>
          <a:xfrm>
            <a:off x="2069300" y="2442171"/>
            <a:ext cx="7902003" cy="1846658"/>
          </a:xfrm>
          <a:prstGeom prst="rect">
            <a:avLst/>
          </a:prstGeom>
          <a:solidFill>
            <a:schemeClr val="accent6">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pPr>
            <a:r>
              <a:rPr lang="en-US" sz="1600">
                <a:effectLst/>
                <a:latin typeface="Arial" panose="020B0604020202020204" pitchFamily="34" charset="0"/>
                <a:ea typeface="Calibri" panose="020F0502020204030204" pitchFamily="34" charset="0"/>
                <a:cs typeface="Arial" panose="020B0604020202020204" pitchFamily="34" charset="0"/>
              </a:rPr>
              <a:t>2. Memberikan </a:t>
            </a:r>
            <a:r>
              <a:rPr lang="en-US" sz="1600" b="1">
                <a:effectLst/>
                <a:latin typeface="Arial" panose="020B0604020202020204" pitchFamily="34" charset="0"/>
                <a:ea typeface="Calibri" panose="020F0502020204030204" pitchFamily="34" charset="0"/>
                <a:cs typeface="Arial" panose="020B0604020202020204" pitchFamily="34" charset="0"/>
              </a:rPr>
              <a:t>insentif langsung </a:t>
            </a:r>
            <a:r>
              <a:rPr lang="en-US" sz="1600">
                <a:effectLst/>
                <a:latin typeface="Arial" panose="020B0604020202020204" pitchFamily="34" charset="0"/>
                <a:ea typeface="Calibri" panose="020F0502020204030204" pitchFamily="34" charset="0"/>
                <a:cs typeface="Arial" panose="020B0604020202020204" pitchFamily="34" charset="0"/>
              </a:rPr>
              <a:t>(insentif yang diberikan di awal pemesanan, misal potongan harga) untuk pesanan dengan waktu </a:t>
            </a:r>
            <a:r>
              <a:rPr lang="en-US" sz="1600" b="1" i="1">
                <a:effectLst/>
                <a:latin typeface="Arial" panose="020B0604020202020204" pitchFamily="34" charset="0"/>
                <a:ea typeface="Calibri" panose="020F0502020204030204" pitchFamily="34" charset="0"/>
                <a:cs typeface="Arial" panose="020B0604020202020204" pitchFamily="34" charset="0"/>
              </a:rPr>
              <a:t>lead time </a:t>
            </a:r>
            <a:r>
              <a:rPr lang="en-US" sz="1600" b="1">
                <a:effectLst/>
                <a:latin typeface="Arial" panose="020B0604020202020204" pitchFamily="34" charset="0"/>
                <a:ea typeface="Calibri" panose="020F0502020204030204" pitchFamily="34" charset="0"/>
                <a:cs typeface="Arial" panose="020B0604020202020204" pitchFamily="34" charset="0"/>
              </a:rPr>
              <a:t>yang rendah </a:t>
            </a:r>
            <a:r>
              <a:rPr lang="en-US" sz="1600">
                <a:effectLst/>
                <a:latin typeface="Arial" panose="020B0604020202020204" pitchFamily="34" charset="0"/>
                <a:ea typeface="Calibri" panose="020F0502020204030204" pitchFamily="34" charset="0"/>
                <a:cs typeface="Arial" panose="020B0604020202020204" pitchFamily="34" charset="0"/>
              </a:rPr>
              <a:t>untuk menggeser pola pemesanan dari pemesanan jangka panjang (</a:t>
            </a:r>
            <a:r>
              <a:rPr lang="en-US" sz="1600" i="1">
                <a:effectLst/>
                <a:latin typeface="Arial" panose="020B0604020202020204" pitchFamily="34" charset="0"/>
                <a:ea typeface="Calibri" panose="020F0502020204030204" pitchFamily="34" charset="0"/>
                <a:cs typeface="Arial" panose="020B0604020202020204" pitchFamily="34" charset="0"/>
              </a:rPr>
              <a:t>lead time </a:t>
            </a:r>
            <a:r>
              <a:rPr lang="en-US" sz="1600">
                <a:effectLst/>
                <a:latin typeface="Arial" panose="020B0604020202020204" pitchFamily="34" charset="0"/>
                <a:ea typeface="Calibri" panose="020F0502020204030204" pitchFamily="34" charset="0"/>
                <a:cs typeface="Arial" panose="020B0604020202020204" pitchFamily="34" charset="0"/>
              </a:rPr>
              <a:t>tinggi) yang besar peluang untuk dibatalkan, menjadi pemesanan jangka pendek (</a:t>
            </a:r>
            <a:r>
              <a:rPr lang="en-US" sz="1600" i="1">
                <a:effectLst/>
                <a:latin typeface="Arial" panose="020B0604020202020204" pitchFamily="34" charset="0"/>
                <a:ea typeface="Calibri" panose="020F0502020204030204" pitchFamily="34" charset="0"/>
                <a:cs typeface="Arial" panose="020B0604020202020204" pitchFamily="34" charset="0"/>
              </a:rPr>
              <a:t>lead time </a:t>
            </a:r>
            <a:r>
              <a:rPr lang="en-US" sz="1600">
                <a:effectLst/>
                <a:latin typeface="Arial" panose="020B0604020202020204" pitchFamily="34" charset="0"/>
                <a:ea typeface="Calibri" panose="020F0502020204030204" pitchFamily="34" charset="0"/>
                <a:cs typeface="Arial" panose="020B0604020202020204" pitchFamily="34" charset="0"/>
              </a:rPr>
              <a:t>rendah) yang lebih kecil peluang untuk dibatalkannya. </a:t>
            </a:r>
            <a:endParaRPr lang="en-ID" sz="1600">
              <a:effectLst/>
              <a:latin typeface="Arial" panose="020B0604020202020204" pitchFamily="34" charset="0"/>
              <a:ea typeface="Calibri" panose="020F0502020204030204" pitchFamily="34" charset="0"/>
              <a:cs typeface="Arial" panose="020B0604020202020204" pitchFamily="34" charset="0"/>
            </a:endParaRPr>
          </a:p>
        </p:txBody>
      </p:sp>
      <p:sp>
        <p:nvSpPr>
          <p:cNvPr id="14" name="Google Shape;84;p16">
            <a:extLst>
              <a:ext uri="{FF2B5EF4-FFF2-40B4-BE49-F238E27FC236}">
                <a16:creationId xmlns:a16="http://schemas.microsoft.com/office/drawing/2014/main" id="{D8934E9A-BB22-461D-B82B-BF5A5943BD99}"/>
              </a:ext>
            </a:extLst>
          </p:cNvPr>
          <p:cNvSpPr txBox="1">
            <a:spLocks/>
          </p:cNvSpPr>
          <p:nvPr/>
        </p:nvSpPr>
        <p:spPr>
          <a:xfrm>
            <a:off x="2069299" y="4585989"/>
            <a:ext cx="7902003" cy="1358900"/>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spcAft>
                <a:spcPts val="800"/>
              </a:spcAft>
            </a:pPr>
            <a:r>
              <a:rPr lang="en-US" sz="1600">
                <a:effectLst/>
                <a:latin typeface="Arial" panose="020B0604020202020204" pitchFamily="34" charset="0"/>
                <a:ea typeface="Calibri" panose="020F0502020204030204" pitchFamily="34" charset="0"/>
                <a:cs typeface="Arial" panose="020B0604020202020204" pitchFamily="34" charset="0"/>
              </a:rPr>
              <a:t>3. Memberikan </a:t>
            </a:r>
            <a:r>
              <a:rPr lang="en-US" sz="1600" b="1">
                <a:effectLst/>
                <a:latin typeface="Arial" panose="020B0604020202020204" pitchFamily="34" charset="0"/>
                <a:ea typeface="Calibri" panose="020F0502020204030204" pitchFamily="34" charset="0"/>
                <a:cs typeface="Arial" panose="020B0604020202020204" pitchFamily="34" charset="0"/>
              </a:rPr>
              <a:t>insentif tidak langsung </a:t>
            </a:r>
            <a:r>
              <a:rPr lang="en-US" sz="1600">
                <a:effectLst/>
                <a:latin typeface="Arial" panose="020B0604020202020204" pitchFamily="34" charset="0"/>
                <a:ea typeface="Calibri" panose="020F0502020204030204" pitchFamily="34" charset="0"/>
                <a:cs typeface="Arial" panose="020B0604020202020204" pitchFamily="34" charset="0"/>
              </a:rPr>
              <a:t>(insentif yang diberikan di akhir proses pemesanan, misal </a:t>
            </a:r>
            <a:r>
              <a:rPr lang="en-US" sz="1600" i="1">
                <a:effectLst/>
                <a:latin typeface="Arial" panose="020B0604020202020204" pitchFamily="34" charset="0"/>
                <a:ea typeface="Calibri" panose="020F0502020204030204" pitchFamily="34" charset="0"/>
                <a:cs typeface="Arial" panose="020B0604020202020204" pitchFamily="34" charset="0"/>
              </a:rPr>
              <a:t>cashback </a:t>
            </a:r>
            <a:r>
              <a:rPr lang="en-US" sz="1600">
                <a:effectLst/>
                <a:latin typeface="Arial" panose="020B0604020202020204" pitchFamily="34" charset="0"/>
                <a:ea typeface="Calibri" panose="020F0502020204030204" pitchFamily="34" charset="0"/>
                <a:cs typeface="Arial" panose="020B0604020202020204" pitchFamily="34" charset="0"/>
              </a:rPr>
              <a:t>ataupun kupon diskon untuk pemesanan berikutnya) untuk pesanan dengan waktu </a:t>
            </a:r>
            <a:r>
              <a:rPr lang="en-US" sz="1600" b="1" i="1">
                <a:effectLst/>
                <a:latin typeface="Arial" panose="020B0604020202020204" pitchFamily="34" charset="0"/>
                <a:ea typeface="Calibri" panose="020F0502020204030204" pitchFamily="34" charset="0"/>
                <a:cs typeface="Arial" panose="020B0604020202020204" pitchFamily="34" charset="0"/>
              </a:rPr>
              <a:t>lead time </a:t>
            </a:r>
            <a:r>
              <a:rPr lang="en-US" sz="1600" b="1">
                <a:effectLst/>
                <a:latin typeface="Arial" panose="020B0604020202020204" pitchFamily="34" charset="0"/>
                <a:ea typeface="Calibri" panose="020F0502020204030204" pitchFamily="34" charset="0"/>
                <a:cs typeface="Arial" panose="020B0604020202020204" pitchFamily="34" charset="0"/>
              </a:rPr>
              <a:t>jangka panjang. </a:t>
            </a:r>
            <a:endParaRPr lang="en-ID" sz="1600" b="1">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9362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a:xfrm>
            <a:off x="8461796" y="6242050"/>
            <a:ext cx="2743200" cy="365125"/>
          </a:xfrm>
        </p:spPr>
        <p:txBody>
          <a:bodyPr/>
          <a:lstStyle/>
          <a:p>
            <a:fld id="{51B021FD-E257-4088-A8D9-90593005DA1A}" type="slidenum">
              <a:rPr lang="en-US" smtClean="0"/>
              <a:t>33</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48974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Sehubungan dengan “ADR” &amp; “Arrival Date Week Number”</a:t>
            </a:r>
          </a:p>
        </p:txBody>
      </p:sp>
      <p:sp>
        <p:nvSpPr>
          <p:cNvPr id="12" name="Google Shape;84;p16">
            <a:extLst>
              <a:ext uri="{FF2B5EF4-FFF2-40B4-BE49-F238E27FC236}">
                <a16:creationId xmlns:a16="http://schemas.microsoft.com/office/drawing/2014/main" id="{8CF0DBB8-0620-4720-BC50-54AD005229A4}"/>
              </a:ext>
            </a:extLst>
          </p:cNvPr>
          <p:cNvSpPr txBox="1">
            <a:spLocks/>
          </p:cNvSpPr>
          <p:nvPr/>
        </p:nvSpPr>
        <p:spPr>
          <a:xfrm>
            <a:off x="2094198" y="3865427"/>
            <a:ext cx="8446802" cy="1846658"/>
          </a:xfrm>
          <a:prstGeom prst="rect">
            <a:avLst/>
          </a:prstGeom>
          <a:solidFill>
            <a:schemeClr val="accent6">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00100" lvl="1" indent="-342900" algn="just">
              <a:lnSpc>
                <a:spcPct val="107000"/>
              </a:lnSpc>
              <a:buAutoNum type="arabicPeriod"/>
            </a:pPr>
            <a:endParaRPr lang="en-US" sz="1600">
              <a:effectLst/>
              <a:latin typeface="Arial" panose="020B0604020202020204" pitchFamily="34" charset="0"/>
              <a:ea typeface="Calibri" panose="020F0502020204030204" pitchFamily="34" charset="0"/>
              <a:cs typeface="Arial" panose="020B0604020202020204" pitchFamily="34" charset="0"/>
            </a:endParaRPr>
          </a:p>
          <a:p>
            <a:pPr marL="800100" lvl="1" indent="-342900" algn="just">
              <a:lnSpc>
                <a:spcPct val="107000"/>
              </a:lnSpc>
              <a:buAutoNum type="arabicPeriod"/>
            </a:pPr>
            <a:r>
              <a:rPr lang="en-US" sz="1600">
                <a:effectLst/>
                <a:latin typeface="Arial" panose="020B0604020202020204" pitchFamily="34" charset="0"/>
                <a:ea typeface="Calibri" panose="020F0502020204030204" pitchFamily="34" charset="0"/>
                <a:cs typeface="Arial" panose="020B0604020202020204" pitchFamily="34" charset="0"/>
              </a:rPr>
              <a:t>Memperketat proses pemesanan untuk waktu kedatangan yang jatuh di kisaran pertengahan tahun yang berpeluang lebih besar untuk dibatalkan dibandingkan dengan pemesanan untuk awal dan akhir tahun.</a:t>
            </a:r>
          </a:p>
          <a:p>
            <a:pPr marL="800100" lvl="1" indent="-342900" algn="just">
              <a:lnSpc>
                <a:spcPct val="107000"/>
              </a:lnSpc>
              <a:buAutoNum type="arabicPeriod"/>
            </a:pPr>
            <a:r>
              <a:rPr lang="sv-SE" sz="1600">
                <a:effectLst/>
                <a:latin typeface="Arial" panose="020B0604020202020204" pitchFamily="34" charset="0"/>
                <a:ea typeface="Calibri" panose="020F0502020204030204" pitchFamily="34" charset="0"/>
                <a:cs typeface="Arial" panose="020B0604020202020204" pitchFamily="34" charset="0"/>
              </a:rPr>
              <a:t>Melonggarkan pemesanan dan mengalokasikan dana insentif pada masa-masa awal dan akhir tahun untuk menarik minat konsumen &amp; meningkatkan revenue.</a:t>
            </a:r>
            <a:endParaRPr lang="en-ID" sz="1600">
              <a:effectLst/>
              <a:latin typeface="Arial" panose="020B0604020202020204" pitchFamily="34" charset="0"/>
              <a:ea typeface="Calibri" panose="020F0502020204030204" pitchFamily="34" charset="0"/>
              <a:cs typeface="Arial" panose="020B0604020202020204" pitchFamily="34" charset="0"/>
            </a:endParaRPr>
          </a:p>
        </p:txBody>
      </p:sp>
      <p:sp>
        <p:nvSpPr>
          <p:cNvPr id="13" name="Google Shape;84;p16">
            <a:extLst>
              <a:ext uri="{FF2B5EF4-FFF2-40B4-BE49-F238E27FC236}">
                <a16:creationId xmlns:a16="http://schemas.microsoft.com/office/drawing/2014/main" id="{8260D2EE-ADEA-4243-B577-A061BE3B8E4C}"/>
              </a:ext>
            </a:extLst>
          </p:cNvPr>
          <p:cNvSpPr txBox="1">
            <a:spLocks/>
          </p:cNvSpPr>
          <p:nvPr/>
        </p:nvSpPr>
        <p:spPr>
          <a:xfrm>
            <a:off x="1409700" y="1698029"/>
            <a:ext cx="6380799" cy="164207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endParaRPr lang="en-US">
              <a:latin typeface="Arial" panose="020B0604020202020204" pitchFamily="34" charset="0"/>
              <a:ea typeface="Calibri" panose="020F0502020204030204" pitchFamily="34" charset="0"/>
              <a:cs typeface="Arial" panose="020B0604020202020204" pitchFamily="34" charset="0"/>
            </a:endParaRPr>
          </a:p>
          <a:p>
            <a:pPr algn="just">
              <a:lnSpc>
                <a:spcPct val="114999"/>
              </a:lnSpc>
              <a:spcAft>
                <a:spcPts val="1600"/>
              </a:spcAft>
            </a:pPr>
            <a:r>
              <a:rPr lang="en-US">
                <a:latin typeface="Arial" panose="020B0604020202020204" pitchFamily="34" charset="0"/>
                <a:ea typeface="Calibri" panose="020F0502020204030204" pitchFamily="34" charset="0"/>
                <a:cs typeface="Arial" panose="020B0604020202020204" pitchFamily="34" charset="0"/>
              </a:rPr>
              <a:t>M</a:t>
            </a:r>
            <a:r>
              <a:rPr lang="en-US" sz="1400">
                <a:effectLst/>
                <a:latin typeface="Arial" panose="020B0604020202020204" pitchFamily="34" charset="0"/>
                <a:ea typeface="Calibri" panose="020F0502020204030204" pitchFamily="34" charset="0"/>
                <a:cs typeface="Arial" panose="020B0604020202020204" pitchFamily="34" charset="0"/>
              </a:rPr>
              <a:t>emberikan insentif untuk pemesanan kamar hotel yang menghasilkan revenue lebih tinggi pada kondisi ADR rendah untuk meningkatkan ADR, serta mengalokasikan biaya insentif untuk meningkatkan aspek pelayanan lain apabila ADR sudah cukup tinggi</a:t>
            </a:r>
            <a:endParaRPr lang="en-ID" sz="1400" b="1">
              <a:effectLst/>
              <a:latin typeface="Arial" panose="020B0604020202020204" pitchFamily="34" charset="0"/>
              <a:ea typeface="Calibri" panose="020F0502020204030204" pitchFamily="34" charset="0"/>
              <a:cs typeface="Arial" panose="020B0604020202020204" pitchFamily="34" charset="0"/>
            </a:endParaRPr>
          </a:p>
          <a:p>
            <a:pPr algn="just">
              <a:lnSpc>
                <a:spcPct val="114999"/>
              </a:lnSpc>
              <a:spcAft>
                <a:spcPts val="1600"/>
              </a:spcAft>
            </a:pPr>
            <a:endParaRPr lang="en-US">
              <a:latin typeface="Arial" panose="020B0604020202020204" pitchFamily="34" charset="0"/>
              <a:cs typeface="Arial" panose="020B0604020202020204" pitchFamily="34" charset="0"/>
              <a:sym typeface="Roboto"/>
            </a:endParaRPr>
          </a:p>
        </p:txBody>
      </p:sp>
      <p:sp>
        <p:nvSpPr>
          <p:cNvPr id="16" name="Rectangle 15">
            <a:extLst>
              <a:ext uri="{FF2B5EF4-FFF2-40B4-BE49-F238E27FC236}">
                <a16:creationId xmlns:a16="http://schemas.microsoft.com/office/drawing/2014/main" id="{47FF1EC2-020B-4904-9389-0B6ACDD3EE5E}"/>
              </a:ext>
            </a:extLst>
          </p:cNvPr>
          <p:cNvSpPr/>
          <p:nvPr/>
        </p:nvSpPr>
        <p:spPr>
          <a:xfrm>
            <a:off x="1528279" y="1641755"/>
            <a:ext cx="1291122" cy="48855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“ADR”</a:t>
            </a:r>
          </a:p>
        </p:txBody>
      </p:sp>
      <p:sp>
        <p:nvSpPr>
          <p:cNvPr id="17" name="Rectangle 16">
            <a:extLst>
              <a:ext uri="{FF2B5EF4-FFF2-40B4-BE49-F238E27FC236}">
                <a16:creationId xmlns:a16="http://schemas.microsoft.com/office/drawing/2014/main" id="{9AA36654-57DD-4E16-85F7-257750430C57}"/>
              </a:ext>
            </a:extLst>
          </p:cNvPr>
          <p:cNvSpPr/>
          <p:nvPr/>
        </p:nvSpPr>
        <p:spPr>
          <a:xfrm>
            <a:off x="2215704" y="3621148"/>
            <a:ext cx="3168346" cy="48855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“Arrival Date Week Number”</a:t>
            </a:r>
          </a:p>
        </p:txBody>
      </p:sp>
    </p:spTree>
    <p:extLst>
      <p:ext uri="{BB962C8B-B14F-4D97-AF65-F5344CB8AC3E}">
        <p14:creationId xmlns:p14="http://schemas.microsoft.com/office/powerpoint/2010/main" val="565653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a:xfrm>
            <a:off x="8461796" y="6242050"/>
            <a:ext cx="2743200" cy="365125"/>
          </a:xfrm>
        </p:spPr>
        <p:txBody>
          <a:bodyPr/>
          <a:lstStyle/>
          <a:p>
            <a:fld id="{51B021FD-E257-4088-A8D9-90593005DA1A}" type="slidenum">
              <a:rPr lang="en-US" smtClean="0"/>
              <a:t>34</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31448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League Spartan" panose="00000800000000000000" pitchFamily="2" charset="0"/>
              </a:rPr>
              <a:t>Sehubungan dengan “Deposit Type”</a:t>
            </a:r>
          </a:p>
        </p:txBody>
      </p:sp>
      <p:sp>
        <p:nvSpPr>
          <p:cNvPr id="15" name="Google Shape;84;p16">
            <a:extLst>
              <a:ext uri="{FF2B5EF4-FFF2-40B4-BE49-F238E27FC236}">
                <a16:creationId xmlns:a16="http://schemas.microsoft.com/office/drawing/2014/main" id="{34FFED40-F10D-4356-83F2-0615B94F92FC}"/>
              </a:ext>
            </a:extLst>
          </p:cNvPr>
          <p:cNvSpPr txBox="1">
            <a:spLocks/>
          </p:cNvSpPr>
          <p:nvPr/>
        </p:nvSpPr>
        <p:spPr>
          <a:xfrm>
            <a:off x="2117997" y="2195164"/>
            <a:ext cx="7902003" cy="673732"/>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pPr>
            <a:r>
              <a:rPr lang="en-US" sz="1600">
                <a:effectLst/>
                <a:latin typeface="Arial" panose="020B0604020202020204" pitchFamily="34" charset="0"/>
                <a:ea typeface="Calibri" panose="020F0502020204030204" pitchFamily="34" charset="0"/>
                <a:cs typeface="Arial" panose="020B0604020202020204" pitchFamily="34" charset="0"/>
              </a:rPr>
              <a:t>1. Memberlakukan sistem non refund untuk pesanan-pesanan yang berkemungkinan besar akan dibatalkan. </a:t>
            </a:r>
            <a:r>
              <a:rPr lang="en-US" sz="1600" b="1">
                <a:effectLst/>
                <a:latin typeface="Arial" panose="020B0604020202020204" pitchFamily="34" charset="0"/>
                <a:ea typeface="Calibri" panose="020F0502020204030204" pitchFamily="34" charset="0"/>
                <a:cs typeface="Arial" panose="020B0604020202020204" pitchFamily="34" charset="0"/>
              </a:rPr>
              <a:t> </a:t>
            </a:r>
            <a:endParaRPr lang="en-ID" sz="1600" b="1">
              <a:effectLst/>
              <a:latin typeface="Arial" panose="020B0604020202020204" pitchFamily="34" charset="0"/>
              <a:ea typeface="Calibri" panose="020F0502020204030204" pitchFamily="34" charset="0"/>
              <a:cs typeface="Arial" panose="020B0604020202020204" pitchFamily="34" charset="0"/>
            </a:endParaRPr>
          </a:p>
        </p:txBody>
      </p:sp>
      <p:sp>
        <p:nvSpPr>
          <p:cNvPr id="12" name="Google Shape;84;p16">
            <a:extLst>
              <a:ext uri="{FF2B5EF4-FFF2-40B4-BE49-F238E27FC236}">
                <a16:creationId xmlns:a16="http://schemas.microsoft.com/office/drawing/2014/main" id="{8CF0DBB8-0620-4720-BC50-54AD005229A4}"/>
              </a:ext>
            </a:extLst>
          </p:cNvPr>
          <p:cNvSpPr txBox="1">
            <a:spLocks/>
          </p:cNvSpPr>
          <p:nvPr/>
        </p:nvSpPr>
        <p:spPr>
          <a:xfrm>
            <a:off x="2117997" y="3207346"/>
            <a:ext cx="7902003" cy="783629"/>
          </a:xfrm>
          <a:prstGeom prst="rect">
            <a:avLst/>
          </a:prstGeom>
          <a:solidFill>
            <a:schemeClr val="accent6">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pPr>
            <a:r>
              <a:rPr lang="en-US" sz="1600">
                <a:effectLst/>
                <a:latin typeface="Arial" panose="020B0604020202020204" pitchFamily="34" charset="0"/>
                <a:ea typeface="Calibri" panose="020F0502020204030204" pitchFamily="34" charset="0"/>
                <a:cs typeface="Arial" panose="020B0604020202020204" pitchFamily="34" charset="0"/>
              </a:rPr>
              <a:t>2. Lebih memfokuskan sistem non refund pada minggu-minggu sibuk dan rawan seperti yang berada pada pertengahan tahun. </a:t>
            </a:r>
            <a:endParaRPr lang="en-ID" sz="1600">
              <a:effectLst/>
              <a:latin typeface="Arial" panose="020B0604020202020204" pitchFamily="34" charset="0"/>
              <a:ea typeface="Calibri" panose="020F0502020204030204" pitchFamily="34" charset="0"/>
              <a:cs typeface="Arial" panose="020B0604020202020204" pitchFamily="34" charset="0"/>
            </a:endParaRPr>
          </a:p>
        </p:txBody>
      </p:sp>
      <p:sp>
        <p:nvSpPr>
          <p:cNvPr id="14" name="Google Shape;84;p16">
            <a:extLst>
              <a:ext uri="{FF2B5EF4-FFF2-40B4-BE49-F238E27FC236}">
                <a16:creationId xmlns:a16="http://schemas.microsoft.com/office/drawing/2014/main" id="{D8934E9A-BB22-461D-B82B-BF5A5943BD99}"/>
              </a:ext>
            </a:extLst>
          </p:cNvPr>
          <p:cNvSpPr txBox="1">
            <a:spLocks/>
          </p:cNvSpPr>
          <p:nvPr/>
        </p:nvSpPr>
        <p:spPr>
          <a:xfrm>
            <a:off x="2117997" y="4267200"/>
            <a:ext cx="7902002" cy="1028700"/>
          </a:xfrm>
          <a:prstGeom prst="rect">
            <a:avLst/>
          </a:prstGeom>
          <a:solidFill>
            <a:schemeClr val="accent5">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spcAft>
                <a:spcPts val="800"/>
              </a:spcAft>
            </a:pPr>
            <a:r>
              <a:rPr lang="en-US" sz="1600">
                <a:effectLst/>
                <a:latin typeface="Arial" panose="020B0604020202020204" pitchFamily="34" charset="0"/>
                <a:ea typeface="Calibri" panose="020F0502020204030204" pitchFamily="34" charset="0"/>
                <a:cs typeface="Arial" panose="020B0604020202020204" pitchFamily="34" charset="0"/>
              </a:rPr>
              <a:t>3. Memberlakukan sistem pembayaran non refund pada beberapa hari sebelum waktu kedatangan untuk mengakomodasi kerugian akibat pembatalan pesanan secara mendadak.</a:t>
            </a:r>
            <a:endParaRPr lang="en-ID" sz="1600" b="1">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15441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62" name="Freeform: Shape 6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E136D73-5D8D-4701-B8D3-EA41D7D1459B}"/>
              </a:ext>
            </a:extLst>
          </p:cNvPr>
          <p:cNvSpPr>
            <a:spLocks noGrp="1"/>
          </p:cNvSpPr>
          <p:nvPr>
            <p:ph type="title"/>
          </p:nvPr>
        </p:nvSpPr>
        <p:spPr>
          <a:xfrm>
            <a:off x="2285133" y="2249139"/>
            <a:ext cx="7621733" cy="2150719"/>
          </a:xfrm>
          <a:noFill/>
        </p:spPr>
        <p:txBody>
          <a:bodyPr vert="horz" lIns="91440" tIns="45720" rIns="91440" bIns="45720" rtlCol="0" anchor="ctr">
            <a:normAutofit/>
          </a:bodyPr>
          <a:lstStyle/>
          <a:p>
            <a:pPr algn="ctr"/>
            <a:r>
              <a:rPr lang="en-US" sz="3100" kern="1200">
                <a:solidFill>
                  <a:srgbClr val="080808"/>
                </a:solidFill>
                <a:latin typeface="League Spartan" panose="00000800000000000000" pitchFamily="2" charset="0"/>
              </a:rPr>
              <a:t>TERIMA KASIH!</a:t>
            </a:r>
            <a:endParaRPr lang="en-US" sz="3600" kern="1200">
              <a:solidFill>
                <a:srgbClr val="080808"/>
              </a:solidFill>
              <a:latin typeface="League Spartan" panose="00000800000000000000" pitchFamily="2" charset="0"/>
            </a:endParaRPr>
          </a:p>
        </p:txBody>
      </p:sp>
      <p:sp>
        <p:nvSpPr>
          <p:cNvPr id="66" name="Freeform: Shape 6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Rectangle 6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06F7E39-56B5-4628-B14A-9A802BAE81A1}"/>
              </a:ext>
            </a:extLst>
          </p:cNvPr>
          <p:cNvSpPr txBox="1"/>
          <p:nvPr/>
        </p:nvSpPr>
        <p:spPr>
          <a:xfrm>
            <a:off x="4368800" y="4889855"/>
            <a:ext cx="3401907" cy="923330"/>
          </a:xfrm>
          <a:prstGeom prst="rect">
            <a:avLst/>
          </a:prstGeom>
          <a:noFill/>
        </p:spPr>
        <p:txBody>
          <a:bodyPr wrap="square" rtlCol="0">
            <a:spAutoFit/>
          </a:bodyPr>
          <a:lstStyle/>
          <a:p>
            <a:pPr algn="ctr"/>
            <a:r>
              <a:rPr lang="en-US">
                <a:latin typeface="Montserrat" panose="02000505000000020004" pitchFamily="2" charset="0"/>
              </a:rPr>
              <a:t>Disusun oleh:</a:t>
            </a:r>
          </a:p>
          <a:p>
            <a:pPr algn="ctr"/>
            <a:r>
              <a:rPr lang="en-US">
                <a:latin typeface="Montserrat" panose="02000505000000020004" pitchFamily="2" charset="0"/>
              </a:rPr>
              <a:t>William Wibowo Ciptono</a:t>
            </a:r>
          </a:p>
          <a:p>
            <a:pPr algn="ctr"/>
            <a:r>
              <a:rPr lang="en-US">
                <a:latin typeface="Montserrat" panose="02000505000000020004" pitchFamily="2" charset="0"/>
              </a:rPr>
              <a:t>(13418087)</a:t>
            </a:r>
          </a:p>
        </p:txBody>
      </p:sp>
      <p:sp>
        <p:nvSpPr>
          <p:cNvPr id="6" name="Slide Number Placeholder 5">
            <a:extLst>
              <a:ext uri="{FF2B5EF4-FFF2-40B4-BE49-F238E27FC236}">
                <a16:creationId xmlns:a16="http://schemas.microsoft.com/office/drawing/2014/main" id="{232D7550-4BAF-4224-97EC-78527EDD2AF2}"/>
              </a:ext>
            </a:extLst>
          </p:cNvPr>
          <p:cNvSpPr>
            <a:spLocks noGrp="1"/>
          </p:cNvSpPr>
          <p:nvPr>
            <p:ph type="sldNum" sz="quarter" idx="12"/>
          </p:nvPr>
        </p:nvSpPr>
        <p:spPr/>
        <p:txBody>
          <a:bodyPr/>
          <a:lstStyle/>
          <a:p>
            <a:fld id="{51B021FD-E257-4088-A8D9-90593005DA1A}" type="slidenum">
              <a:rPr lang="en-US" smtClean="0"/>
              <a:t>35</a:t>
            </a:fld>
            <a:endParaRPr lang="en-US"/>
          </a:p>
        </p:txBody>
      </p:sp>
    </p:spTree>
    <p:extLst>
      <p:ext uri="{BB962C8B-B14F-4D97-AF65-F5344CB8AC3E}">
        <p14:creationId xmlns:p14="http://schemas.microsoft.com/office/powerpoint/2010/main" val="285166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4</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64976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Latar Belakang - </a:t>
            </a:r>
            <a:r>
              <a:rPr lang="en-US" sz="3000" i="1">
                <a:latin typeface="League Spartan" panose="00000800000000000000" pitchFamily="2" charset="0"/>
              </a:rPr>
              <a:t>Stakeholder</a:t>
            </a:r>
          </a:p>
        </p:txBody>
      </p:sp>
      <p:graphicFrame>
        <p:nvGraphicFramePr>
          <p:cNvPr id="2" name="Table 1">
            <a:extLst>
              <a:ext uri="{FF2B5EF4-FFF2-40B4-BE49-F238E27FC236}">
                <a16:creationId xmlns:a16="http://schemas.microsoft.com/office/drawing/2014/main" id="{7FA34A99-BF4C-4105-BE21-2547F58C5C04}"/>
              </a:ext>
            </a:extLst>
          </p:cNvPr>
          <p:cNvGraphicFramePr>
            <a:graphicFrameLocks noGrp="1"/>
          </p:cNvGraphicFramePr>
          <p:nvPr>
            <p:extLst>
              <p:ext uri="{D42A27DB-BD31-4B8C-83A1-F6EECF244321}">
                <p14:modId xmlns:p14="http://schemas.microsoft.com/office/powerpoint/2010/main" val="3078149149"/>
              </p:ext>
            </p:extLst>
          </p:nvPr>
        </p:nvGraphicFramePr>
        <p:xfrm>
          <a:off x="509930" y="1625601"/>
          <a:ext cx="11162538" cy="4493514"/>
        </p:xfrm>
        <a:graphic>
          <a:graphicData uri="http://schemas.openxmlformats.org/drawingml/2006/table">
            <a:tbl>
              <a:tblPr firstRow="1" firstCol="1" bandRow="1">
                <a:tableStyleId>{93296810-A885-4BE3-A3E7-6D5BEEA58F35}</a:tableStyleId>
              </a:tblPr>
              <a:tblGrid>
                <a:gridCol w="2145825">
                  <a:extLst>
                    <a:ext uri="{9D8B030D-6E8A-4147-A177-3AD203B41FA5}">
                      <a16:colId xmlns:a16="http://schemas.microsoft.com/office/drawing/2014/main" val="3101446393"/>
                    </a:ext>
                  </a:extLst>
                </a:gridCol>
                <a:gridCol w="9016713">
                  <a:extLst>
                    <a:ext uri="{9D8B030D-6E8A-4147-A177-3AD203B41FA5}">
                      <a16:colId xmlns:a16="http://schemas.microsoft.com/office/drawing/2014/main" val="3734372179"/>
                    </a:ext>
                  </a:extLst>
                </a:gridCol>
              </a:tblGrid>
              <a:tr h="218156">
                <a:tc>
                  <a:txBody>
                    <a:bodyPr/>
                    <a:lstStyle/>
                    <a:p>
                      <a:pPr algn="ctr">
                        <a:lnSpc>
                          <a:spcPct val="107000"/>
                        </a:lnSpc>
                        <a:spcAft>
                          <a:spcPts val="800"/>
                        </a:spcAft>
                      </a:pPr>
                      <a:r>
                        <a:rPr lang="en-US" sz="2000">
                          <a:effectLst/>
                        </a:rPr>
                        <a:t>Stakeholder</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Penjelasan</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2885630"/>
                  </a:ext>
                </a:extLst>
              </a:tr>
              <a:tr h="902923">
                <a:tc>
                  <a:txBody>
                    <a:bodyPr/>
                    <a:lstStyle/>
                    <a:p>
                      <a:pPr algn="just">
                        <a:lnSpc>
                          <a:spcPct val="107000"/>
                        </a:lnSpc>
                        <a:spcAft>
                          <a:spcPts val="800"/>
                        </a:spcAft>
                      </a:pPr>
                      <a:r>
                        <a:rPr lang="en-US" sz="2000">
                          <a:effectLst/>
                        </a:rPr>
                        <a:t>Problem owner</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Pemilik usaha perhotelan berperan menjadi pemilik permasalahan. Kesuksesan ataupun kegagalan penanggulangan masalah akan berdampak secara langsung kepada pemilik usaha perhotelan.</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4929157"/>
                  </a:ext>
                </a:extLst>
              </a:tr>
              <a:tr h="1131177">
                <a:tc>
                  <a:txBody>
                    <a:bodyPr/>
                    <a:lstStyle/>
                    <a:p>
                      <a:pPr algn="just">
                        <a:lnSpc>
                          <a:spcPct val="107000"/>
                        </a:lnSpc>
                        <a:spcAft>
                          <a:spcPts val="800"/>
                        </a:spcAft>
                      </a:pPr>
                      <a:r>
                        <a:rPr lang="en-US" sz="2000">
                          <a:effectLst/>
                        </a:rPr>
                        <a:t>Problem users</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Manajer perhotelan berperan menjadi pengguna yang menghadapi permasalahan. Manajer perhotelan yang bertanggung jawab untuk mengatur kebijakan-kebijakan dan pengambilan keputusan yang mengarahkan perusahaan ke arah pengembangan yang lebih.</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009391"/>
                  </a:ext>
                </a:extLst>
              </a:tr>
              <a:tr h="902923">
                <a:tc>
                  <a:txBody>
                    <a:bodyPr/>
                    <a:lstStyle/>
                    <a:p>
                      <a:pPr algn="just">
                        <a:lnSpc>
                          <a:spcPct val="107000"/>
                        </a:lnSpc>
                        <a:spcAft>
                          <a:spcPts val="800"/>
                        </a:spcAft>
                      </a:pPr>
                      <a:r>
                        <a:rPr lang="en-US" sz="2000">
                          <a:effectLst/>
                        </a:rPr>
                        <a:t>Problem customer</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Customer perhotelan berperan menjadi pengguna yang mengalami permasalahan. Customer menjadi pengguna layanan pemesanan hotel sekaligus menjadi faktor penentu apakah kamar hotel yang dipesan nantinya akan dibatalkan atau tidak.</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0375543"/>
                  </a:ext>
                </a:extLst>
              </a:tr>
              <a:tr h="674667">
                <a:tc>
                  <a:txBody>
                    <a:bodyPr/>
                    <a:lstStyle/>
                    <a:p>
                      <a:pPr algn="just">
                        <a:lnSpc>
                          <a:spcPct val="107000"/>
                        </a:lnSpc>
                        <a:spcAft>
                          <a:spcPts val="800"/>
                        </a:spcAft>
                      </a:pPr>
                      <a:r>
                        <a:rPr lang="en-US" sz="2000">
                          <a:effectLst/>
                        </a:rPr>
                        <a:t>Problem Analyst</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Penulis laporan penelitian berperan sebagai problem analyst yang melakukan percobaan dengan melakukan pembuatan model prediksi pembatalan pesanan kamar hotel.</a:t>
                      </a:r>
                      <a:endParaRPr lang="en-ID"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330471"/>
                  </a:ext>
                </a:extLst>
              </a:tr>
            </a:tbl>
          </a:graphicData>
        </a:graphic>
      </p:graphicFrame>
    </p:spTree>
    <p:extLst>
      <p:ext uri="{BB962C8B-B14F-4D97-AF65-F5344CB8AC3E}">
        <p14:creationId xmlns:p14="http://schemas.microsoft.com/office/powerpoint/2010/main" val="272868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5</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1" y="620960"/>
            <a:ext cx="5037151"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League Spartan" panose="00000800000000000000" pitchFamily="2" charset="0"/>
              </a:rPr>
              <a:t>Rumusan Masalah &amp; Tujuan</a:t>
            </a:r>
          </a:p>
        </p:txBody>
      </p:sp>
      <p:sp>
        <p:nvSpPr>
          <p:cNvPr id="27" name="Google Shape;84;p16">
            <a:extLst>
              <a:ext uri="{FF2B5EF4-FFF2-40B4-BE49-F238E27FC236}">
                <a16:creationId xmlns:a16="http://schemas.microsoft.com/office/drawing/2014/main" id="{065A3042-730B-4D81-8D4D-3A5E02FB006E}"/>
              </a:ext>
            </a:extLst>
          </p:cNvPr>
          <p:cNvSpPr txBox="1">
            <a:spLocks/>
          </p:cNvSpPr>
          <p:nvPr/>
        </p:nvSpPr>
        <p:spPr>
          <a:xfrm>
            <a:off x="405123" y="1506199"/>
            <a:ext cx="4656778" cy="1762865"/>
          </a:xfrm>
          <a:prstGeom prst="rect">
            <a:avLst/>
          </a:prstGeom>
          <a:solidFill>
            <a:schemeClr val="accent2">
              <a:lumMod val="40000"/>
              <a:lumOff val="6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4999"/>
              </a:lnSpc>
              <a:spcAft>
                <a:spcPts val="1600"/>
              </a:spcAft>
            </a:pPr>
            <a:r>
              <a:rPr lang="en-US" sz="1800">
                <a:sym typeface="Roboto"/>
              </a:rPr>
              <a:t>Manajemen hotel harus bersiap untuk </a:t>
            </a:r>
            <a:r>
              <a:rPr lang="en-US" sz="1800" b="1">
                <a:sym typeface="Roboto"/>
              </a:rPr>
              <a:t>memaksimalkan penerimaan </a:t>
            </a:r>
            <a:r>
              <a:rPr lang="en-US" sz="1800" b="1" i="1">
                <a:sym typeface="Roboto"/>
              </a:rPr>
              <a:t>revenue </a:t>
            </a:r>
            <a:r>
              <a:rPr lang="en-US" sz="1800">
                <a:sym typeface="Roboto"/>
              </a:rPr>
              <a:t>dengan cara </a:t>
            </a:r>
            <a:r>
              <a:rPr lang="en-US" sz="1800" b="1">
                <a:sym typeface="Roboto"/>
              </a:rPr>
              <a:t>mengantisipasi pembatalan pesanan</a:t>
            </a:r>
            <a:r>
              <a:rPr lang="en-US" sz="1800">
                <a:sym typeface="Roboto"/>
              </a:rPr>
              <a:t> yang akan datang pada masa </a:t>
            </a:r>
            <a:r>
              <a:rPr lang="en-US" sz="1800" i="1">
                <a:sym typeface="Roboto"/>
              </a:rPr>
              <a:t>recovery era </a:t>
            </a:r>
            <a:r>
              <a:rPr lang="en-US" sz="1800">
                <a:sym typeface="Roboto"/>
              </a:rPr>
              <a:t>atau </a:t>
            </a:r>
            <a:r>
              <a:rPr lang="en-US" sz="1800" i="1">
                <a:sym typeface="Roboto"/>
              </a:rPr>
              <a:t>rebound era.</a:t>
            </a:r>
            <a:endParaRPr lang="en"/>
          </a:p>
        </p:txBody>
      </p:sp>
      <p:grpSp>
        <p:nvGrpSpPr>
          <p:cNvPr id="3" name="Group 2">
            <a:extLst>
              <a:ext uri="{FF2B5EF4-FFF2-40B4-BE49-F238E27FC236}">
                <a16:creationId xmlns:a16="http://schemas.microsoft.com/office/drawing/2014/main" id="{B0321E67-679C-440C-973B-932B196C777E}"/>
              </a:ext>
            </a:extLst>
          </p:cNvPr>
          <p:cNvGrpSpPr/>
          <p:nvPr/>
        </p:nvGrpSpPr>
        <p:grpSpPr>
          <a:xfrm>
            <a:off x="5544488" y="1193092"/>
            <a:ext cx="6242389" cy="2235908"/>
            <a:chOff x="316223" y="3898366"/>
            <a:chExt cx="6242389" cy="2235908"/>
          </a:xfrm>
        </p:grpSpPr>
        <p:sp>
          <p:nvSpPr>
            <p:cNvPr id="28" name="Google Shape;84;p16">
              <a:extLst>
                <a:ext uri="{FF2B5EF4-FFF2-40B4-BE49-F238E27FC236}">
                  <a16:creationId xmlns:a16="http://schemas.microsoft.com/office/drawing/2014/main" id="{CEE800A6-CFB9-49BE-9AD5-CA205CE4A573}"/>
                </a:ext>
              </a:extLst>
            </p:cNvPr>
            <p:cNvSpPr txBox="1">
              <a:spLocks/>
            </p:cNvSpPr>
            <p:nvPr/>
          </p:nvSpPr>
          <p:spPr>
            <a:xfrm>
              <a:off x="316223" y="4097173"/>
              <a:ext cx="6242389" cy="203710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marL="342900" lvl="0" indent="-342900" algn="just">
                <a:lnSpc>
                  <a:spcPct val="107000"/>
                </a:lnSpc>
                <a:buFont typeface="+mj-lt"/>
                <a:buAutoNum type="arabicPeriod"/>
              </a:pPr>
              <a:r>
                <a:rPr lang="en-ID"/>
                <a:t>Bagaimana </a:t>
              </a:r>
              <a:r>
                <a:rPr lang="en-ID" b="1"/>
                <a:t>proses perencanaan dan pelaksanaan akuisisi </a:t>
              </a:r>
              <a:r>
                <a:rPr lang="en-ID"/>
                <a:t>fitur-fitur yang berpeluang mempengaruhi terjadinya pembatalan pesanan hotel? </a:t>
              </a:r>
            </a:p>
            <a:p>
              <a:pPr marL="342900" lvl="0" indent="-342900" algn="just">
                <a:lnSpc>
                  <a:spcPct val="107000"/>
                </a:lnSpc>
                <a:buFont typeface="+mj-lt"/>
                <a:buAutoNum type="arabicPeriod"/>
              </a:pPr>
              <a:r>
                <a:rPr lang="en-ID"/>
                <a:t>Bagaimana </a:t>
              </a:r>
              <a:r>
                <a:rPr lang="en-ID" b="1"/>
                <a:t>cara memprediksi</a:t>
              </a:r>
              <a:r>
                <a:rPr lang="en-ID"/>
                <a:t> pembatalan pesanan hotel menggunakan fitur-fitur yang ada?</a:t>
              </a:r>
            </a:p>
            <a:p>
              <a:pPr marL="342900" lvl="0" indent="-342900" algn="just">
                <a:lnSpc>
                  <a:spcPct val="107000"/>
                </a:lnSpc>
                <a:buFont typeface="+mj-lt"/>
                <a:buAutoNum type="arabicPeriod"/>
              </a:pPr>
              <a:r>
                <a:rPr lang="en-ID"/>
                <a:t>Apa </a:t>
              </a:r>
              <a:r>
                <a:rPr lang="en-ID" b="1"/>
                <a:t>rekomendasi tindakan lanjutan </a:t>
              </a:r>
              <a:r>
                <a:rPr lang="en-ID"/>
                <a:t>yang dapat dilakukan oleh industri perhotelan khususnya dalam menangani permasalahan pembatalan pesanan?</a:t>
              </a:r>
            </a:p>
            <a:p>
              <a:pPr marL="342900" lvl="0" indent="-342900" algn="just">
                <a:lnSpc>
                  <a:spcPct val="107000"/>
                </a:lnSpc>
                <a:buFont typeface="+mj-lt"/>
                <a:buAutoNum type="arabicPeriod"/>
              </a:pPr>
              <a:endParaRPr lang="en"/>
            </a:p>
          </p:txBody>
        </p:sp>
        <p:sp>
          <p:nvSpPr>
            <p:cNvPr id="29" name="Rectangle 28">
              <a:extLst>
                <a:ext uri="{FF2B5EF4-FFF2-40B4-BE49-F238E27FC236}">
                  <a16:creationId xmlns:a16="http://schemas.microsoft.com/office/drawing/2014/main" id="{448E6982-A7B6-470A-AA88-4FDD194B0F13}"/>
                </a:ext>
              </a:extLst>
            </p:cNvPr>
            <p:cNvSpPr/>
            <p:nvPr/>
          </p:nvSpPr>
          <p:spPr>
            <a:xfrm>
              <a:off x="405123" y="3898366"/>
              <a:ext cx="2068197" cy="4885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Rumusan Masalah</a:t>
              </a:r>
            </a:p>
          </p:txBody>
        </p:sp>
      </p:grpSp>
      <p:grpSp>
        <p:nvGrpSpPr>
          <p:cNvPr id="2" name="Group 1">
            <a:extLst>
              <a:ext uri="{FF2B5EF4-FFF2-40B4-BE49-F238E27FC236}">
                <a16:creationId xmlns:a16="http://schemas.microsoft.com/office/drawing/2014/main" id="{68A8FD19-C5F9-4C71-B5A8-B51A6B5AAA97}"/>
              </a:ext>
            </a:extLst>
          </p:cNvPr>
          <p:cNvGrpSpPr/>
          <p:nvPr/>
        </p:nvGrpSpPr>
        <p:grpSpPr>
          <a:xfrm>
            <a:off x="2512193" y="4236666"/>
            <a:ext cx="6242389" cy="2023100"/>
            <a:chOff x="1747188" y="4333250"/>
            <a:chExt cx="6242389" cy="2023100"/>
          </a:xfrm>
        </p:grpSpPr>
        <p:sp>
          <p:nvSpPr>
            <p:cNvPr id="30" name="Google Shape;84;p16">
              <a:extLst>
                <a:ext uri="{FF2B5EF4-FFF2-40B4-BE49-F238E27FC236}">
                  <a16:creationId xmlns:a16="http://schemas.microsoft.com/office/drawing/2014/main" id="{216B0B04-DAEE-4B06-9069-DADC501E6B3A}"/>
                </a:ext>
              </a:extLst>
            </p:cNvPr>
            <p:cNvSpPr txBox="1">
              <a:spLocks/>
            </p:cNvSpPr>
            <p:nvPr/>
          </p:nvSpPr>
          <p:spPr>
            <a:xfrm>
              <a:off x="1747188" y="4532057"/>
              <a:ext cx="6242389" cy="1824293"/>
            </a:xfrm>
            <a:prstGeom prst="rect">
              <a:avLst/>
            </a:prstGeom>
            <a:solidFill>
              <a:schemeClr val="bg1">
                <a:lumMod val="95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marL="342900" lvl="0" indent="-342900" algn="just">
                <a:lnSpc>
                  <a:spcPct val="107000"/>
                </a:lnSpc>
                <a:buFont typeface="+mj-lt"/>
                <a:buAutoNum type="arabicPeriod"/>
              </a:pPr>
              <a:r>
                <a:rPr lang="en-ID" b="1"/>
                <a:t>Membangun</a:t>
              </a:r>
              <a:r>
                <a:rPr lang="en-ID"/>
                <a:t> </a:t>
              </a:r>
              <a:r>
                <a:rPr lang="en-ID" b="1"/>
                <a:t>model prediksi </a:t>
              </a:r>
              <a:r>
                <a:rPr lang="en-ID"/>
                <a:t>yang mampu mengklasifikasikan pesanan yang berpeluang untuk dibatalkan dan pesanan yang kurang berpeluang untuk dibatalkan. </a:t>
              </a:r>
            </a:p>
            <a:p>
              <a:pPr marL="342900" lvl="0" indent="-342900" algn="just">
                <a:lnSpc>
                  <a:spcPct val="107000"/>
                </a:lnSpc>
                <a:buFont typeface="+mj-lt"/>
                <a:buAutoNum type="arabicPeriod"/>
              </a:pPr>
              <a:r>
                <a:rPr lang="en-ID" b="1"/>
                <a:t>Memprediksi faktor-faktor penyebab </a:t>
              </a:r>
              <a:r>
                <a:rPr lang="en-ID"/>
                <a:t>terjadinya pembatalan pemesanan kamar beserta </a:t>
              </a:r>
              <a:r>
                <a:rPr lang="en-ID" b="1"/>
                <a:t>merancang solusi </a:t>
              </a:r>
              <a:r>
                <a:rPr lang="en-ID"/>
                <a:t>perbaikan berdasarkan informasi yang diperoleh sebelumnya. </a:t>
              </a:r>
            </a:p>
          </p:txBody>
        </p:sp>
        <p:sp>
          <p:nvSpPr>
            <p:cNvPr id="31" name="Rectangle 30">
              <a:extLst>
                <a:ext uri="{FF2B5EF4-FFF2-40B4-BE49-F238E27FC236}">
                  <a16:creationId xmlns:a16="http://schemas.microsoft.com/office/drawing/2014/main" id="{3905E7D4-415E-4366-8EF0-3B823F725F09}"/>
                </a:ext>
              </a:extLst>
            </p:cNvPr>
            <p:cNvSpPr/>
            <p:nvPr/>
          </p:nvSpPr>
          <p:spPr>
            <a:xfrm>
              <a:off x="1836089" y="4333250"/>
              <a:ext cx="1123012" cy="4885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Tujuan</a:t>
              </a:r>
            </a:p>
          </p:txBody>
        </p:sp>
      </p:grpSp>
      <p:cxnSp>
        <p:nvCxnSpPr>
          <p:cNvPr id="38" name="Straight Arrow Connector 37">
            <a:extLst>
              <a:ext uri="{FF2B5EF4-FFF2-40B4-BE49-F238E27FC236}">
                <a16:creationId xmlns:a16="http://schemas.microsoft.com/office/drawing/2014/main" id="{E0E18A89-97D1-440F-B2AC-14C4CA0A7997}"/>
              </a:ext>
            </a:extLst>
          </p:cNvPr>
          <p:cNvCxnSpPr>
            <a:cxnSpLocks/>
          </p:cNvCxnSpPr>
          <p:nvPr/>
        </p:nvCxnSpPr>
        <p:spPr>
          <a:xfrm>
            <a:off x="5061901" y="2392680"/>
            <a:ext cx="482587"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75DD5F6-523D-483B-B086-FE1C1C1CFF12}"/>
              </a:ext>
            </a:extLst>
          </p:cNvPr>
          <p:cNvCxnSpPr>
            <a:stCxn id="28" idx="2"/>
            <a:endCxn id="30" idx="0"/>
          </p:cNvCxnSpPr>
          <p:nvPr/>
        </p:nvCxnSpPr>
        <p:spPr>
          <a:xfrm rot="5400000">
            <a:off x="6646300" y="2416089"/>
            <a:ext cx="1006473" cy="3032295"/>
          </a:xfrm>
          <a:prstGeom prst="bent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16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6</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grpSp>
        <p:nvGrpSpPr>
          <p:cNvPr id="17" name="Group 16">
            <a:extLst>
              <a:ext uri="{FF2B5EF4-FFF2-40B4-BE49-F238E27FC236}">
                <a16:creationId xmlns:a16="http://schemas.microsoft.com/office/drawing/2014/main" id="{AF211F0C-77AC-4809-B384-E7987821FBDC}"/>
              </a:ext>
            </a:extLst>
          </p:cNvPr>
          <p:cNvGrpSpPr/>
          <p:nvPr/>
        </p:nvGrpSpPr>
        <p:grpSpPr>
          <a:xfrm>
            <a:off x="440349" y="1434392"/>
            <a:ext cx="6242389" cy="1080208"/>
            <a:chOff x="316223" y="3898366"/>
            <a:chExt cx="6242389" cy="1080208"/>
          </a:xfrm>
        </p:grpSpPr>
        <p:sp>
          <p:nvSpPr>
            <p:cNvPr id="18" name="Google Shape;84;p16">
              <a:extLst>
                <a:ext uri="{FF2B5EF4-FFF2-40B4-BE49-F238E27FC236}">
                  <a16:creationId xmlns:a16="http://schemas.microsoft.com/office/drawing/2014/main" id="{92A18CF4-231C-4AB6-B10B-9B080D742E93}"/>
                </a:ext>
              </a:extLst>
            </p:cNvPr>
            <p:cNvSpPr txBox="1">
              <a:spLocks/>
            </p:cNvSpPr>
            <p:nvPr/>
          </p:nvSpPr>
          <p:spPr>
            <a:xfrm>
              <a:off x="316223" y="4097173"/>
              <a:ext cx="6242389" cy="88140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lvl="0" algn="just">
                <a:lnSpc>
                  <a:spcPct val="107000"/>
                </a:lnSpc>
              </a:pPr>
              <a:r>
                <a:rPr lang="en-ID"/>
                <a:t>1. Bagaimana </a:t>
              </a:r>
              <a:r>
                <a:rPr lang="en-ID" b="1"/>
                <a:t>proses perencanaan dan pelaksanaan akuisisi </a:t>
              </a:r>
              <a:r>
                <a:rPr lang="en-ID"/>
                <a:t>fitur-fitur yang berpeluang mempengaruhi terjadinya pembatalan pesanan hotel? </a:t>
              </a:r>
            </a:p>
          </p:txBody>
        </p:sp>
        <p:sp>
          <p:nvSpPr>
            <p:cNvPr id="19" name="Rectangle 18">
              <a:extLst>
                <a:ext uri="{FF2B5EF4-FFF2-40B4-BE49-F238E27FC236}">
                  <a16:creationId xmlns:a16="http://schemas.microsoft.com/office/drawing/2014/main" id="{AE585178-0C40-4B35-AD11-5D8C74C95534}"/>
                </a:ext>
              </a:extLst>
            </p:cNvPr>
            <p:cNvSpPr/>
            <p:nvPr/>
          </p:nvSpPr>
          <p:spPr>
            <a:xfrm>
              <a:off x="405123" y="3898366"/>
              <a:ext cx="2068197" cy="4885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Rumusan Masalah</a:t>
              </a:r>
            </a:p>
          </p:txBody>
        </p:sp>
      </p:grpSp>
      <p:graphicFrame>
        <p:nvGraphicFramePr>
          <p:cNvPr id="2" name="Table 2">
            <a:extLst>
              <a:ext uri="{FF2B5EF4-FFF2-40B4-BE49-F238E27FC236}">
                <a16:creationId xmlns:a16="http://schemas.microsoft.com/office/drawing/2014/main" id="{4ED65A41-4769-498D-97D1-FAC7E6FD8F68}"/>
              </a:ext>
            </a:extLst>
          </p:cNvPr>
          <p:cNvGraphicFramePr>
            <a:graphicFrameLocks noGrp="1"/>
          </p:cNvGraphicFramePr>
          <p:nvPr>
            <p:extLst>
              <p:ext uri="{D42A27DB-BD31-4B8C-83A1-F6EECF244321}">
                <p14:modId xmlns:p14="http://schemas.microsoft.com/office/powerpoint/2010/main" val="501346763"/>
              </p:ext>
            </p:extLst>
          </p:nvPr>
        </p:nvGraphicFramePr>
        <p:xfrm>
          <a:off x="1170723" y="3312449"/>
          <a:ext cx="9840951" cy="1812291"/>
        </p:xfrm>
        <a:graphic>
          <a:graphicData uri="http://schemas.openxmlformats.org/drawingml/2006/table">
            <a:tbl>
              <a:tblPr firstRow="1" bandRow="1">
                <a:tableStyleId>{5C22544A-7EE6-4342-B048-85BDC9FD1C3A}</a:tableStyleId>
              </a:tblPr>
              <a:tblGrid>
                <a:gridCol w="735051">
                  <a:extLst>
                    <a:ext uri="{9D8B030D-6E8A-4147-A177-3AD203B41FA5}">
                      <a16:colId xmlns:a16="http://schemas.microsoft.com/office/drawing/2014/main" val="3457943888"/>
                    </a:ext>
                  </a:extLst>
                </a:gridCol>
                <a:gridCol w="6003709">
                  <a:extLst>
                    <a:ext uri="{9D8B030D-6E8A-4147-A177-3AD203B41FA5}">
                      <a16:colId xmlns:a16="http://schemas.microsoft.com/office/drawing/2014/main" val="2291771912"/>
                    </a:ext>
                  </a:extLst>
                </a:gridCol>
                <a:gridCol w="3102191">
                  <a:extLst>
                    <a:ext uri="{9D8B030D-6E8A-4147-A177-3AD203B41FA5}">
                      <a16:colId xmlns:a16="http://schemas.microsoft.com/office/drawing/2014/main" val="2417699917"/>
                    </a:ext>
                  </a:extLst>
                </a:gridCol>
              </a:tblGrid>
              <a:tr h="370840">
                <a:tc>
                  <a:txBody>
                    <a:bodyPr/>
                    <a:lstStyle/>
                    <a:p>
                      <a:pPr algn="ctr"/>
                      <a:r>
                        <a:rPr lang="en-US">
                          <a:latin typeface="Arial" panose="020B0604020202020204" pitchFamily="34" charset="0"/>
                          <a:cs typeface="Arial" panose="020B060402020202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Arial" panose="020B0604020202020204" pitchFamily="34" charset="0"/>
                          <a:cs typeface="Arial" panose="020B0604020202020204" pitchFamily="34" charset="0"/>
                        </a:rPr>
                        <a:t>Sub-Masalah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Arial" panose="020B0604020202020204" pitchFamily="34" charset="0"/>
                          <a:cs typeface="Arial" panose="020B0604020202020204" pitchFamily="34" charset="0"/>
                        </a:rPr>
                        <a:t>Metode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96458"/>
                  </a:ext>
                </a:extLst>
              </a:tr>
              <a:tr h="370840">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800" kern="1200">
                          <a:solidFill>
                            <a:schemeClr val="dk1"/>
                          </a:solidFill>
                          <a:latin typeface="+mn-lt"/>
                          <a:ea typeface="+mn-ea"/>
                          <a:cs typeface="+mn-cs"/>
                        </a:rPr>
                        <a:t>Bagaimana cara mengidentifikasi fitur-fitur yang relevan terhadap permasalahan?</a:t>
                      </a:r>
                      <a:endParaRPr lang="en-ID" sz="18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800" kern="1200">
                          <a:solidFill>
                            <a:schemeClr val="dk1"/>
                          </a:solidFill>
                          <a:latin typeface="+mn-lt"/>
                          <a:ea typeface="+mn-ea"/>
                          <a:cs typeface="+mn-cs"/>
                        </a:rPr>
                        <a:t>Studi literatur</a:t>
                      </a:r>
                      <a:endParaRPr lang="en-ID" sz="18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01871"/>
                  </a:ext>
                </a:extLst>
              </a:tr>
              <a:tr h="370840">
                <a:tc>
                  <a:txBody>
                    <a:bodyPr/>
                    <a:lstStyle/>
                    <a:p>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800" kern="1200">
                          <a:solidFill>
                            <a:schemeClr val="dk1"/>
                          </a:solidFill>
                          <a:latin typeface="+mn-lt"/>
                          <a:ea typeface="+mn-ea"/>
                          <a:cs typeface="+mn-cs"/>
                        </a:rPr>
                        <a:t>Bagaimana cara memastikan ketersediaan dan mengumpulkan data terkait fitur-fitur relevan yang sudah diidentifikasi sebelumnya?</a:t>
                      </a:r>
                      <a:endParaRPr lang="en-ID" sz="18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800" kern="1200">
                          <a:solidFill>
                            <a:schemeClr val="dk1"/>
                          </a:solidFill>
                          <a:latin typeface="+mn-lt"/>
                          <a:ea typeface="+mn-ea"/>
                          <a:cs typeface="+mn-cs"/>
                        </a:rPr>
                        <a:t>Studi literatur</a:t>
                      </a:r>
                      <a:endParaRPr lang="en-ID" sz="18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873003"/>
                  </a:ext>
                </a:extLst>
              </a:tr>
            </a:tbl>
          </a:graphicData>
        </a:graphic>
      </p:graphicFrame>
      <p:sp>
        <p:nvSpPr>
          <p:cNvPr id="24" name="Rectangle 23">
            <a:extLst>
              <a:ext uri="{FF2B5EF4-FFF2-40B4-BE49-F238E27FC236}">
                <a16:creationId xmlns:a16="http://schemas.microsoft.com/office/drawing/2014/main" id="{5DC2C26F-B40B-4C9E-B333-58C986FFB309}"/>
              </a:ext>
            </a:extLst>
          </p:cNvPr>
          <p:cNvSpPr/>
          <p:nvPr/>
        </p:nvSpPr>
        <p:spPr>
          <a:xfrm>
            <a:off x="-7950" y="620960"/>
            <a:ext cx="5545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League Spartan" panose="00000800000000000000" pitchFamily="2" charset="0"/>
              </a:rPr>
              <a:t>Identifikasi Sub-Masalah - 1</a:t>
            </a:r>
          </a:p>
        </p:txBody>
      </p:sp>
    </p:spTree>
    <p:extLst>
      <p:ext uri="{BB962C8B-B14F-4D97-AF65-F5344CB8AC3E}">
        <p14:creationId xmlns:p14="http://schemas.microsoft.com/office/powerpoint/2010/main" val="427485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7</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grpSp>
        <p:nvGrpSpPr>
          <p:cNvPr id="17" name="Group 16">
            <a:extLst>
              <a:ext uri="{FF2B5EF4-FFF2-40B4-BE49-F238E27FC236}">
                <a16:creationId xmlns:a16="http://schemas.microsoft.com/office/drawing/2014/main" id="{AF211F0C-77AC-4809-B384-E7987821FBDC}"/>
              </a:ext>
            </a:extLst>
          </p:cNvPr>
          <p:cNvGrpSpPr/>
          <p:nvPr/>
        </p:nvGrpSpPr>
        <p:grpSpPr>
          <a:xfrm>
            <a:off x="440349" y="1434392"/>
            <a:ext cx="6242389" cy="1080208"/>
            <a:chOff x="316223" y="3898366"/>
            <a:chExt cx="6242389" cy="1080208"/>
          </a:xfrm>
        </p:grpSpPr>
        <p:sp>
          <p:nvSpPr>
            <p:cNvPr id="18" name="Google Shape;84;p16">
              <a:extLst>
                <a:ext uri="{FF2B5EF4-FFF2-40B4-BE49-F238E27FC236}">
                  <a16:creationId xmlns:a16="http://schemas.microsoft.com/office/drawing/2014/main" id="{92A18CF4-231C-4AB6-B10B-9B080D742E93}"/>
                </a:ext>
              </a:extLst>
            </p:cNvPr>
            <p:cNvSpPr txBox="1">
              <a:spLocks/>
            </p:cNvSpPr>
            <p:nvPr/>
          </p:nvSpPr>
          <p:spPr>
            <a:xfrm>
              <a:off x="316223" y="4097173"/>
              <a:ext cx="6242389" cy="88140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lvl="0" algn="just">
                <a:lnSpc>
                  <a:spcPct val="107000"/>
                </a:lnSpc>
              </a:pPr>
              <a:r>
                <a:rPr lang="en-ID"/>
                <a:t>2. Bagaimana </a:t>
              </a:r>
              <a:r>
                <a:rPr lang="en-ID" b="1"/>
                <a:t>cara memprediksi</a:t>
              </a:r>
              <a:r>
                <a:rPr lang="en-ID"/>
                <a:t> pembatalan pesanan hotel menggunakan fitur-fitur yang ada?</a:t>
              </a:r>
            </a:p>
          </p:txBody>
        </p:sp>
        <p:sp>
          <p:nvSpPr>
            <p:cNvPr id="19" name="Rectangle 18">
              <a:extLst>
                <a:ext uri="{FF2B5EF4-FFF2-40B4-BE49-F238E27FC236}">
                  <a16:creationId xmlns:a16="http://schemas.microsoft.com/office/drawing/2014/main" id="{AE585178-0C40-4B35-AD11-5D8C74C95534}"/>
                </a:ext>
              </a:extLst>
            </p:cNvPr>
            <p:cNvSpPr/>
            <p:nvPr/>
          </p:nvSpPr>
          <p:spPr>
            <a:xfrm>
              <a:off x="405123" y="3898366"/>
              <a:ext cx="2068197" cy="4885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Rumusan Masalah</a:t>
              </a:r>
            </a:p>
          </p:txBody>
        </p:sp>
      </p:grpSp>
      <p:graphicFrame>
        <p:nvGraphicFramePr>
          <p:cNvPr id="2" name="Table 2">
            <a:extLst>
              <a:ext uri="{FF2B5EF4-FFF2-40B4-BE49-F238E27FC236}">
                <a16:creationId xmlns:a16="http://schemas.microsoft.com/office/drawing/2014/main" id="{4ED65A41-4769-498D-97D1-FAC7E6FD8F68}"/>
              </a:ext>
            </a:extLst>
          </p:cNvPr>
          <p:cNvGraphicFramePr>
            <a:graphicFrameLocks noGrp="1"/>
          </p:cNvGraphicFramePr>
          <p:nvPr>
            <p:extLst>
              <p:ext uri="{D42A27DB-BD31-4B8C-83A1-F6EECF244321}">
                <p14:modId xmlns:p14="http://schemas.microsoft.com/office/powerpoint/2010/main" val="228663533"/>
              </p:ext>
            </p:extLst>
          </p:nvPr>
        </p:nvGraphicFramePr>
        <p:xfrm>
          <a:off x="1055649" y="2713407"/>
          <a:ext cx="10298151" cy="3942401"/>
        </p:xfrm>
        <a:graphic>
          <a:graphicData uri="http://schemas.openxmlformats.org/drawingml/2006/table">
            <a:tbl>
              <a:tblPr firstRow="1" bandRow="1">
                <a:tableStyleId>{5C22544A-7EE6-4342-B048-85BDC9FD1C3A}</a:tableStyleId>
              </a:tblPr>
              <a:tblGrid>
                <a:gridCol w="735051">
                  <a:extLst>
                    <a:ext uri="{9D8B030D-6E8A-4147-A177-3AD203B41FA5}">
                      <a16:colId xmlns:a16="http://schemas.microsoft.com/office/drawing/2014/main" val="3457943888"/>
                    </a:ext>
                  </a:extLst>
                </a:gridCol>
                <a:gridCol w="6003709">
                  <a:extLst>
                    <a:ext uri="{9D8B030D-6E8A-4147-A177-3AD203B41FA5}">
                      <a16:colId xmlns:a16="http://schemas.microsoft.com/office/drawing/2014/main" val="2291771912"/>
                    </a:ext>
                  </a:extLst>
                </a:gridCol>
                <a:gridCol w="3559391">
                  <a:extLst>
                    <a:ext uri="{9D8B030D-6E8A-4147-A177-3AD203B41FA5}">
                      <a16:colId xmlns:a16="http://schemas.microsoft.com/office/drawing/2014/main" val="2417699917"/>
                    </a:ext>
                  </a:extLst>
                </a:gridCol>
              </a:tblGrid>
              <a:tr h="370840">
                <a:tc>
                  <a:txBody>
                    <a:bodyPr/>
                    <a:lstStyle/>
                    <a:p>
                      <a:pPr algn="ctr"/>
                      <a:r>
                        <a:rPr lang="en-US">
                          <a:latin typeface="Arial" panose="020B0604020202020204" pitchFamily="34" charset="0"/>
                          <a:cs typeface="Arial" panose="020B060402020202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Arial" panose="020B0604020202020204" pitchFamily="34" charset="0"/>
                          <a:cs typeface="Arial" panose="020B0604020202020204" pitchFamily="34" charset="0"/>
                        </a:rPr>
                        <a:t>Sub-Masalah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Arial" panose="020B0604020202020204" pitchFamily="34" charset="0"/>
                          <a:cs typeface="Arial" panose="020B0604020202020204" pitchFamily="34" charset="0"/>
                        </a:rPr>
                        <a:t>Metode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96458"/>
                  </a:ext>
                </a:extLst>
              </a:tr>
              <a:tr h="370840">
                <a:tc>
                  <a:txBody>
                    <a:bodyPr/>
                    <a:lstStyle/>
                    <a:p>
                      <a:r>
                        <a:rPr lang="en-US" sz="16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mengidentifikasi karakteristik data yang sudah diperoleh sebelumnya?</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Data exploration, Data visualization</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01871"/>
                  </a:ext>
                </a:extLst>
              </a:tr>
              <a:tr h="370840">
                <a:tc>
                  <a:txBody>
                    <a:bodyPr/>
                    <a:lstStyle/>
                    <a:p>
                      <a:r>
                        <a:rPr lang="en-US" sz="16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menyiapkan data terkait supaya siap digunakan pada tahap pemodelan?</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Data pre-processing</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873003"/>
                  </a:ext>
                </a:extLst>
              </a:tr>
              <a:tr h="370840">
                <a:tc>
                  <a:txBody>
                    <a:bodyPr/>
                    <a:lstStyle/>
                    <a:p>
                      <a:r>
                        <a:rPr lang="en-US" sz="16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menentukan model-model potensial yang dapat digunakan untuk memodelkan data tersebut?</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Studi literatur</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221025"/>
                  </a:ext>
                </a:extLst>
              </a:tr>
              <a:tr h="370840">
                <a:tc>
                  <a:txBody>
                    <a:bodyPr/>
                    <a:lstStyle/>
                    <a:p>
                      <a:r>
                        <a:rPr lang="en-US" sz="16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memodelkan data terkait menggunakan beberapa pilihan model yang tersedia?</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Data modeling, cross validation</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639515"/>
                  </a:ext>
                </a:extLst>
              </a:tr>
              <a:tr h="370840">
                <a:tc>
                  <a:txBody>
                    <a:bodyPr/>
                    <a:lstStyle/>
                    <a:p>
                      <a:r>
                        <a:rPr lang="en-US" sz="16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menentukan fitur-fitur yang berperan secara signifikan pada masing-masing model?</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Feature Selection, RFE (Recursive Feature Elimination), SelectKBest</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323163"/>
                  </a:ext>
                </a:extLst>
              </a:tr>
              <a:tr h="370840">
                <a:tc>
                  <a:txBody>
                    <a:bodyPr/>
                    <a:lstStyle/>
                    <a:p>
                      <a:r>
                        <a:rPr lang="en-US" sz="160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menyesuaikan parameter untuk masing-masing model terpilih sehingga menghasilkan hasil prediksi yang optimal dan akurat?</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hyperparameter tunning, GridSearch</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543178"/>
                  </a:ext>
                </a:extLst>
              </a:tr>
              <a:tr h="370840">
                <a:tc>
                  <a:txBody>
                    <a:bodyPr/>
                    <a:lstStyle/>
                    <a:p>
                      <a:r>
                        <a:rPr lang="en-US" sz="160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melakukan penggabungan beberapa model terpilih untuk menghasilkan hasil yang lebih akurat?</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Model stacking, ensamble</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948552"/>
                  </a:ext>
                </a:extLst>
              </a:tr>
            </a:tbl>
          </a:graphicData>
        </a:graphic>
      </p:graphicFrame>
      <p:sp>
        <p:nvSpPr>
          <p:cNvPr id="14" name="Rectangle 13">
            <a:extLst>
              <a:ext uri="{FF2B5EF4-FFF2-40B4-BE49-F238E27FC236}">
                <a16:creationId xmlns:a16="http://schemas.microsoft.com/office/drawing/2014/main" id="{EC6D15B2-5F09-4BAD-8BE7-7A5923A0AAE7}"/>
              </a:ext>
            </a:extLst>
          </p:cNvPr>
          <p:cNvSpPr/>
          <p:nvPr/>
        </p:nvSpPr>
        <p:spPr>
          <a:xfrm>
            <a:off x="-7950" y="620960"/>
            <a:ext cx="5545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League Spartan" panose="00000800000000000000" pitchFamily="2" charset="0"/>
              </a:rPr>
              <a:t>Identifikasi Sub-Masalah - 2</a:t>
            </a:r>
          </a:p>
        </p:txBody>
      </p:sp>
    </p:spTree>
    <p:extLst>
      <p:ext uri="{BB962C8B-B14F-4D97-AF65-F5344CB8AC3E}">
        <p14:creationId xmlns:p14="http://schemas.microsoft.com/office/powerpoint/2010/main" val="70951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3EC8E-9E08-4F79-8B15-4D16CEA92D5F}"/>
              </a:ext>
            </a:extLst>
          </p:cNvPr>
          <p:cNvSpPr>
            <a:spLocks noGrp="1"/>
          </p:cNvSpPr>
          <p:nvPr>
            <p:ph type="sldNum" sz="quarter" idx="12"/>
          </p:nvPr>
        </p:nvSpPr>
        <p:spPr/>
        <p:txBody>
          <a:bodyPr/>
          <a:lstStyle/>
          <a:p>
            <a:fld id="{51B021FD-E257-4088-A8D9-90593005DA1A}" type="slidenum">
              <a:rPr lang="en-US" smtClean="0"/>
              <a:t>8</a:t>
            </a:fld>
            <a:endParaRPr lang="en-US"/>
          </a:p>
        </p:txBody>
      </p:sp>
      <p:sp>
        <p:nvSpPr>
          <p:cNvPr id="26" name="Rectangle 25">
            <a:extLst>
              <a:ext uri="{FF2B5EF4-FFF2-40B4-BE49-F238E27FC236}">
                <a16:creationId xmlns:a16="http://schemas.microsoft.com/office/drawing/2014/main" id="{E5B5591A-D704-42DF-8857-D9EFC8A682CA}"/>
              </a:ext>
            </a:extLst>
          </p:cNvPr>
          <p:cNvSpPr/>
          <p:nvPr/>
        </p:nvSpPr>
        <p:spPr>
          <a:xfrm>
            <a:off x="0" y="0"/>
            <a:ext cx="2030400" cy="61200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ontserrat" panose="02000505000000020004" pitchFamily="2" charset="0"/>
              </a:rPr>
              <a:t>Pendahuluan</a:t>
            </a:r>
          </a:p>
        </p:txBody>
      </p:sp>
      <p:sp>
        <p:nvSpPr>
          <p:cNvPr id="32" name="Rectangle 31">
            <a:extLst>
              <a:ext uri="{FF2B5EF4-FFF2-40B4-BE49-F238E27FC236}">
                <a16:creationId xmlns:a16="http://schemas.microsoft.com/office/drawing/2014/main" id="{44F65D59-EBB5-44E8-9C8D-C76E50F359B8}"/>
              </a:ext>
            </a:extLst>
          </p:cNvPr>
          <p:cNvSpPr/>
          <p:nvPr/>
        </p:nvSpPr>
        <p:spPr>
          <a:xfrm>
            <a:off x="2030400"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Metodologi</a:t>
            </a:r>
          </a:p>
        </p:txBody>
      </p:sp>
      <p:sp>
        <p:nvSpPr>
          <p:cNvPr id="33" name="Rectangle 32">
            <a:extLst>
              <a:ext uri="{FF2B5EF4-FFF2-40B4-BE49-F238E27FC236}">
                <a16:creationId xmlns:a16="http://schemas.microsoft.com/office/drawing/2014/main" id="{B8CCBB18-E2B5-4D7A-83E0-F0D110E0FD83}"/>
              </a:ext>
            </a:extLst>
          </p:cNvPr>
          <p:cNvSpPr/>
          <p:nvPr/>
        </p:nvSpPr>
        <p:spPr>
          <a:xfrm>
            <a:off x="4032604" y="0"/>
            <a:ext cx="2058595"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Pengolahan Data</a:t>
            </a:r>
          </a:p>
        </p:txBody>
      </p:sp>
      <p:sp>
        <p:nvSpPr>
          <p:cNvPr id="34" name="Rectangle 33">
            <a:extLst>
              <a:ext uri="{FF2B5EF4-FFF2-40B4-BE49-F238E27FC236}">
                <a16:creationId xmlns:a16="http://schemas.microsoft.com/office/drawing/2014/main" id="{5DC4B2EC-F37D-4B66-BEA9-19CB42194B7F}"/>
              </a:ext>
            </a:extLst>
          </p:cNvPr>
          <p:cNvSpPr/>
          <p:nvPr/>
        </p:nvSpPr>
        <p:spPr>
          <a:xfrm>
            <a:off x="6091199" y="0"/>
            <a:ext cx="2068197"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Analisis</a:t>
            </a:r>
          </a:p>
        </p:txBody>
      </p:sp>
      <p:sp>
        <p:nvSpPr>
          <p:cNvPr id="35" name="Rectangle 34">
            <a:extLst>
              <a:ext uri="{FF2B5EF4-FFF2-40B4-BE49-F238E27FC236}">
                <a16:creationId xmlns:a16="http://schemas.microsoft.com/office/drawing/2014/main" id="{7073BBAA-E2AE-4830-B275-7EE21F81D06E}"/>
              </a:ext>
            </a:extLst>
          </p:cNvPr>
          <p:cNvSpPr/>
          <p:nvPr/>
        </p:nvSpPr>
        <p:spPr>
          <a:xfrm>
            <a:off x="8159396" y="0"/>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Kesimpulan</a:t>
            </a:r>
          </a:p>
        </p:txBody>
      </p:sp>
      <p:sp>
        <p:nvSpPr>
          <p:cNvPr id="36" name="Rectangle 35">
            <a:extLst>
              <a:ext uri="{FF2B5EF4-FFF2-40B4-BE49-F238E27FC236}">
                <a16:creationId xmlns:a16="http://schemas.microsoft.com/office/drawing/2014/main" id="{4AAA2A76-96D4-451C-A8BA-6E84E2498031}"/>
              </a:ext>
            </a:extLst>
          </p:cNvPr>
          <p:cNvSpPr/>
          <p:nvPr/>
        </p:nvSpPr>
        <p:spPr>
          <a:xfrm>
            <a:off x="10189796" y="208"/>
            <a:ext cx="2030400" cy="612000"/>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Montserrat" panose="02000505000000020004" pitchFamily="2" charset="0"/>
              </a:rPr>
              <a:t>Saran</a:t>
            </a:r>
          </a:p>
        </p:txBody>
      </p:sp>
      <p:sp>
        <p:nvSpPr>
          <p:cNvPr id="6" name="Rectangle 5">
            <a:extLst>
              <a:ext uri="{FF2B5EF4-FFF2-40B4-BE49-F238E27FC236}">
                <a16:creationId xmlns:a16="http://schemas.microsoft.com/office/drawing/2014/main" id="{4604AAC4-13B8-4C1F-963E-18334B539912}"/>
              </a:ext>
            </a:extLst>
          </p:cNvPr>
          <p:cNvSpPr/>
          <p:nvPr/>
        </p:nvSpPr>
        <p:spPr>
          <a:xfrm>
            <a:off x="-7950" y="620960"/>
            <a:ext cx="5545150" cy="67373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League Spartan" panose="00000800000000000000" pitchFamily="2" charset="0"/>
              </a:rPr>
              <a:t>Identifikasi Sub-Masalah - 3</a:t>
            </a:r>
          </a:p>
        </p:txBody>
      </p:sp>
      <p:grpSp>
        <p:nvGrpSpPr>
          <p:cNvPr id="17" name="Group 16">
            <a:extLst>
              <a:ext uri="{FF2B5EF4-FFF2-40B4-BE49-F238E27FC236}">
                <a16:creationId xmlns:a16="http://schemas.microsoft.com/office/drawing/2014/main" id="{AF211F0C-77AC-4809-B384-E7987821FBDC}"/>
              </a:ext>
            </a:extLst>
          </p:cNvPr>
          <p:cNvGrpSpPr/>
          <p:nvPr/>
        </p:nvGrpSpPr>
        <p:grpSpPr>
          <a:xfrm>
            <a:off x="440349" y="1434392"/>
            <a:ext cx="6481151" cy="1080208"/>
            <a:chOff x="316223" y="3898366"/>
            <a:chExt cx="6481151" cy="1080208"/>
          </a:xfrm>
        </p:grpSpPr>
        <p:sp>
          <p:nvSpPr>
            <p:cNvPr id="18" name="Google Shape;84;p16">
              <a:extLst>
                <a:ext uri="{FF2B5EF4-FFF2-40B4-BE49-F238E27FC236}">
                  <a16:creationId xmlns:a16="http://schemas.microsoft.com/office/drawing/2014/main" id="{92A18CF4-231C-4AB6-B10B-9B080D742E93}"/>
                </a:ext>
              </a:extLst>
            </p:cNvPr>
            <p:cNvSpPr txBox="1">
              <a:spLocks/>
            </p:cNvSpPr>
            <p:nvPr/>
          </p:nvSpPr>
          <p:spPr>
            <a:xfrm>
              <a:off x="316223" y="4097173"/>
              <a:ext cx="6481151" cy="881401"/>
            </a:xfrm>
            <a:prstGeom prst="rect">
              <a:avLst/>
            </a:prstGeom>
            <a:solidFill>
              <a:schemeClr val="accent4">
                <a:lumMod val="20000"/>
                <a:lumOff val="80000"/>
              </a:schemeClr>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07000"/>
                </a:lnSpc>
                <a:buFont typeface="+mj-lt"/>
                <a:buAutoNum type="arabicPeriod"/>
              </a:pPr>
              <a:endParaRPr lang="en-ID"/>
            </a:p>
            <a:p>
              <a:pPr algn="just">
                <a:lnSpc>
                  <a:spcPct val="107000"/>
                </a:lnSpc>
              </a:pPr>
              <a:r>
                <a:rPr lang="en-ID"/>
                <a:t>3. Apa </a:t>
              </a:r>
              <a:r>
                <a:rPr lang="en-ID" b="1"/>
                <a:t>rekomendasi tindakan lanjutan </a:t>
              </a:r>
              <a:r>
                <a:rPr lang="en-ID"/>
                <a:t>yang dapat dilakukan oleh industri perhotelan khususnya dalam menangani permasalahan pembatalan pesanan?</a:t>
              </a:r>
            </a:p>
            <a:p>
              <a:pPr lvl="0" algn="just">
                <a:lnSpc>
                  <a:spcPct val="107000"/>
                </a:lnSpc>
              </a:pPr>
              <a:endParaRPr lang="en-ID"/>
            </a:p>
          </p:txBody>
        </p:sp>
        <p:sp>
          <p:nvSpPr>
            <p:cNvPr id="19" name="Rectangle 18">
              <a:extLst>
                <a:ext uri="{FF2B5EF4-FFF2-40B4-BE49-F238E27FC236}">
                  <a16:creationId xmlns:a16="http://schemas.microsoft.com/office/drawing/2014/main" id="{AE585178-0C40-4B35-AD11-5D8C74C95534}"/>
                </a:ext>
              </a:extLst>
            </p:cNvPr>
            <p:cNvSpPr/>
            <p:nvPr/>
          </p:nvSpPr>
          <p:spPr>
            <a:xfrm>
              <a:off x="405123" y="3898366"/>
              <a:ext cx="2068197" cy="4885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ontserrat" panose="02000505000000020004" pitchFamily="2" charset="0"/>
                </a:rPr>
                <a:t>Rumusan Masalah</a:t>
              </a:r>
            </a:p>
          </p:txBody>
        </p:sp>
      </p:grpSp>
      <p:graphicFrame>
        <p:nvGraphicFramePr>
          <p:cNvPr id="2" name="Table 2">
            <a:extLst>
              <a:ext uri="{FF2B5EF4-FFF2-40B4-BE49-F238E27FC236}">
                <a16:creationId xmlns:a16="http://schemas.microsoft.com/office/drawing/2014/main" id="{4ED65A41-4769-498D-97D1-FAC7E6FD8F68}"/>
              </a:ext>
            </a:extLst>
          </p:cNvPr>
          <p:cNvGraphicFramePr>
            <a:graphicFrameLocks noGrp="1"/>
          </p:cNvGraphicFramePr>
          <p:nvPr>
            <p:extLst>
              <p:ext uri="{D42A27DB-BD31-4B8C-83A1-F6EECF244321}">
                <p14:modId xmlns:p14="http://schemas.microsoft.com/office/powerpoint/2010/main" val="4108120528"/>
              </p:ext>
            </p:extLst>
          </p:nvPr>
        </p:nvGraphicFramePr>
        <p:xfrm>
          <a:off x="1055649" y="3196007"/>
          <a:ext cx="10298151" cy="1901509"/>
        </p:xfrm>
        <a:graphic>
          <a:graphicData uri="http://schemas.openxmlformats.org/drawingml/2006/table">
            <a:tbl>
              <a:tblPr firstRow="1" bandRow="1">
                <a:tableStyleId>{5C22544A-7EE6-4342-B048-85BDC9FD1C3A}</a:tableStyleId>
              </a:tblPr>
              <a:tblGrid>
                <a:gridCol w="735051">
                  <a:extLst>
                    <a:ext uri="{9D8B030D-6E8A-4147-A177-3AD203B41FA5}">
                      <a16:colId xmlns:a16="http://schemas.microsoft.com/office/drawing/2014/main" val="3457943888"/>
                    </a:ext>
                  </a:extLst>
                </a:gridCol>
                <a:gridCol w="6003709">
                  <a:extLst>
                    <a:ext uri="{9D8B030D-6E8A-4147-A177-3AD203B41FA5}">
                      <a16:colId xmlns:a16="http://schemas.microsoft.com/office/drawing/2014/main" val="2291771912"/>
                    </a:ext>
                  </a:extLst>
                </a:gridCol>
                <a:gridCol w="3559391">
                  <a:extLst>
                    <a:ext uri="{9D8B030D-6E8A-4147-A177-3AD203B41FA5}">
                      <a16:colId xmlns:a16="http://schemas.microsoft.com/office/drawing/2014/main" val="2417699917"/>
                    </a:ext>
                  </a:extLst>
                </a:gridCol>
              </a:tblGrid>
              <a:tr h="370840">
                <a:tc>
                  <a:txBody>
                    <a:bodyPr/>
                    <a:lstStyle/>
                    <a:p>
                      <a:pPr algn="ctr"/>
                      <a:r>
                        <a:rPr lang="en-US">
                          <a:latin typeface="Arial" panose="020B0604020202020204" pitchFamily="34" charset="0"/>
                          <a:cs typeface="Arial" panose="020B0604020202020204"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atin typeface="Arial" panose="020B0604020202020204" pitchFamily="34" charset="0"/>
                          <a:cs typeface="Arial" panose="020B0604020202020204" pitchFamily="34" charset="0"/>
                        </a:rPr>
                        <a:t>Sub-Masalah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atin typeface="Arial" panose="020B0604020202020204" pitchFamily="34" charset="0"/>
                          <a:cs typeface="Arial" panose="020B0604020202020204" pitchFamily="34" charset="0"/>
                        </a:rPr>
                        <a:t>Metode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96458"/>
                  </a:ext>
                </a:extLst>
              </a:tr>
              <a:tr h="370840">
                <a:tc>
                  <a:txBody>
                    <a:bodyPr/>
                    <a:lstStyle/>
                    <a:p>
                      <a:r>
                        <a:rPr lang="en-US" sz="16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menentukan model terbaik yang dapat digunakan oleh industri perhotelan untuk memprediksi pembatalan pesanan?</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Data modeling, Model evaluation with f1_score</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01871"/>
                  </a:ext>
                </a:extLst>
              </a:tr>
              <a:tr h="370840">
                <a:tc>
                  <a:txBody>
                    <a:bodyPr/>
                    <a:lstStyle/>
                    <a:p>
                      <a:r>
                        <a:rPr lang="en-US" sz="16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menentukan fitur-fitur yang berperan penting dalam proses pemodelan menggunakan model terpilih tersebut?</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Feature importance analysis</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873003"/>
                  </a:ext>
                </a:extLst>
              </a:tr>
              <a:tr h="370840">
                <a:tc>
                  <a:txBody>
                    <a:bodyPr/>
                    <a:lstStyle/>
                    <a:p>
                      <a:r>
                        <a:rPr lang="en-US" sz="16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Bagaimana cara menentukan rekomendasi strategi bisnis berdasarkan hasil model yang diperoleh? </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US" sz="1600" kern="1200">
                          <a:solidFill>
                            <a:schemeClr val="dk1"/>
                          </a:solidFill>
                          <a:latin typeface="+mn-lt"/>
                          <a:ea typeface="+mn-ea"/>
                          <a:cs typeface="+mn-cs"/>
                        </a:rPr>
                        <a:t>Analisis hasil pemodelan</a:t>
                      </a:r>
                      <a:endParaRPr lang="en-ID" sz="1600" kern="120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221025"/>
                  </a:ext>
                </a:extLst>
              </a:tr>
            </a:tbl>
          </a:graphicData>
        </a:graphic>
      </p:graphicFrame>
    </p:spTree>
    <p:extLst>
      <p:ext uri="{BB962C8B-B14F-4D97-AF65-F5344CB8AC3E}">
        <p14:creationId xmlns:p14="http://schemas.microsoft.com/office/powerpoint/2010/main" val="32884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DF0A5A-F072-4E22-A1BF-839FE7EE9DA2}"/>
              </a:ext>
            </a:extLst>
          </p:cNvPr>
          <p:cNvSpPr>
            <a:spLocks noGrp="1"/>
          </p:cNvSpPr>
          <p:nvPr>
            <p:ph type="sldNum" sz="quarter" idx="12"/>
          </p:nvPr>
        </p:nvSpPr>
        <p:spPr>
          <a:xfrm>
            <a:off x="8805333" y="6356350"/>
            <a:ext cx="2743200" cy="365125"/>
          </a:xfrm>
        </p:spPr>
        <p:txBody>
          <a:bodyPr>
            <a:normAutofit/>
          </a:bodyPr>
          <a:lstStyle/>
          <a:p>
            <a:pPr>
              <a:spcAft>
                <a:spcPts val="600"/>
              </a:spcAft>
            </a:pPr>
            <a:fld id="{51B021FD-E257-4088-A8D9-90593005DA1A}" type="slidenum">
              <a:rPr lang="en-US" smtClean="0"/>
              <a:pPr>
                <a:spcAft>
                  <a:spcPts val="600"/>
                </a:spcAft>
              </a:pPr>
              <a:t>9</a:t>
            </a:fld>
            <a:endParaRPr lang="en-US"/>
          </a:p>
        </p:txBody>
      </p:sp>
      <p:sp>
        <p:nvSpPr>
          <p:cNvPr id="12" name="Rectangle 11">
            <a:extLst>
              <a:ext uri="{FF2B5EF4-FFF2-40B4-BE49-F238E27FC236}">
                <a16:creationId xmlns:a16="http://schemas.microsoft.com/office/drawing/2014/main" id="{F42B1D7F-CFE8-4908-B4AB-11C525F79F64}"/>
              </a:ext>
            </a:extLst>
          </p:cNvPr>
          <p:cNvSpPr/>
          <p:nvPr/>
        </p:nvSpPr>
        <p:spPr>
          <a:xfrm>
            <a:off x="0" y="0"/>
            <a:ext cx="4040554" cy="6737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League Spartan" panose="00000800000000000000" pitchFamily="2" charset="0"/>
              </a:rPr>
              <a:t>Konten:</a:t>
            </a:r>
          </a:p>
        </p:txBody>
      </p:sp>
      <p:sp>
        <p:nvSpPr>
          <p:cNvPr id="5" name="TextBox 4">
            <a:extLst>
              <a:ext uri="{FF2B5EF4-FFF2-40B4-BE49-F238E27FC236}">
                <a16:creationId xmlns:a16="http://schemas.microsoft.com/office/drawing/2014/main" id="{8926942D-4FE2-4153-994F-A32116D6C200}"/>
              </a:ext>
            </a:extLst>
          </p:cNvPr>
          <p:cNvSpPr txBox="1"/>
          <p:nvPr/>
        </p:nvSpPr>
        <p:spPr>
          <a:xfrm>
            <a:off x="2136511" y="822271"/>
            <a:ext cx="8227890" cy="5534079"/>
          </a:xfrm>
          <a:prstGeom prst="rect">
            <a:avLst/>
          </a:prstGeom>
          <a:noFill/>
        </p:spPr>
        <p:txBody>
          <a:bodyPr wrap="square" rtlCol="0">
            <a:spAutoFit/>
          </a:bodyPr>
          <a:lstStyle/>
          <a:p>
            <a:pPr>
              <a:lnSpc>
                <a:spcPct val="150000"/>
              </a:lnSpc>
            </a:pPr>
            <a:r>
              <a:rPr lang="en-US" b="1">
                <a:latin typeface="Montserrat" panose="02000505000000020004" pitchFamily="2" charset="0"/>
              </a:rPr>
              <a:t>1. Pendahuluan</a:t>
            </a:r>
          </a:p>
          <a:p>
            <a:pPr marL="285750" indent="-285750">
              <a:lnSpc>
                <a:spcPct val="150000"/>
              </a:lnSpc>
              <a:buFont typeface="Arial" panose="020B0604020202020204" pitchFamily="34" charset="0"/>
              <a:buChar char="•"/>
            </a:pPr>
            <a:r>
              <a:rPr lang="en-US" sz="1400">
                <a:latin typeface="Montserrat" panose="02000505000000020004" pitchFamily="2" charset="0"/>
              </a:rPr>
              <a:t>Latar Belakang</a:t>
            </a:r>
          </a:p>
          <a:p>
            <a:pPr marL="285750" indent="-285750">
              <a:lnSpc>
                <a:spcPct val="150000"/>
              </a:lnSpc>
              <a:buFont typeface="Arial" panose="020B0604020202020204" pitchFamily="34" charset="0"/>
              <a:buChar char="•"/>
            </a:pPr>
            <a:r>
              <a:rPr lang="en-US" sz="1400">
                <a:latin typeface="Montserrat" panose="02000505000000020004" pitchFamily="2" charset="0"/>
              </a:rPr>
              <a:t>Rumusan Masalah &amp; Tujuan</a:t>
            </a:r>
          </a:p>
          <a:p>
            <a:pPr marL="285750" indent="-285750">
              <a:lnSpc>
                <a:spcPct val="150000"/>
              </a:lnSpc>
              <a:buFont typeface="Arial" panose="020B0604020202020204" pitchFamily="34" charset="0"/>
              <a:buChar char="•"/>
            </a:pPr>
            <a:r>
              <a:rPr lang="en-US" sz="1400">
                <a:latin typeface="Montserrat" panose="02000505000000020004" pitchFamily="2" charset="0"/>
              </a:rPr>
              <a:t>Identifikasi Sub-Masalah</a:t>
            </a:r>
          </a:p>
          <a:p>
            <a:pPr>
              <a:lnSpc>
                <a:spcPct val="150000"/>
              </a:lnSpc>
            </a:pPr>
            <a:r>
              <a:rPr lang="en-US" b="1">
                <a:latin typeface="Montserrat" panose="02000505000000020004" pitchFamily="2" charset="0"/>
              </a:rPr>
              <a:t>2. Metodologi</a:t>
            </a:r>
          </a:p>
          <a:p>
            <a:pPr>
              <a:lnSpc>
                <a:spcPct val="150000"/>
              </a:lnSpc>
            </a:pPr>
            <a:r>
              <a:rPr lang="en-US" b="1">
                <a:latin typeface="Montserrat" panose="02000505000000020004" pitchFamily="2" charset="0"/>
              </a:rPr>
              <a:t>3. Pengolahan Data</a:t>
            </a:r>
          </a:p>
          <a:p>
            <a:pPr marL="285750" indent="-285750">
              <a:lnSpc>
                <a:spcPct val="150000"/>
              </a:lnSpc>
              <a:buFont typeface="Arial" panose="020B0604020202020204" pitchFamily="34" charset="0"/>
              <a:buChar char="•"/>
            </a:pPr>
            <a:r>
              <a:rPr lang="en-US" sz="1400">
                <a:latin typeface="Montserrat" panose="02000505000000020004" pitchFamily="2" charset="0"/>
              </a:rPr>
              <a:t>Perencanaan &amp; Pelaksanaan Akuisisi Data</a:t>
            </a:r>
          </a:p>
          <a:p>
            <a:pPr marL="285750" indent="-285750">
              <a:lnSpc>
                <a:spcPct val="150000"/>
              </a:lnSpc>
              <a:buFont typeface="Arial" panose="020B0604020202020204" pitchFamily="34" charset="0"/>
              <a:buChar char="•"/>
            </a:pPr>
            <a:r>
              <a:rPr lang="en-US" sz="1400">
                <a:latin typeface="Montserrat" panose="02000505000000020004" pitchFamily="2" charset="0"/>
              </a:rPr>
              <a:t>Pembangunan Model</a:t>
            </a:r>
          </a:p>
          <a:p>
            <a:pPr>
              <a:lnSpc>
                <a:spcPct val="150000"/>
              </a:lnSpc>
            </a:pPr>
            <a:r>
              <a:rPr lang="en-US" b="1">
                <a:latin typeface="Montserrat" panose="02000505000000020004" pitchFamily="2" charset="0"/>
              </a:rPr>
              <a:t>4. Analisis</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“Lead Time”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“ADR”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“Arrival Date Week Number” Terhadap Pembatalan Pesanan</a:t>
            </a:r>
          </a:p>
          <a:p>
            <a:pPr marL="285750" indent="-285750">
              <a:lnSpc>
                <a:spcPct val="150000"/>
              </a:lnSpc>
              <a:buFont typeface="Arial" panose="020B0604020202020204" pitchFamily="34" charset="0"/>
              <a:buChar char="•"/>
            </a:pPr>
            <a:r>
              <a:rPr lang="en-US" sz="1400">
                <a:latin typeface="Montserrat" panose="02000505000000020004" pitchFamily="2" charset="0"/>
              </a:rPr>
              <a:t>Dampak Fitur “Deposit Type” Terhadap Pembatalan Pesanan</a:t>
            </a:r>
          </a:p>
          <a:p>
            <a:pPr>
              <a:lnSpc>
                <a:spcPct val="150000"/>
              </a:lnSpc>
            </a:pPr>
            <a:r>
              <a:rPr lang="en-US" b="1">
                <a:latin typeface="Montserrat" panose="02000505000000020004" pitchFamily="2" charset="0"/>
              </a:rPr>
              <a:t>5. Kesimpulan</a:t>
            </a:r>
          </a:p>
          <a:p>
            <a:pPr>
              <a:lnSpc>
                <a:spcPct val="150000"/>
              </a:lnSpc>
            </a:pPr>
            <a:r>
              <a:rPr lang="en-US" b="1">
                <a:latin typeface="Montserrat" panose="02000505000000020004" pitchFamily="2" charset="0"/>
              </a:rPr>
              <a:t>6. Saran</a:t>
            </a:r>
          </a:p>
        </p:txBody>
      </p:sp>
      <p:sp>
        <p:nvSpPr>
          <p:cNvPr id="6" name="Rectangle 5">
            <a:extLst>
              <a:ext uri="{FF2B5EF4-FFF2-40B4-BE49-F238E27FC236}">
                <a16:creationId xmlns:a16="http://schemas.microsoft.com/office/drawing/2014/main" id="{84FEDB57-501F-42CA-8757-0CB5781C1CFE}"/>
              </a:ext>
            </a:extLst>
          </p:cNvPr>
          <p:cNvSpPr/>
          <p:nvPr/>
        </p:nvSpPr>
        <p:spPr>
          <a:xfrm>
            <a:off x="2020277" y="2219271"/>
            <a:ext cx="2145323" cy="4604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9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3453</Words>
  <Application>Microsoft Office PowerPoint</Application>
  <PresentationFormat>Widescreen</PresentationFormat>
  <Paragraphs>653</Paragraphs>
  <Slides>35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 Unicode MS</vt:lpstr>
      <vt:lpstr>Arial</vt:lpstr>
      <vt:lpstr>Calibri</vt:lpstr>
      <vt:lpstr>Calibri Light</vt:lpstr>
      <vt:lpstr>League Spartan</vt:lpstr>
      <vt:lpstr>Montserrat</vt:lpstr>
      <vt:lpstr>Office Theme</vt:lpstr>
      <vt:lpstr>Microsoft Visio Drawing</vt:lpstr>
      <vt:lpstr>Pembentukan Model Prediksi ‘Hotel Booking Cancelation’ Beserta Usulan Strategi Bisnis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Pembentukan Model Prediksi ‘Hotel Booking Cancelation’ Beserta Usulan Strategi Bisnis</dc:title>
  <dc:creator>William Wibowo Ciptono</dc:creator>
  <cp:lastModifiedBy>William Wibowo Ciptono</cp:lastModifiedBy>
  <cp:revision>29</cp:revision>
  <dcterms:created xsi:type="dcterms:W3CDTF">2021-05-31T04:26:18Z</dcterms:created>
  <dcterms:modified xsi:type="dcterms:W3CDTF">2021-05-31T09:14:00Z</dcterms:modified>
</cp:coreProperties>
</file>