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5" r:id="rId2"/>
  </p:sldMasterIdLst>
  <p:notesMasterIdLst>
    <p:notesMasterId r:id="rId20"/>
  </p:notesMasterIdLst>
  <p:handoutMasterIdLst>
    <p:handoutMasterId r:id="rId21"/>
  </p:handoutMasterIdLst>
  <p:sldIdLst>
    <p:sldId id="263" r:id="rId3"/>
    <p:sldId id="291" r:id="rId4"/>
    <p:sldId id="268" r:id="rId5"/>
    <p:sldId id="296" r:id="rId6"/>
    <p:sldId id="278" r:id="rId7"/>
    <p:sldId id="297" r:id="rId8"/>
    <p:sldId id="292" r:id="rId9"/>
    <p:sldId id="295" r:id="rId10"/>
    <p:sldId id="282" r:id="rId11"/>
    <p:sldId id="293" r:id="rId12"/>
    <p:sldId id="299" r:id="rId13"/>
    <p:sldId id="300" r:id="rId14"/>
    <p:sldId id="301" r:id="rId15"/>
    <p:sldId id="294" r:id="rId16"/>
    <p:sldId id="281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i_gdec" initials="p" lastIdx="5" clrIdx="0"/>
  <p:cmAuthor id="1" name="Delphine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A12B"/>
    <a:srgbClr val="9CD51D"/>
    <a:srgbClr val="64341A"/>
    <a:srgbClr val="F0F018"/>
    <a:srgbClr val="996600"/>
    <a:srgbClr val="996633"/>
    <a:srgbClr val="A7E127"/>
    <a:srgbClr val="B3E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2" autoAdjust="0"/>
    <p:restoredTop sz="94660"/>
  </p:normalViewPr>
  <p:slideViewPr>
    <p:cSldViewPr>
      <p:cViewPr varScale="1">
        <p:scale>
          <a:sx n="84" d="100"/>
          <a:sy n="84" d="100"/>
        </p:scale>
        <p:origin x="378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21AB00F-14F6-4CFB-B10A-E490452FAC91}" type="datetimeFigureOut">
              <a:rPr lang="fr-FR"/>
              <a:pPr>
                <a:defRPr/>
              </a:pPr>
              <a:t>15/01/2020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23458F3-080C-4DCD-BA52-14BF5CD4037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765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4ABEFD2-EF4A-444A-9FF1-52743F34E020}" type="datetimeFigureOut">
              <a:rPr lang="fr-FR"/>
              <a:pPr>
                <a:defRPr/>
              </a:pPr>
              <a:t>15/01/2020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28A9255-5A95-4A42-9C6F-922DB1448C5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0393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A9255-5A95-4A42-9C6F-922DB1448C52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545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Th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D8AEE-72C3-4F64-B930-A3789761795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356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A9255-5A95-4A42-9C6F-922DB1448C52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54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 userDrawn="1"/>
        </p:nvSpPr>
        <p:spPr bwMode="auto">
          <a:xfrm rot="10800000">
            <a:off x="0" y="0"/>
            <a:ext cx="12192000" cy="112395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413014812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7147734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41B21-ED6A-4E14-AB7D-4B7042238EFE}" type="datetimeFigureOut">
              <a:rPr lang="fr-FR"/>
              <a:pPr>
                <a:defRPr/>
              </a:pPr>
              <a:t>15/01/2020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6CC9D-03BD-4FA2-B970-B77778AA624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605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389C1-7989-46D6-BE2F-BFAC202119C9}" type="datetimeFigureOut">
              <a:rPr lang="fr-FR"/>
              <a:pPr>
                <a:defRPr/>
              </a:pPr>
              <a:t>15/01/2020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CA78C-AC9E-434F-A205-10A1C0DA210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386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ACCC-FCD3-4F75-AC1A-E8297C35EEED}" type="datetimeFigureOut">
              <a:rPr lang="fr-FR"/>
              <a:pPr>
                <a:defRPr/>
              </a:pPr>
              <a:t>15/01/2020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F95E6-22B8-42D9-BBC6-AF4C7B9AD79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023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D9561-4425-4FB2-A422-ACE3D192043D}" type="datetimeFigureOut">
              <a:rPr lang="fr-FR"/>
              <a:pPr>
                <a:defRPr/>
              </a:pPr>
              <a:t>15/01/2020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5BD6B-7C98-40AC-9186-B3F7799A7E2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575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AACB9-5BD1-49D7-B120-B9C909EF1030}" type="datetimeFigureOut">
              <a:rPr lang="fr-FR"/>
              <a:pPr>
                <a:defRPr/>
              </a:pPr>
              <a:t>15/01/2020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440F1-24F8-46BE-BF56-A0A2059D1EA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812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C40AD-93FB-4814-8EAE-665FABAEC608}" type="datetimeFigureOut">
              <a:rPr lang="fr-FR"/>
              <a:pPr>
                <a:defRPr/>
              </a:pPr>
              <a:t>15/01/2020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09A33-4F1B-4EAE-A0E2-42444690F33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65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FAB5A-0829-4E80-ABC2-B5707539FDE6}" type="datetimeFigureOut">
              <a:rPr lang="fr-FR"/>
              <a:pPr>
                <a:defRPr/>
              </a:pPr>
              <a:t>15/01/2020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1DE1C-4D70-4D78-B927-61887C0033C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838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C1719-3709-47BD-B156-9758D9189F47}" type="datetimeFigureOut">
              <a:rPr lang="fr-FR"/>
              <a:pPr>
                <a:defRPr/>
              </a:pPr>
              <a:t>15/01/2020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69720-D448-4A7A-AD8F-BA2727C7F22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645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12181-6F33-4414-8432-049B17FF1BC3}" type="datetimeFigureOut">
              <a:rPr lang="fr-FR"/>
              <a:pPr>
                <a:defRPr/>
              </a:pPr>
              <a:t>15/01/2020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D6B4D-D3E5-4EFC-BBEB-750E2A55A4C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39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5763868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2BFF-BB6E-41A5-8993-4C69B0A704A4}" type="datetimeFigureOut">
              <a:rPr lang="fr-FR"/>
              <a:pPr>
                <a:defRPr/>
              </a:pPr>
              <a:t>15/01/2020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EDDAB-CBE7-4DE8-A698-B218F35BF19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4670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B5C9B-D9DE-463C-8FCD-4FBBBC31FCA1}" type="datetimeFigureOut">
              <a:rPr lang="fr-FR"/>
              <a:pPr>
                <a:defRPr/>
              </a:pPr>
              <a:t>15/01/2020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0C5AE-9DC4-40C5-9495-0B67593292B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07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241791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6166537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90579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8979937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9153019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1678400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2573032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9"/>
          <p:cNvSpPr>
            <a:spLocks noChangeArrowheads="1"/>
          </p:cNvSpPr>
          <p:nvPr userDrawn="1"/>
        </p:nvSpPr>
        <p:spPr bwMode="auto">
          <a:xfrm>
            <a:off x="0" y="5935664"/>
            <a:ext cx="12192000" cy="935037"/>
          </a:xfrm>
          <a:prstGeom prst="rect">
            <a:avLst/>
          </a:prstGeom>
          <a:noFill/>
          <a:ln w="19050">
            <a:solidFill>
              <a:srgbClr val="9CD51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fr-FR" altLang="fr-FR">
              <a:solidFill>
                <a:srgbClr val="7F7F7F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7" y="5949951"/>
            <a:ext cx="171873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9"/>
          <p:cNvSpPr>
            <a:spLocks noChangeArrowheads="1"/>
          </p:cNvSpPr>
          <p:nvPr userDrawn="1"/>
        </p:nvSpPr>
        <p:spPr bwMode="auto">
          <a:xfrm rot="10800000">
            <a:off x="0" y="0"/>
            <a:ext cx="12192000" cy="112395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pic>
        <p:nvPicPr>
          <p:cNvPr id="1030" name="Picture 6" descr="C:\Users\lagendijk\Documents\INRA Transfert\Breedwheat\Logo\LOGO-FSOV-web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133" y="6021388"/>
            <a:ext cx="670984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Users\lagendijk\Documents\INRA Transfert\Breedwheat\Logo\logo GIS BV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885" y="6381750"/>
            <a:ext cx="87418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38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075" y="5815013"/>
            <a:ext cx="2917637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 userDrawn="1"/>
        </p:nvSpPr>
        <p:spPr>
          <a:xfrm>
            <a:off x="3599723" y="6390581"/>
            <a:ext cx="4714743" cy="30777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BWGS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Tuturial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69" r:id="rId1"/>
    <p:sldLayoutId id="2147485328" r:id="rId2"/>
    <p:sldLayoutId id="2147485329" r:id="rId3"/>
    <p:sldLayoutId id="2147485330" r:id="rId4"/>
    <p:sldLayoutId id="2147485331" r:id="rId5"/>
    <p:sldLayoutId id="2147485332" r:id="rId6"/>
    <p:sldLayoutId id="2147485333" r:id="rId7"/>
    <p:sldLayoutId id="2147485334" r:id="rId8"/>
    <p:sldLayoutId id="2147485335" r:id="rId9"/>
    <p:sldLayoutId id="2147485336" r:id="rId10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E4F3EB7C-D5A5-412C-AD7D-679A7BC04709}" type="datetimeFigureOut">
              <a:rPr lang="fr-FR"/>
              <a:pPr>
                <a:defRPr/>
              </a:pPr>
              <a:t>15/01/2020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B645C3D5-6490-4255-9D0B-04C331C2470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37" r:id="rId1"/>
    <p:sldLayoutId id="2147485338" r:id="rId2"/>
    <p:sldLayoutId id="2147485339" r:id="rId3"/>
    <p:sldLayoutId id="2147485340" r:id="rId4"/>
    <p:sldLayoutId id="2147485341" r:id="rId5"/>
    <p:sldLayoutId id="2147485342" r:id="rId6"/>
    <p:sldLayoutId id="2147485343" r:id="rId7"/>
    <p:sldLayoutId id="2147485344" r:id="rId8"/>
    <p:sldLayoutId id="2147485345" r:id="rId9"/>
    <p:sldLayoutId id="2147485346" r:id="rId10"/>
    <p:sldLayoutId id="21474853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9416" y="677763"/>
            <a:ext cx="9068544" cy="1470025"/>
          </a:xfrm>
        </p:spPr>
        <p:txBody>
          <a:bodyPr>
            <a:normAutofit/>
          </a:bodyPr>
          <a:lstStyle/>
          <a:p>
            <a:pPr algn="ctr"/>
            <a:r>
              <a:rPr lang="fr-FR" cap="none" dirty="0"/>
              <a:t>Use of </a:t>
            </a:r>
            <a:r>
              <a:rPr lang="fr-FR" cap="none" dirty="0" err="1"/>
              <a:t>R-package</a:t>
            </a:r>
            <a:r>
              <a:rPr lang="fr-FR" cap="none" dirty="0"/>
              <a:t> </a:t>
            </a:r>
            <a:r>
              <a:rPr lang="fr-FR" dirty="0"/>
              <a:t>BWGS</a:t>
            </a:r>
            <a:br>
              <a:rPr lang="fr-FR" dirty="0"/>
            </a:br>
            <a:r>
              <a:rPr lang="fr-FR" dirty="0" err="1"/>
              <a:t>BreedWheat</a:t>
            </a:r>
            <a:r>
              <a:rPr lang="fr-FR" dirty="0"/>
              <a:t> </a:t>
            </a:r>
            <a:r>
              <a:rPr lang="fr-FR" dirty="0" err="1"/>
              <a:t>Genomic</a:t>
            </a:r>
            <a:r>
              <a:rPr lang="fr-FR" dirty="0"/>
              <a:t> </a:t>
            </a:r>
            <a:r>
              <a:rPr lang="fr-FR" dirty="0" err="1"/>
              <a:t>Selection</a:t>
            </a:r>
            <a:endParaRPr lang="fr-FR" cap="non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51584" y="2619503"/>
            <a:ext cx="6400800" cy="1752600"/>
          </a:xfrm>
        </p:spPr>
        <p:txBody>
          <a:bodyPr/>
          <a:lstStyle/>
          <a:p>
            <a:r>
              <a:rPr lang="fr-FR" sz="2800" dirty="0"/>
              <a:t>Integrated package </a:t>
            </a:r>
            <a:r>
              <a:rPr lang="fr-FR" sz="2800" dirty="0" err="1"/>
              <a:t>bwgs</a:t>
            </a:r>
            <a:endParaRPr lang="fr-FR" sz="2800" dirty="0"/>
          </a:p>
          <a:p>
            <a:r>
              <a:rPr lang="fr-FR" sz="2800" dirty="0" err="1"/>
              <a:t>Standalone</a:t>
            </a:r>
            <a:r>
              <a:rPr lang="fr-FR" sz="2800" dirty="0"/>
              <a:t> (</a:t>
            </a:r>
            <a:r>
              <a:rPr lang="fr-FR" sz="2800" dirty="0" err="1"/>
              <a:t>install</a:t>
            </a:r>
            <a:r>
              <a:rPr lang="fr-FR" sz="2800" dirty="0"/>
              <a:t> </a:t>
            </a:r>
            <a:r>
              <a:rPr lang="fr-FR" sz="2800" dirty="0" err="1"/>
              <a:t>from</a:t>
            </a:r>
            <a:r>
              <a:rPr lang="fr-FR" sz="2800" dirty="0"/>
              <a:t> </a:t>
            </a:r>
            <a:r>
              <a:rPr lang="fr-FR" sz="2800" dirty="0" err="1"/>
              <a:t>zip.file</a:t>
            </a:r>
            <a:r>
              <a:rPr lang="fr-FR" sz="2800" dirty="0"/>
              <a:t>)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524000" y="4365104"/>
            <a:ext cx="9361040" cy="1080120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800" cap="none" dirty="0"/>
              <a:t>Louis-Gautier </a:t>
            </a:r>
            <a:r>
              <a:rPr lang="fr-FR" sz="1800" cap="none" dirty="0" err="1"/>
              <a:t>Tran</a:t>
            </a:r>
            <a:r>
              <a:rPr lang="fr-FR" sz="1800" cap="none" dirty="0"/>
              <a:t> et Gilles Charmet  </a:t>
            </a:r>
          </a:p>
          <a:p>
            <a:pPr algn="ctr"/>
            <a:r>
              <a:rPr lang="fr-FR" sz="1800" cap="none" dirty="0"/>
              <a:t>INRAE-UCA UMR GDEC, Clermont-Ferrand, France </a:t>
            </a:r>
          </a:p>
        </p:txBody>
      </p:sp>
    </p:spTree>
    <p:extLst>
      <p:ext uri="{BB962C8B-B14F-4D97-AF65-F5344CB8AC3E}">
        <p14:creationId xmlns:p14="http://schemas.microsoft.com/office/powerpoint/2010/main" val="38958692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5520" y="274638"/>
            <a:ext cx="8712968" cy="634082"/>
          </a:xfrm>
        </p:spPr>
        <p:txBody>
          <a:bodyPr/>
          <a:lstStyle/>
          <a:p>
            <a:r>
              <a:rPr lang="fr-FR" sz="2400" b="1" dirty="0"/>
              <a:t>III b. COMPARE PREDICTION METHODS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60564" y="980729"/>
            <a:ext cx="8784976" cy="5001419"/>
          </a:xfrm>
        </p:spPr>
        <p:txBody>
          <a:bodyPr/>
          <a:lstStyle/>
          <a:p>
            <a:pPr marL="0" indent="0">
              <a:buNone/>
            </a:pPr>
            <a:endParaRPr lang="fr-FR" sz="1600" b="1" dirty="0"/>
          </a:p>
          <a:p>
            <a:r>
              <a:rPr lang="fr-FR" sz="1400" dirty="0" err="1">
                <a:solidFill>
                  <a:srgbClr val="FF0000"/>
                </a:solidFill>
              </a:rPr>
              <a:t>YieldGBLUP</a:t>
            </a:r>
            <a:r>
              <a:rPr lang="fr-FR" sz="1400" dirty="0">
                <a:solidFill>
                  <a:srgbClr val="FF0000"/>
                </a:solidFill>
              </a:rPr>
              <a:t> &lt;-bwgs.cv (TRAIN47K, </a:t>
            </a:r>
            <a:r>
              <a:rPr lang="fr-FR" sz="1400" dirty="0" err="1">
                <a:solidFill>
                  <a:srgbClr val="FF0000"/>
                </a:solidFill>
              </a:rPr>
              <a:t>YieldBLUE</a:t>
            </a:r>
            <a:r>
              <a:rPr lang="fr-FR" sz="1400" dirty="0">
                <a:solidFill>
                  <a:srgbClr val="FF0000"/>
                </a:solidFill>
              </a:rPr>
              <a:t>, </a:t>
            </a:r>
            <a:r>
              <a:rPr lang="fr-FR" sz="1400" dirty="0" err="1">
                <a:solidFill>
                  <a:srgbClr val="FF0000"/>
                </a:solidFill>
              </a:rPr>
              <a:t>geno.impute.method</a:t>
            </a:r>
            <a:r>
              <a:rPr lang="fr-FR" sz="1400" dirty="0">
                <a:solidFill>
                  <a:srgbClr val="FF0000"/>
                </a:solidFill>
              </a:rPr>
              <a:t>="</a:t>
            </a:r>
            <a:r>
              <a:rPr lang="fr-FR" sz="1400" dirty="0" err="1">
                <a:solidFill>
                  <a:srgbClr val="FF0000"/>
                </a:solidFill>
              </a:rPr>
              <a:t>mni</a:t>
            </a:r>
            <a:r>
              <a:rPr lang="fr-FR" sz="1400" dirty="0">
                <a:solidFill>
                  <a:srgbClr val="FF0000"/>
                </a:solidFill>
              </a:rPr>
              <a:t>", </a:t>
            </a:r>
            <a:r>
              <a:rPr lang="fr-FR" sz="1400" dirty="0" err="1">
                <a:solidFill>
                  <a:srgbClr val="FF0000"/>
                </a:solidFill>
              </a:rPr>
              <a:t>predict.method</a:t>
            </a:r>
            <a:r>
              <a:rPr lang="fr-FR" sz="1400" dirty="0">
                <a:solidFill>
                  <a:srgbClr val="FF0000"/>
                </a:solidFill>
              </a:rPr>
              <a:t>= "</a:t>
            </a:r>
            <a:r>
              <a:rPr lang="fr-FR" sz="1400" dirty="0" err="1">
                <a:solidFill>
                  <a:srgbClr val="FF0000"/>
                </a:solidFill>
              </a:rPr>
              <a:t>gblup</a:t>
            </a:r>
            <a:r>
              <a:rPr lang="fr-FR" sz="1400" dirty="0">
                <a:solidFill>
                  <a:srgbClr val="FF0000"/>
                </a:solidFill>
              </a:rPr>
              <a:t>", </a:t>
            </a:r>
            <a:r>
              <a:rPr lang="fr-FR" sz="1400" dirty="0" err="1">
                <a:solidFill>
                  <a:srgbClr val="FF0000"/>
                </a:solidFill>
              </a:rPr>
              <a:t>nFolds</a:t>
            </a:r>
            <a:r>
              <a:rPr lang="fr-FR" sz="1400" dirty="0">
                <a:solidFill>
                  <a:srgbClr val="FF0000"/>
                </a:solidFill>
              </a:rPr>
              <a:t>=10, </a:t>
            </a:r>
            <a:r>
              <a:rPr lang="fr-FR" sz="1400" dirty="0" err="1">
                <a:solidFill>
                  <a:srgbClr val="FF0000"/>
                </a:solidFill>
              </a:rPr>
              <a:t>nTimes</a:t>
            </a:r>
            <a:r>
              <a:rPr lang="fr-FR" sz="1400" dirty="0">
                <a:solidFill>
                  <a:srgbClr val="FF0000"/>
                </a:solidFill>
              </a:rPr>
              <a:t>=10 )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YieldLASSO</a:t>
            </a:r>
            <a:r>
              <a:rPr lang="fr-FR" sz="1400" dirty="0">
                <a:solidFill>
                  <a:srgbClr val="FF0000"/>
                </a:solidFill>
              </a:rPr>
              <a:t> &lt;-bwgs.cv (TRAIN47K, </a:t>
            </a:r>
            <a:r>
              <a:rPr lang="fr-FR" sz="1400" dirty="0" err="1">
                <a:solidFill>
                  <a:srgbClr val="FF0000"/>
                </a:solidFill>
              </a:rPr>
              <a:t>YieldBLUE</a:t>
            </a:r>
            <a:r>
              <a:rPr lang="fr-FR" sz="1400" dirty="0">
                <a:solidFill>
                  <a:srgbClr val="FF0000"/>
                </a:solidFill>
              </a:rPr>
              <a:t>, </a:t>
            </a:r>
            <a:r>
              <a:rPr lang="fr-FR" sz="1400" dirty="0" err="1">
                <a:solidFill>
                  <a:srgbClr val="FF0000"/>
                </a:solidFill>
              </a:rPr>
              <a:t>geno.impute.method</a:t>
            </a:r>
            <a:r>
              <a:rPr lang="fr-FR" sz="1400" dirty="0">
                <a:solidFill>
                  <a:srgbClr val="FF0000"/>
                </a:solidFill>
              </a:rPr>
              <a:t>="</a:t>
            </a:r>
            <a:r>
              <a:rPr lang="fr-FR" sz="1400" dirty="0" err="1">
                <a:solidFill>
                  <a:srgbClr val="FF0000"/>
                </a:solidFill>
              </a:rPr>
              <a:t>mni</a:t>
            </a:r>
            <a:r>
              <a:rPr lang="fr-FR" sz="1400" dirty="0">
                <a:solidFill>
                  <a:srgbClr val="FF0000"/>
                </a:solidFill>
              </a:rPr>
              <a:t>", </a:t>
            </a:r>
            <a:r>
              <a:rPr lang="fr-FR" sz="1400" dirty="0" err="1">
                <a:solidFill>
                  <a:srgbClr val="FF0000"/>
                </a:solidFill>
              </a:rPr>
              <a:t>predict.method</a:t>
            </a:r>
            <a:r>
              <a:rPr lang="fr-FR" sz="1400" dirty="0">
                <a:solidFill>
                  <a:srgbClr val="FF0000"/>
                </a:solidFill>
              </a:rPr>
              <a:t>= "LASSO", </a:t>
            </a:r>
            <a:r>
              <a:rPr lang="fr-FR" sz="1400" dirty="0" err="1">
                <a:solidFill>
                  <a:srgbClr val="FF0000"/>
                </a:solidFill>
              </a:rPr>
              <a:t>nFolds</a:t>
            </a:r>
            <a:r>
              <a:rPr lang="fr-FR" sz="1400" dirty="0">
                <a:solidFill>
                  <a:srgbClr val="FF0000"/>
                </a:solidFill>
              </a:rPr>
              <a:t>=10, </a:t>
            </a:r>
            <a:r>
              <a:rPr lang="fr-FR" sz="1400" dirty="0" err="1">
                <a:solidFill>
                  <a:srgbClr val="FF0000"/>
                </a:solidFill>
              </a:rPr>
              <a:t>nTimes</a:t>
            </a:r>
            <a:r>
              <a:rPr lang="fr-FR" sz="1400" dirty="0">
                <a:solidFill>
                  <a:srgbClr val="FF0000"/>
                </a:solidFill>
              </a:rPr>
              <a:t>=10 )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YieldBA</a:t>
            </a:r>
            <a:r>
              <a:rPr lang="fr-FR" sz="1400" dirty="0">
                <a:solidFill>
                  <a:srgbClr val="FF0000"/>
                </a:solidFill>
              </a:rPr>
              <a:t> &lt;-bwgs.cv (TRAIN47K, </a:t>
            </a:r>
            <a:r>
              <a:rPr lang="fr-FR" sz="1400" dirty="0" err="1">
                <a:solidFill>
                  <a:srgbClr val="FF0000"/>
                </a:solidFill>
              </a:rPr>
              <a:t>YieldBLUE</a:t>
            </a:r>
            <a:r>
              <a:rPr lang="fr-FR" sz="1400" dirty="0">
                <a:solidFill>
                  <a:srgbClr val="FF0000"/>
                </a:solidFill>
              </a:rPr>
              <a:t>, </a:t>
            </a:r>
            <a:r>
              <a:rPr lang="fr-FR" sz="1400" dirty="0" err="1">
                <a:solidFill>
                  <a:srgbClr val="FF0000"/>
                </a:solidFill>
              </a:rPr>
              <a:t>geno.impute.method</a:t>
            </a:r>
            <a:r>
              <a:rPr lang="fr-FR" sz="1400" dirty="0">
                <a:solidFill>
                  <a:srgbClr val="FF0000"/>
                </a:solidFill>
              </a:rPr>
              <a:t>="</a:t>
            </a:r>
            <a:r>
              <a:rPr lang="fr-FR" sz="1400" dirty="0" err="1">
                <a:solidFill>
                  <a:srgbClr val="FF0000"/>
                </a:solidFill>
              </a:rPr>
              <a:t>mni</a:t>
            </a:r>
            <a:r>
              <a:rPr lang="fr-FR" sz="1400" dirty="0">
                <a:solidFill>
                  <a:srgbClr val="FF0000"/>
                </a:solidFill>
              </a:rPr>
              <a:t>", </a:t>
            </a:r>
            <a:r>
              <a:rPr lang="fr-FR" sz="1400" dirty="0" err="1">
                <a:solidFill>
                  <a:srgbClr val="FF0000"/>
                </a:solidFill>
              </a:rPr>
              <a:t>predict.method</a:t>
            </a:r>
            <a:r>
              <a:rPr lang="fr-FR" sz="1400" dirty="0">
                <a:solidFill>
                  <a:srgbClr val="FF0000"/>
                </a:solidFill>
              </a:rPr>
              <a:t>= "BA", </a:t>
            </a:r>
            <a:r>
              <a:rPr lang="fr-FR" sz="1400" dirty="0" err="1">
                <a:solidFill>
                  <a:srgbClr val="FF0000"/>
                </a:solidFill>
              </a:rPr>
              <a:t>nFolds</a:t>
            </a:r>
            <a:r>
              <a:rPr lang="fr-FR" sz="1400" dirty="0">
                <a:solidFill>
                  <a:srgbClr val="FF0000"/>
                </a:solidFill>
              </a:rPr>
              <a:t>=10, </a:t>
            </a:r>
            <a:r>
              <a:rPr lang="fr-FR" sz="1400" dirty="0" err="1">
                <a:solidFill>
                  <a:srgbClr val="FF0000"/>
                </a:solidFill>
              </a:rPr>
              <a:t>nTimes</a:t>
            </a:r>
            <a:r>
              <a:rPr lang="fr-FR" sz="1400" dirty="0">
                <a:solidFill>
                  <a:srgbClr val="FF0000"/>
                </a:solidFill>
              </a:rPr>
              <a:t>=10 )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YieldRKHS</a:t>
            </a:r>
            <a:r>
              <a:rPr lang="fr-FR" sz="1400" dirty="0">
                <a:solidFill>
                  <a:srgbClr val="FF0000"/>
                </a:solidFill>
              </a:rPr>
              <a:t> &lt;-bwgs.cv (TRAIN47K, </a:t>
            </a:r>
            <a:r>
              <a:rPr lang="fr-FR" sz="1400" dirty="0" err="1">
                <a:solidFill>
                  <a:srgbClr val="FF0000"/>
                </a:solidFill>
              </a:rPr>
              <a:t>YieldBLUE</a:t>
            </a:r>
            <a:r>
              <a:rPr lang="fr-FR" sz="1400" dirty="0">
                <a:solidFill>
                  <a:srgbClr val="FF0000"/>
                </a:solidFill>
              </a:rPr>
              <a:t>, </a:t>
            </a:r>
            <a:r>
              <a:rPr lang="fr-FR" sz="1400" dirty="0" err="1">
                <a:solidFill>
                  <a:srgbClr val="FF0000"/>
                </a:solidFill>
              </a:rPr>
              <a:t>geno.impute.method</a:t>
            </a:r>
            <a:r>
              <a:rPr lang="fr-FR" sz="1400" dirty="0">
                <a:solidFill>
                  <a:srgbClr val="FF0000"/>
                </a:solidFill>
              </a:rPr>
              <a:t>="</a:t>
            </a:r>
            <a:r>
              <a:rPr lang="fr-FR" sz="1400" dirty="0" err="1">
                <a:solidFill>
                  <a:srgbClr val="FF0000"/>
                </a:solidFill>
              </a:rPr>
              <a:t>mni</a:t>
            </a:r>
            <a:r>
              <a:rPr lang="fr-FR" sz="1400" dirty="0">
                <a:solidFill>
                  <a:srgbClr val="FF0000"/>
                </a:solidFill>
              </a:rPr>
              <a:t>", </a:t>
            </a:r>
            <a:r>
              <a:rPr lang="fr-FR" sz="1400" dirty="0" err="1">
                <a:solidFill>
                  <a:srgbClr val="FF0000"/>
                </a:solidFill>
              </a:rPr>
              <a:t>predict.method</a:t>
            </a:r>
            <a:r>
              <a:rPr lang="fr-FR" sz="1400" dirty="0">
                <a:solidFill>
                  <a:srgbClr val="FF0000"/>
                </a:solidFill>
              </a:rPr>
              <a:t>= "RKHS", </a:t>
            </a:r>
            <a:r>
              <a:rPr lang="fr-FR" sz="1400" dirty="0" err="1">
                <a:solidFill>
                  <a:srgbClr val="FF0000"/>
                </a:solidFill>
              </a:rPr>
              <a:t>nFolds</a:t>
            </a:r>
            <a:r>
              <a:rPr lang="fr-FR" sz="1400" dirty="0">
                <a:solidFill>
                  <a:srgbClr val="FF0000"/>
                </a:solidFill>
              </a:rPr>
              <a:t>=10, </a:t>
            </a:r>
            <a:r>
              <a:rPr lang="fr-FR" sz="1400" dirty="0" err="1">
                <a:solidFill>
                  <a:srgbClr val="FF0000"/>
                </a:solidFill>
              </a:rPr>
              <a:t>nTimes</a:t>
            </a:r>
            <a:r>
              <a:rPr lang="fr-FR" sz="1400" dirty="0">
                <a:solidFill>
                  <a:srgbClr val="FF0000"/>
                </a:solidFill>
              </a:rPr>
              <a:t>=10 )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YieldEGBLUP</a:t>
            </a:r>
            <a:r>
              <a:rPr lang="fr-FR" sz="1400" dirty="0">
                <a:solidFill>
                  <a:srgbClr val="FF0000"/>
                </a:solidFill>
              </a:rPr>
              <a:t> &lt;-bwgs.cv (TRAIN47K, </a:t>
            </a:r>
            <a:r>
              <a:rPr lang="fr-FR" sz="1400" dirty="0" err="1">
                <a:solidFill>
                  <a:srgbClr val="FF0000"/>
                </a:solidFill>
              </a:rPr>
              <a:t>YieldBLUE</a:t>
            </a:r>
            <a:r>
              <a:rPr lang="fr-FR" sz="1400" dirty="0">
                <a:solidFill>
                  <a:srgbClr val="FF0000"/>
                </a:solidFill>
              </a:rPr>
              <a:t>, </a:t>
            </a:r>
            <a:r>
              <a:rPr lang="fr-FR" sz="1400" dirty="0" err="1">
                <a:solidFill>
                  <a:srgbClr val="FF0000"/>
                </a:solidFill>
              </a:rPr>
              <a:t>geno.impute.method</a:t>
            </a:r>
            <a:r>
              <a:rPr lang="fr-FR" sz="1400" dirty="0">
                <a:solidFill>
                  <a:srgbClr val="FF0000"/>
                </a:solidFill>
              </a:rPr>
              <a:t>="</a:t>
            </a:r>
            <a:r>
              <a:rPr lang="fr-FR" sz="1400" dirty="0" err="1">
                <a:solidFill>
                  <a:srgbClr val="FF0000"/>
                </a:solidFill>
              </a:rPr>
              <a:t>mni</a:t>
            </a:r>
            <a:r>
              <a:rPr lang="fr-FR" sz="1400" dirty="0">
                <a:solidFill>
                  <a:srgbClr val="FF0000"/>
                </a:solidFill>
              </a:rPr>
              <a:t>", </a:t>
            </a:r>
            <a:r>
              <a:rPr lang="fr-FR" sz="1400" dirty="0" err="1">
                <a:solidFill>
                  <a:srgbClr val="FF0000"/>
                </a:solidFill>
              </a:rPr>
              <a:t>predict.method</a:t>
            </a:r>
            <a:r>
              <a:rPr lang="fr-FR" sz="1400" dirty="0">
                <a:solidFill>
                  <a:srgbClr val="FF0000"/>
                </a:solidFill>
              </a:rPr>
              <a:t>= "EGBLUP", </a:t>
            </a:r>
            <a:r>
              <a:rPr lang="fr-FR" sz="1400" dirty="0" err="1">
                <a:solidFill>
                  <a:srgbClr val="FF0000"/>
                </a:solidFill>
              </a:rPr>
              <a:t>nFolds</a:t>
            </a:r>
            <a:r>
              <a:rPr lang="fr-FR" sz="1400" dirty="0">
                <a:solidFill>
                  <a:srgbClr val="FF0000"/>
                </a:solidFill>
              </a:rPr>
              <a:t>=10, </a:t>
            </a:r>
            <a:r>
              <a:rPr lang="fr-FR" sz="1400" dirty="0" err="1">
                <a:solidFill>
                  <a:srgbClr val="FF0000"/>
                </a:solidFill>
              </a:rPr>
              <a:t>nTimes</a:t>
            </a:r>
            <a:r>
              <a:rPr lang="fr-FR" sz="1400" dirty="0">
                <a:solidFill>
                  <a:srgbClr val="FF0000"/>
                </a:solidFill>
              </a:rPr>
              <a:t>=10 )</a:t>
            </a:r>
          </a:p>
          <a:p>
            <a:endParaRPr lang="fr-FR" sz="1600" dirty="0">
              <a:solidFill>
                <a:srgbClr val="FF0000"/>
              </a:solidFill>
            </a:endParaRPr>
          </a:p>
          <a:p>
            <a:r>
              <a:rPr lang="fr-FR" sz="1600" dirty="0" err="1">
                <a:solidFill>
                  <a:srgbClr val="FF0000"/>
                </a:solidFill>
              </a:rPr>
              <a:t>compareM</a:t>
            </a:r>
            <a:r>
              <a:rPr lang="fr-FR" sz="1600" dirty="0">
                <a:solidFill>
                  <a:srgbClr val="FF0000"/>
                </a:solidFill>
              </a:rPr>
              <a:t>=</a:t>
            </a:r>
            <a:r>
              <a:rPr lang="fr-FR" sz="1600" dirty="0" err="1">
                <a:solidFill>
                  <a:srgbClr val="FF0000"/>
                </a:solidFill>
              </a:rPr>
              <a:t>cbind</a:t>
            </a:r>
            <a:r>
              <a:rPr lang="fr-FR" sz="1600" dirty="0">
                <a:solidFill>
                  <a:srgbClr val="FF0000"/>
                </a:solidFill>
              </a:rPr>
              <a:t>(</a:t>
            </a:r>
            <a:r>
              <a:rPr lang="fr-FR" sz="1600" dirty="0" err="1">
                <a:solidFill>
                  <a:srgbClr val="FF0000"/>
                </a:solidFill>
              </a:rPr>
              <a:t>YieldGBLUP$cv</a:t>
            </a:r>
            <a:r>
              <a:rPr lang="fr-FR" sz="1600" dirty="0">
                <a:solidFill>
                  <a:srgbClr val="FF0000"/>
                </a:solidFill>
              </a:rPr>
              <a:t>, </a:t>
            </a:r>
            <a:r>
              <a:rPr lang="fr-FR" sz="1600" dirty="0" err="1">
                <a:solidFill>
                  <a:srgbClr val="FF0000"/>
                </a:solidFill>
              </a:rPr>
              <a:t>YieldLASSO$cv</a:t>
            </a:r>
            <a:r>
              <a:rPr lang="fr-FR" sz="1600" dirty="0">
                <a:solidFill>
                  <a:srgbClr val="FF0000"/>
                </a:solidFill>
              </a:rPr>
              <a:t>, </a:t>
            </a:r>
            <a:r>
              <a:rPr lang="fr-FR" sz="1600" dirty="0" err="1">
                <a:solidFill>
                  <a:srgbClr val="FF0000"/>
                </a:solidFill>
              </a:rPr>
              <a:t>YieldBA$cv</a:t>
            </a:r>
            <a:r>
              <a:rPr lang="fr-FR" sz="1600" dirty="0">
                <a:solidFill>
                  <a:srgbClr val="FF0000"/>
                </a:solidFill>
              </a:rPr>
              <a:t>, </a:t>
            </a:r>
            <a:r>
              <a:rPr lang="fr-FR" sz="1600" dirty="0" err="1">
                <a:solidFill>
                  <a:srgbClr val="FF0000"/>
                </a:solidFill>
              </a:rPr>
              <a:t>YieldRKHS$cv</a:t>
            </a:r>
            <a:r>
              <a:rPr lang="fr-FR" sz="1600" dirty="0">
                <a:solidFill>
                  <a:srgbClr val="FF0000"/>
                </a:solidFill>
              </a:rPr>
              <a:t>, </a:t>
            </a:r>
            <a:r>
              <a:rPr lang="fr-FR" sz="1600" dirty="0" err="1">
                <a:solidFill>
                  <a:srgbClr val="FF0000"/>
                </a:solidFill>
              </a:rPr>
              <a:t>YieldEGBLUP$cv</a:t>
            </a:r>
            <a:r>
              <a:rPr lang="fr-FR" sz="1600" dirty="0">
                <a:solidFill>
                  <a:srgbClr val="FF0000"/>
                </a:solidFill>
              </a:rPr>
              <a:t>)</a:t>
            </a:r>
          </a:p>
          <a:p>
            <a:r>
              <a:rPr lang="fr-FR" sz="1600" dirty="0" err="1">
                <a:solidFill>
                  <a:srgbClr val="FF0000"/>
                </a:solidFill>
              </a:rPr>
              <a:t>colnames</a:t>
            </a:r>
            <a:r>
              <a:rPr lang="fr-FR" sz="1600" dirty="0">
                <a:solidFill>
                  <a:srgbClr val="FF0000"/>
                </a:solidFill>
              </a:rPr>
              <a:t>(</a:t>
            </a:r>
            <a:r>
              <a:rPr lang="fr-FR" sz="1600" dirty="0" err="1">
                <a:solidFill>
                  <a:srgbClr val="FF0000"/>
                </a:solidFill>
              </a:rPr>
              <a:t>compareM</a:t>
            </a:r>
            <a:r>
              <a:rPr lang="fr-FR" sz="1600" dirty="0">
                <a:solidFill>
                  <a:srgbClr val="FF0000"/>
                </a:solidFill>
              </a:rPr>
              <a:t>) = c("GBLUP","LASSO","</a:t>
            </a:r>
            <a:r>
              <a:rPr lang="fr-FR" sz="1600" dirty="0" err="1">
                <a:solidFill>
                  <a:srgbClr val="FF0000"/>
                </a:solidFill>
              </a:rPr>
              <a:t>BayesA</a:t>
            </a:r>
            <a:r>
              <a:rPr lang="fr-FR" sz="1600" dirty="0">
                <a:solidFill>
                  <a:srgbClr val="FF0000"/>
                </a:solidFill>
              </a:rPr>
              <a:t>","RKHS","EGBLUP")</a:t>
            </a:r>
          </a:p>
          <a:p>
            <a:endParaRPr lang="fr-FR" sz="1600" dirty="0">
              <a:solidFill>
                <a:srgbClr val="FF0000"/>
              </a:solidFill>
            </a:endParaRPr>
          </a:p>
          <a:p>
            <a:r>
              <a:rPr lang="fr-FR" sz="1600" dirty="0">
                <a:solidFill>
                  <a:srgbClr val="FF0000"/>
                </a:solidFill>
              </a:rPr>
              <a:t> </a:t>
            </a:r>
            <a:r>
              <a:rPr lang="fr-FR" sz="1600" dirty="0" err="1">
                <a:solidFill>
                  <a:srgbClr val="FF0000"/>
                </a:solidFill>
              </a:rPr>
              <a:t>boxplot</a:t>
            </a:r>
            <a:r>
              <a:rPr lang="fr-FR" sz="1600" dirty="0">
                <a:solidFill>
                  <a:srgbClr val="FF0000"/>
                </a:solidFill>
              </a:rPr>
              <a:t>(</a:t>
            </a:r>
            <a:r>
              <a:rPr lang="fr-FR" sz="1600" dirty="0" err="1">
                <a:solidFill>
                  <a:srgbClr val="FF0000"/>
                </a:solidFill>
              </a:rPr>
              <a:t>compareM,xlab</a:t>
            </a:r>
            <a:r>
              <a:rPr lang="fr-FR" sz="1600" dirty="0">
                <a:solidFill>
                  <a:srgbClr val="FF0000"/>
                </a:solidFill>
              </a:rPr>
              <a:t>="</a:t>
            </a:r>
            <a:r>
              <a:rPr lang="fr-FR" sz="1600" dirty="0" err="1">
                <a:solidFill>
                  <a:srgbClr val="FF0000"/>
                </a:solidFill>
              </a:rPr>
              <a:t>Prediction</a:t>
            </a:r>
            <a:r>
              <a:rPr lang="fr-FR" sz="1600" dirty="0">
                <a:solidFill>
                  <a:srgbClr val="FF0000"/>
                </a:solidFill>
              </a:rPr>
              <a:t> </a:t>
            </a:r>
            <a:r>
              <a:rPr lang="fr-FR" sz="1600" dirty="0" err="1">
                <a:solidFill>
                  <a:srgbClr val="FF0000"/>
                </a:solidFill>
              </a:rPr>
              <a:t>method</a:t>
            </a:r>
            <a:r>
              <a:rPr lang="fr-FR" sz="1600" dirty="0">
                <a:solidFill>
                  <a:srgbClr val="FF0000"/>
                </a:solidFill>
              </a:rPr>
              <a:t>",</a:t>
            </a:r>
            <a:r>
              <a:rPr lang="fr-FR" sz="1600" dirty="0" err="1">
                <a:solidFill>
                  <a:srgbClr val="FF0000"/>
                </a:solidFill>
              </a:rPr>
              <a:t>ylab</a:t>
            </a:r>
            <a:r>
              <a:rPr lang="fr-FR" sz="1600" dirty="0">
                <a:solidFill>
                  <a:srgbClr val="FF0000"/>
                </a:solidFill>
              </a:rPr>
              <a:t>="</a:t>
            </a:r>
            <a:r>
              <a:rPr lang="fr-FR" sz="1600" dirty="0" err="1">
                <a:solidFill>
                  <a:srgbClr val="FF0000"/>
                </a:solidFill>
              </a:rPr>
              <a:t>predictive</a:t>
            </a:r>
            <a:r>
              <a:rPr lang="fr-FR" sz="1600" dirty="0">
                <a:solidFill>
                  <a:srgbClr val="FF0000"/>
                </a:solidFill>
              </a:rPr>
              <a:t> </a:t>
            </a:r>
            <a:r>
              <a:rPr lang="fr-FR" sz="1600" dirty="0" err="1">
                <a:solidFill>
                  <a:srgbClr val="FF0000"/>
                </a:solidFill>
              </a:rPr>
              <a:t>ability</a:t>
            </a:r>
            <a:r>
              <a:rPr lang="fr-FR" sz="1600" dirty="0">
                <a:solidFill>
                  <a:srgbClr val="FF0000"/>
                </a:solidFill>
              </a:rPr>
              <a:t>",main="</a:t>
            </a:r>
            <a:r>
              <a:rPr lang="fr-FR" sz="1600" dirty="0" err="1">
                <a:solidFill>
                  <a:srgbClr val="FF0000"/>
                </a:solidFill>
              </a:rPr>
              <a:t>Predictive</a:t>
            </a:r>
            <a:r>
              <a:rPr lang="fr-FR" sz="1600" dirty="0">
                <a:solidFill>
                  <a:srgbClr val="FF0000"/>
                </a:solidFill>
              </a:rPr>
              <a:t> </a:t>
            </a:r>
            <a:r>
              <a:rPr lang="fr-FR" sz="1600" dirty="0" err="1">
                <a:solidFill>
                  <a:srgbClr val="FF0000"/>
                </a:solidFill>
              </a:rPr>
              <a:t>ability</a:t>
            </a:r>
            <a:r>
              <a:rPr lang="fr-FR" sz="1600" dirty="0">
                <a:solidFill>
                  <a:srgbClr val="FF0000"/>
                </a:solidFill>
              </a:rPr>
              <a:t> of 5 </a:t>
            </a:r>
            <a:r>
              <a:rPr lang="fr-FR" sz="1600" dirty="0" err="1">
                <a:solidFill>
                  <a:srgbClr val="FF0000"/>
                </a:solidFill>
              </a:rPr>
              <a:t>methods</a:t>
            </a:r>
            <a:r>
              <a:rPr lang="fr-FR" sz="1600" dirty="0">
                <a:solidFill>
                  <a:srgbClr val="FF0000"/>
                </a:solidFill>
              </a:rPr>
              <a:t>. </a:t>
            </a:r>
            <a:r>
              <a:rPr lang="fr-FR" sz="1600" dirty="0" err="1">
                <a:solidFill>
                  <a:srgbClr val="FF0000"/>
                </a:solidFill>
              </a:rPr>
              <a:t>Yield</a:t>
            </a:r>
            <a:r>
              <a:rPr lang="fr-FR" sz="1600" dirty="0">
                <a:solidFill>
                  <a:srgbClr val="FF0000"/>
                </a:solidFill>
              </a:rPr>
              <a:t> </a:t>
            </a:r>
            <a:r>
              <a:rPr lang="fr-FR" sz="1600" dirty="0" err="1">
                <a:solidFill>
                  <a:srgbClr val="FF0000"/>
                </a:solidFill>
              </a:rPr>
              <a:t>with</a:t>
            </a:r>
            <a:r>
              <a:rPr lang="fr-FR" sz="1600" dirty="0">
                <a:solidFill>
                  <a:srgbClr val="FF0000"/>
                </a:solidFill>
              </a:rPr>
              <a:t> 47K markers")</a:t>
            </a:r>
          </a:p>
          <a:p>
            <a:pPr marL="0" indent="0">
              <a:buNone/>
            </a:pPr>
            <a:endParaRPr lang="fr-FR" sz="1600" dirty="0">
              <a:solidFill>
                <a:srgbClr val="FF0000"/>
              </a:solidFill>
            </a:endParaRPr>
          </a:p>
          <a:p>
            <a:endParaRPr lang="fr-FR" sz="1600" b="1" dirty="0">
              <a:solidFill>
                <a:srgbClr val="FF0000"/>
              </a:solidFill>
            </a:endParaRPr>
          </a:p>
          <a:p>
            <a:r>
              <a:rPr lang="fr-FR" sz="400" b="1" dirty="0">
                <a:solidFill>
                  <a:srgbClr val="FF0000"/>
                </a:solidFill>
              </a:rPr>
              <a:t> 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6458460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5520" y="274638"/>
            <a:ext cx="8712968" cy="634082"/>
          </a:xfrm>
        </p:spPr>
        <p:txBody>
          <a:bodyPr/>
          <a:lstStyle/>
          <a:p>
            <a:r>
              <a:rPr lang="fr-FR" sz="2400" b="1" dirty="0"/>
              <a:t>III b. COMPARE PREDICTION METHODS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75520" y="857320"/>
            <a:ext cx="8784976" cy="5001419"/>
          </a:xfrm>
        </p:spPr>
        <p:txBody>
          <a:bodyPr/>
          <a:lstStyle/>
          <a:p>
            <a:pPr marL="0" indent="0">
              <a:buNone/>
            </a:pPr>
            <a:endParaRPr lang="fr-FR" sz="1600" b="1" dirty="0"/>
          </a:p>
          <a:p>
            <a:pPr marL="0" indent="0">
              <a:buNone/>
            </a:pPr>
            <a:endParaRPr lang="fr-FR" sz="1600" b="1" dirty="0">
              <a:solidFill>
                <a:srgbClr val="FF0000"/>
              </a:solidFill>
            </a:endParaRPr>
          </a:p>
          <a:p>
            <a:endParaRPr lang="fr-FR" sz="1600" b="1" dirty="0">
              <a:solidFill>
                <a:srgbClr val="FF0000"/>
              </a:solidFill>
            </a:endParaRPr>
          </a:p>
          <a:p>
            <a:r>
              <a:rPr lang="fr-FR" sz="400" b="1" dirty="0">
                <a:solidFill>
                  <a:srgbClr val="FF0000"/>
                </a:solidFill>
              </a:rPr>
              <a:t> </a:t>
            </a:r>
            <a:endParaRPr lang="fr-FR" sz="1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A3DF58B-E4DC-4D83-A11B-EB3A9A3C6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999261"/>
            <a:ext cx="7246391" cy="513445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28CE97C-352C-4F1C-AC52-82E793B8D75C}"/>
              </a:ext>
            </a:extLst>
          </p:cNvPr>
          <p:cNvSpPr txBox="1"/>
          <p:nvPr/>
        </p:nvSpPr>
        <p:spPr>
          <a:xfrm>
            <a:off x="8328248" y="2420888"/>
            <a:ext cx="2957059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Methods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that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account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 for non-additive marker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effects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 are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slightly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better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76246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b="1" dirty="0"/>
              <a:t>III c. COMPARE </a:t>
            </a:r>
            <a:r>
              <a:rPr lang="fr-FR" sz="2400" b="1" dirty="0" err="1"/>
              <a:t>Predicted</a:t>
            </a:r>
            <a:r>
              <a:rPr lang="fr-FR" sz="2400" b="1" dirty="0"/>
              <a:t> value </a:t>
            </a:r>
            <a:r>
              <a:rPr lang="fr-FR" sz="2400" b="1" dirty="0" err="1"/>
              <a:t>with</a:t>
            </a:r>
            <a:r>
              <a:rPr lang="fr-FR" sz="2400" b="1" dirty="0"/>
              <a:t> </a:t>
            </a:r>
            <a:r>
              <a:rPr lang="fr-FR" sz="2400" b="1" dirty="0" err="1"/>
              <a:t>diffetent</a:t>
            </a:r>
            <a:r>
              <a:rPr lang="fr-FR" sz="2400" b="1" dirty="0"/>
              <a:t> </a:t>
            </a:r>
            <a:r>
              <a:rPr lang="fr-FR" sz="2400" b="1" dirty="0" err="1"/>
              <a:t>methods</a:t>
            </a:r>
            <a:endParaRPr lang="fr-FR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fr-FR" sz="1200" dirty="0" err="1">
                <a:solidFill>
                  <a:srgbClr val="FF0000"/>
                </a:solidFill>
              </a:rPr>
              <a:t>testPREDICT_GBLUP</a:t>
            </a:r>
            <a:r>
              <a:rPr lang="fr-FR" sz="1200" dirty="0">
                <a:solidFill>
                  <a:srgbClr val="FF0000"/>
                </a:solidFill>
              </a:rPr>
              <a:t>=</a:t>
            </a:r>
            <a:r>
              <a:rPr lang="fr-FR" sz="1200" dirty="0" err="1">
                <a:solidFill>
                  <a:srgbClr val="FF0000"/>
                </a:solidFill>
              </a:rPr>
              <a:t>bwgs.predict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fr-FR" sz="1200" dirty="0" err="1">
                <a:solidFill>
                  <a:srgbClr val="FF0000"/>
                </a:solidFill>
              </a:rPr>
              <a:t>geno_train</a:t>
            </a:r>
            <a:r>
              <a:rPr lang="fr-FR" sz="1200" dirty="0">
                <a:solidFill>
                  <a:srgbClr val="FF0000"/>
                </a:solidFill>
              </a:rPr>
              <a:t>=TRAIN47K,pheno_train=</a:t>
            </a:r>
            <a:r>
              <a:rPr lang="fr-FR" sz="1200" dirty="0" err="1">
                <a:solidFill>
                  <a:srgbClr val="FF0000"/>
                </a:solidFill>
              </a:rPr>
              <a:t>YieldBLUE,geno_target</a:t>
            </a:r>
            <a:r>
              <a:rPr lang="fr-FR" sz="1200" dirty="0">
                <a:solidFill>
                  <a:srgbClr val="FF0000"/>
                </a:solidFill>
              </a:rPr>
              <a:t>=TARGET47K,MAXNA=0.2,MAF=0.05,geno.reduct.method="NULL",</a:t>
            </a:r>
            <a:r>
              <a:rPr lang="fr-FR" sz="1200" dirty="0" err="1">
                <a:solidFill>
                  <a:srgbClr val="FF0000"/>
                </a:solidFill>
              </a:rPr>
              <a:t>reduct.size</a:t>
            </a:r>
            <a:r>
              <a:rPr lang="fr-FR" sz="1200" dirty="0">
                <a:solidFill>
                  <a:srgbClr val="FF0000"/>
                </a:solidFill>
              </a:rPr>
              <a:t>="NULL",r2="NULL",</a:t>
            </a:r>
            <a:r>
              <a:rPr lang="fr-FR" sz="1200" dirty="0" err="1">
                <a:solidFill>
                  <a:srgbClr val="FF0000"/>
                </a:solidFill>
              </a:rPr>
              <a:t>pval</a:t>
            </a:r>
            <a:r>
              <a:rPr lang="fr-FR" sz="1200" dirty="0">
                <a:solidFill>
                  <a:srgbClr val="FF0000"/>
                </a:solidFill>
              </a:rPr>
              <a:t>="NULL",MAP="NULL",</a:t>
            </a:r>
            <a:r>
              <a:rPr lang="fr-FR" sz="1200" dirty="0" err="1">
                <a:solidFill>
                  <a:srgbClr val="FF0000"/>
                </a:solidFill>
              </a:rPr>
              <a:t>geno.impute.method</a:t>
            </a:r>
            <a:r>
              <a:rPr lang="fr-FR" sz="1200" dirty="0">
                <a:solidFill>
                  <a:srgbClr val="FF0000"/>
                </a:solidFill>
              </a:rPr>
              <a:t>="MNI",</a:t>
            </a:r>
            <a:r>
              <a:rPr lang="fr-FR" sz="1200" dirty="0" err="1">
                <a:solidFill>
                  <a:srgbClr val="FF0000"/>
                </a:solidFill>
              </a:rPr>
              <a:t>predict.method</a:t>
            </a:r>
            <a:r>
              <a:rPr lang="fr-FR" sz="1200" dirty="0">
                <a:solidFill>
                  <a:srgbClr val="FF0000"/>
                </a:solidFill>
              </a:rPr>
              <a:t>="GBLUP") </a:t>
            </a:r>
          </a:p>
          <a:p>
            <a:pPr marL="0" indent="0">
              <a:buNone/>
            </a:pPr>
            <a:endParaRPr lang="fr-FR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1200" dirty="0" err="1">
                <a:solidFill>
                  <a:srgbClr val="FF0000"/>
                </a:solidFill>
              </a:rPr>
              <a:t>testPREDICT_EGBLUP</a:t>
            </a:r>
            <a:r>
              <a:rPr lang="fr-FR" sz="1200" dirty="0">
                <a:solidFill>
                  <a:srgbClr val="FF0000"/>
                </a:solidFill>
              </a:rPr>
              <a:t>=</a:t>
            </a:r>
            <a:r>
              <a:rPr lang="fr-FR" sz="1200" dirty="0" err="1">
                <a:solidFill>
                  <a:srgbClr val="FF0000"/>
                </a:solidFill>
              </a:rPr>
              <a:t>bwgs.predict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fr-FR" sz="1200" dirty="0" err="1">
                <a:solidFill>
                  <a:srgbClr val="FF0000"/>
                </a:solidFill>
              </a:rPr>
              <a:t>geno_train</a:t>
            </a:r>
            <a:r>
              <a:rPr lang="fr-FR" sz="1200" dirty="0">
                <a:solidFill>
                  <a:srgbClr val="FF0000"/>
                </a:solidFill>
              </a:rPr>
              <a:t>=TRAIN47K,pheno_train=</a:t>
            </a:r>
            <a:r>
              <a:rPr lang="fr-FR" sz="1200" dirty="0" err="1">
                <a:solidFill>
                  <a:srgbClr val="FF0000"/>
                </a:solidFill>
              </a:rPr>
              <a:t>YieldBLUE,geno_target</a:t>
            </a:r>
            <a:r>
              <a:rPr lang="fr-FR" sz="1200" dirty="0">
                <a:solidFill>
                  <a:srgbClr val="FF0000"/>
                </a:solidFill>
              </a:rPr>
              <a:t>=TARGET47K,MAXNA=0.2,MAF=0.05,geno.reduct.method="NULL",</a:t>
            </a:r>
            <a:r>
              <a:rPr lang="fr-FR" sz="1200" dirty="0" err="1">
                <a:solidFill>
                  <a:srgbClr val="FF0000"/>
                </a:solidFill>
              </a:rPr>
              <a:t>reduct.size</a:t>
            </a:r>
            <a:r>
              <a:rPr lang="fr-FR" sz="1200" dirty="0">
                <a:solidFill>
                  <a:srgbClr val="FF0000"/>
                </a:solidFill>
              </a:rPr>
              <a:t>="NULL",r2="NULL",</a:t>
            </a:r>
            <a:r>
              <a:rPr lang="fr-FR" sz="1200" dirty="0" err="1">
                <a:solidFill>
                  <a:srgbClr val="FF0000"/>
                </a:solidFill>
              </a:rPr>
              <a:t>pval</a:t>
            </a:r>
            <a:r>
              <a:rPr lang="fr-FR" sz="1200" dirty="0">
                <a:solidFill>
                  <a:srgbClr val="FF0000"/>
                </a:solidFill>
              </a:rPr>
              <a:t>="NULL",MAP="NULL",</a:t>
            </a:r>
            <a:r>
              <a:rPr lang="fr-FR" sz="1200" dirty="0" err="1">
                <a:solidFill>
                  <a:srgbClr val="FF0000"/>
                </a:solidFill>
              </a:rPr>
              <a:t>geno.impute.method</a:t>
            </a:r>
            <a:r>
              <a:rPr lang="fr-FR" sz="1200" dirty="0">
                <a:solidFill>
                  <a:srgbClr val="FF0000"/>
                </a:solidFill>
              </a:rPr>
              <a:t>="MNI",</a:t>
            </a:r>
            <a:r>
              <a:rPr lang="fr-FR" sz="1200" dirty="0" err="1">
                <a:solidFill>
                  <a:srgbClr val="FF0000"/>
                </a:solidFill>
              </a:rPr>
              <a:t>predict.method</a:t>
            </a:r>
            <a:r>
              <a:rPr lang="fr-FR" sz="1200" dirty="0">
                <a:solidFill>
                  <a:srgbClr val="FF0000"/>
                </a:solidFill>
              </a:rPr>
              <a:t>="EGBLUP") </a:t>
            </a:r>
          </a:p>
          <a:p>
            <a:pPr marL="0" indent="0">
              <a:buNone/>
            </a:pPr>
            <a:endParaRPr lang="fr-FR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1200" dirty="0" err="1">
                <a:solidFill>
                  <a:srgbClr val="FF0000"/>
                </a:solidFill>
              </a:rPr>
              <a:t>testPREDICT_LASSO</a:t>
            </a:r>
            <a:r>
              <a:rPr lang="fr-FR" sz="1200" dirty="0">
                <a:solidFill>
                  <a:srgbClr val="FF0000"/>
                </a:solidFill>
              </a:rPr>
              <a:t>=</a:t>
            </a:r>
            <a:r>
              <a:rPr lang="fr-FR" sz="1200" dirty="0" err="1">
                <a:solidFill>
                  <a:srgbClr val="FF0000"/>
                </a:solidFill>
              </a:rPr>
              <a:t>bwgs.predict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fr-FR" sz="1200" dirty="0" err="1">
                <a:solidFill>
                  <a:srgbClr val="FF0000"/>
                </a:solidFill>
              </a:rPr>
              <a:t>geno_train</a:t>
            </a:r>
            <a:r>
              <a:rPr lang="fr-FR" sz="1200" dirty="0">
                <a:solidFill>
                  <a:srgbClr val="FF0000"/>
                </a:solidFill>
              </a:rPr>
              <a:t>=TRAIN47K,pheno_train=</a:t>
            </a:r>
            <a:r>
              <a:rPr lang="fr-FR" sz="1200" dirty="0" err="1">
                <a:solidFill>
                  <a:srgbClr val="FF0000"/>
                </a:solidFill>
              </a:rPr>
              <a:t>YieldBLUE,geno_target</a:t>
            </a:r>
            <a:r>
              <a:rPr lang="fr-FR" sz="1200" dirty="0">
                <a:solidFill>
                  <a:srgbClr val="FF0000"/>
                </a:solidFill>
              </a:rPr>
              <a:t>=TARGET47K,MAXNA=0.2,MAF=0.05,geno.reduct.method="NULL",</a:t>
            </a:r>
            <a:r>
              <a:rPr lang="fr-FR" sz="1200" dirty="0" err="1">
                <a:solidFill>
                  <a:srgbClr val="FF0000"/>
                </a:solidFill>
              </a:rPr>
              <a:t>reduct.size</a:t>
            </a:r>
            <a:r>
              <a:rPr lang="fr-FR" sz="1200" dirty="0">
                <a:solidFill>
                  <a:srgbClr val="FF0000"/>
                </a:solidFill>
              </a:rPr>
              <a:t>="NULL",r2="NULL",</a:t>
            </a:r>
            <a:r>
              <a:rPr lang="fr-FR" sz="1200" dirty="0" err="1">
                <a:solidFill>
                  <a:srgbClr val="FF0000"/>
                </a:solidFill>
              </a:rPr>
              <a:t>pval</a:t>
            </a:r>
            <a:r>
              <a:rPr lang="fr-FR" sz="1200" dirty="0">
                <a:solidFill>
                  <a:srgbClr val="FF0000"/>
                </a:solidFill>
              </a:rPr>
              <a:t>="NULL",MAP="NULL",</a:t>
            </a:r>
            <a:r>
              <a:rPr lang="fr-FR" sz="1200" dirty="0" err="1">
                <a:solidFill>
                  <a:srgbClr val="FF0000"/>
                </a:solidFill>
              </a:rPr>
              <a:t>geno.impute.method</a:t>
            </a:r>
            <a:r>
              <a:rPr lang="fr-FR" sz="1200" dirty="0">
                <a:solidFill>
                  <a:srgbClr val="FF0000"/>
                </a:solidFill>
              </a:rPr>
              <a:t>="MNI",</a:t>
            </a:r>
            <a:r>
              <a:rPr lang="fr-FR" sz="1200" dirty="0" err="1">
                <a:solidFill>
                  <a:srgbClr val="FF0000"/>
                </a:solidFill>
              </a:rPr>
              <a:t>predict.method</a:t>
            </a:r>
            <a:r>
              <a:rPr lang="fr-FR" sz="1200" dirty="0">
                <a:solidFill>
                  <a:srgbClr val="FF0000"/>
                </a:solidFill>
              </a:rPr>
              <a:t>="LASSO") </a:t>
            </a:r>
          </a:p>
          <a:p>
            <a:pPr marL="0" indent="0">
              <a:buNone/>
            </a:pPr>
            <a:endParaRPr lang="fr-FR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1200" dirty="0" err="1">
                <a:solidFill>
                  <a:srgbClr val="FF0000"/>
                </a:solidFill>
              </a:rPr>
              <a:t>testPREDICT_RKHS</a:t>
            </a:r>
            <a:r>
              <a:rPr lang="fr-FR" sz="1200" dirty="0">
                <a:solidFill>
                  <a:srgbClr val="FF0000"/>
                </a:solidFill>
              </a:rPr>
              <a:t>=</a:t>
            </a:r>
            <a:r>
              <a:rPr lang="fr-FR" sz="1200" dirty="0" err="1">
                <a:solidFill>
                  <a:srgbClr val="FF0000"/>
                </a:solidFill>
              </a:rPr>
              <a:t>bwgs.predict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fr-FR" sz="1200" dirty="0" err="1">
                <a:solidFill>
                  <a:srgbClr val="FF0000"/>
                </a:solidFill>
              </a:rPr>
              <a:t>geno_train</a:t>
            </a:r>
            <a:r>
              <a:rPr lang="fr-FR" sz="1200" dirty="0">
                <a:solidFill>
                  <a:srgbClr val="FF0000"/>
                </a:solidFill>
              </a:rPr>
              <a:t>=TRAIN47K,pheno_train=</a:t>
            </a:r>
            <a:r>
              <a:rPr lang="fr-FR" sz="1200" dirty="0" err="1">
                <a:solidFill>
                  <a:srgbClr val="FF0000"/>
                </a:solidFill>
              </a:rPr>
              <a:t>YieldBLUE,geno_target</a:t>
            </a:r>
            <a:r>
              <a:rPr lang="fr-FR" sz="1200" dirty="0">
                <a:solidFill>
                  <a:srgbClr val="FF0000"/>
                </a:solidFill>
              </a:rPr>
              <a:t>=TARGET47K,MAXNA=0.2,MAF=0.05,geno.reduct.method="NULL",</a:t>
            </a:r>
            <a:r>
              <a:rPr lang="fr-FR" sz="1200" dirty="0" err="1">
                <a:solidFill>
                  <a:srgbClr val="FF0000"/>
                </a:solidFill>
              </a:rPr>
              <a:t>reduct.size</a:t>
            </a:r>
            <a:r>
              <a:rPr lang="fr-FR" sz="1200" dirty="0">
                <a:solidFill>
                  <a:srgbClr val="FF0000"/>
                </a:solidFill>
              </a:rPr>
              <a:t>="NULL",r2="NULL",</a:t>
            </a:r>
            <a:r>
              <a:rPr lang="fr-FR" sz="1200" dirty="0" err="1">
                <a:solidFill>
                  <a:srgbClr val="FF0000"/>
                </a:solidFill>
              </a:rPr>
              <a:t>pval</a:t>
            </a:r>
            <a:r>
              <a:rPr lang="fr-FR" sz="1200" dirty="0">
                <a:solidFill>
                  <a:srgbClr val="FF0000"/>
                </a:solidFill>
              </a:rPr>
              <a:t>="NULL",MAP="NULL",</a:t>
            </a:r>
            <a:r>
              <a:rPr lang="fr-FR" sz="1200" dirty="0" err="1">
                <a:solidFill>
                  <a:srgbClr val="FF0000"/>
                </a:solidFill>
              </a:rPr>
              <a:t>geno.impute.method</a:t>
            </a:r>
            <a:r>
              <a:rPr lang="fr-FR" sz="1200" dirty="0">
                <a:solidFill>
                  <a:srgbClr val="FF0000"/>
                </a:solidFill>
              </a:rPr>
              <a:t>="MNI",</a:t>
            </a:r>
            <a:r>
              <a:rPr lang="fr-FR" sz="1200" dirty="0" err="1">
                <a:solidFill>
                  <a:srgbClr val="FF0000"/>
                </a:solidFill>
              </a:rPr>
              <a:t>predict.method</a:t>
            </a:r>
            <a:r>
              <a:rPr lang="fr-FR" sz="1200" dirty="0">
                <a:solidFill>
                  <a:srgbClr val="FF0000"/>
                </a:solidFill>
              </a:rPr>
              <a:t>="RKHS") </a:t>
            </a:r>
          </a:p>
          <a:p>
            <a:pPr marL="0" indent="0">
              <a:buNone/>
            </a:pPr>
            <a:endParaRPr lang="fr-FR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1200" dirty="0" err="1">
                <a:solidFill>
                  <a:srgbClr val="FF0000"/>
                </a:solidFill>
              </a:rPr>
              <a:t>testPREDICT_BayesA</a:t>
            </a:r>
            <a:r>
              <a:rPr lang="fr-FR" sz="1200" dirty="0">
                <a:solidFill>
                  <a:srgbClr val="FF0000"/>
                </a:solidFill>
              </a:rPr>
              <a:t>=</a:t>
            </a:r>
            <a:r>
              <a:rPr lang="fr-FR" sz="1200" dirty="0" err="1">
                <a:solidFill>
                  <a:srgbClr val="FF0000"/>
                </a:solidFill>
              </a:rPr>
              <a:t>bwgs.predict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fr-FR" sz="1200" dirty="0" err="1">
                <a:solidFill>
                  <a:srgbClr val="FF0000"/>
                </a:solidFill>
              </a:rPr>
              <a:t>geno_train</a:t>
            </a:r>
            <a:r>
              <a:rPr lang="fr-FR" sz="1200" dirty="0">
                <a:solidFill>
                  <a:srgbClr val="FF0000"/>
                </a:solidFill>
              </a:rPr>
              <a:t>=TRAIN47K,pheno_train=</a:t>
            </a:r>
            <a:r>
              <a:rPr lang="fr-FR" sz="1200" dirty="0" err="1">
                <a:solidFill>
                  <a:srgbClr val="FF0000"/>
                </a:solidFill>
              </a:rPr>
              <a:t>YieldBLUE,geno_target</a:t>
            </a:r>
            <a:r>
              <a:rPr lang="fr-FR" sz="1200" dirty="0">
                <a:solidFill>
                  <a:srgbClr val="FF0000"/>
                </a:solidFill>
              </a:rPr>
              <a:t>=TARGET47K,MAXNA=0.2,MAF=0.05,geno.reduct.method="NULL",</a:t>
            </a:r>
            <a:r>
              <a:rPr lang="fr-FR" sz="1200" dirty="0" err="1">
                <a:solidFill>
                  <a:srgbClr val="FF0000"/>
                </a:solidFill>
              </a:rPr>
              <a:t>reduct.size</a:t>
            </a:r>
            <a:r>
              <a:rPr lang="fr-FR" sz="1200" dirty="0">
                <a:solidFill>
                  <a:srgbClr val="FF0000"/>
                </a:solidFill>
              </a:rPr>
              <a:t>="NULL",r2="NULL",</a:t>
            </a:r>
            <a:r>
              <a:rPr lang="fr-FR" sz="1200" dirty="0" err="1">
                <a:solidFill>
                  <a:srgbClr val="FF0000"/>
                </a:solidFill>
              </a:rPr>
              <a:t>pval</a:t>
            </a:r>
            <a:r>
              <a:rPr lang="fr-FR" sz="1200" dirty="0">
                <a:solidFill>
                  <a:srgbClr val="FF0000"/>
                </a:solidFill>
              </a:rPr>
              <a:t>="NULL",MAP="NULL",</a:t>
            </a:r>
            <a:r>
              <a:rPr lang="fr-FR" sz="1200" dirty="0" err="1">
                <a:solidFill>
                  <a:srgbClr val="FF0000"/>
                </a:solidFill>
              </a:rPr>
              <a:t>geno.impute.method</a:t>
            </a:r>
            <a:r>
              <a:rPr lang="fr-FR" sz="1200" dirty="0">
                <a:solidFill>
                  <a:srgbClr val="FF0000"/>
                </a:solidFill>
              </a:rPr>
              <a:t>="MNI",</a:t>
            </a:r>
            <a:r>
              <a:rPr lang="fr-FR" sz="1200" dirty="0" err="1">
                <a:solidFill>
                  <a:srgbClr val="FF0000"/>
                </a:solidFill>
              </a:rPr>
              <a:t>predict.method</a:t>
            </a:r>
            <a:r>
              <a:rPr lang="fr-FR" sz="1200" dirty="0">
                <a:solidFill>
                  <a:srgbClr val="FF0000"/>
                </a:solidFill>
              </a:rPr>
              <a:t>="BA") </a:t>
            </a:r>
          </a:p>
          <a:p>
            <a:pPr marL="0" indent="0">
              <a:buNone/>
            </a:pPr>
            <a:endParaRPr lang="fr-FR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1400" dirty="0" err="1">
                <a:solidFill>
                  <a:srgbClr val="FF0000"/>
                </a:solidFill>
              </a:rPr>
              <a:t>ComparePRED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cbind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testPREDICT_GBLUP</a:t>
            </a:r>
            <a:r>
              <a:rPr lang="fr-FR" sz="1400" dirty="0">
                <a:solidFill>
                  <a:srgbClr val="FF0000"/>
                </a:solidFill>
              </a:rPr>
              <a:t>[,1] ,</a:t>
            </a:r>
            <a:r>
              <a:rPr lang="fr-FR" sz="1400" dirty="0" err="1">
                <a:solidFill>
                  <a:srgbClr val="FF0000"/>
                </a:solidFill>
              </a:rPr>
              <a:t>testPREDICT_BayesA</a:t>
            </a:r>
            <a:r>
              <a:rPr lang="fr-FR" sz="1400" dirty="0">
                <a:solidFill>
                  <a:srgbClr val="FF0000"/>
                </a:solidFill>
              </a:rPr>
              <a:t>[,1] ,</a:t>
            </a:r>
            <a:r>
              <a:rPr lang="fr-FR" sz="1400" dirty="0" err="1">
                <a:solidFill>
                  <a:srgbClr val="FF0000"/>
                </a:solidFill>
              </a:rPr>
              <a:t>testPREDICT_LASSO</a:t>
            </a:r>
            <a:r>
              <a:rPr lang="fr-FR" sz="1400" dirty="0">
                <a:solidFill>
                  <a:srgbClr val="FF0000"/>
                </a:solidFill>
              </a:rPr>
              <a:t>[,1], </a:t>
            </a:r>
            <a:r>
              <a:rPr lang="fr-FR" sz="1400" dirty="0" err="1">
                <a:solidFill>
                  <a:srgbClr val="FF0000"/>
                </a:solidFill>
              </a:rPr>
              <a:t>testPREDICT_RKHS</a:t>
            </a:r>
            <a:r>
              <a:rPr lang="fr-FR" sz="1400" dirty="0">
                <a:solidFill>
                  <a:srgbClr val="FF0000"/>
                </a:solidFill>
              </a:rPr>
              <a:t>[,1], </a:t>
            </a:r>
            <a:r>
              <a:rPr lang="fr-FR" sz="1400" dirty="0" err="1">
                <a:solidFill>
                  <a:srgbClr val="FF0000"/>
                </a:solidFill>
              </a:rPr>
              <a:t>testPREDICT_EGBLUP</a:t>
            </a:r>
            <a:r>
              <a:rPr lang="fr-FR" sz="1400" dirty="0">
                <a:solidFill>
                  <a:srgbClr val="FF0000"/>
                </a:solidFill>
              </a:rPr>
              <a:t>[,1])</a:t>
            </a:r>
          </a:p>
          <a:p>
            <a:pPr marL="0" indent="0">
              <a:buNone/>
            </a:pPr>
            <a:r>
              <a:rPr lang="fr-FR" sz="1400" dirty="0" err="1">
                <a:solidFill>
                  <a:srgbClr val="FF0000"/>
                </a:solidFill>
              </a:rPr>
              <a:t>colnames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ComparePRED</a:t>
            </a:r>
            <a:r>
              <a:rPr lang="fr-FR" sz="1400" dirty="0">
                <a:solidFill>
                  <a:srgbClr val="FF0000"/>
                </a:solidFill>
              </a:rPr>
              <a:t>=)c("GBLEP","</a:t>
            </a:r>
            <a:r>
              <a:rPr lang="fr-FR" sz="1400" dirty="0" err="1">
                <a:solidFill>
                  <a:srgbClr val="FF0000"/>
                </a:solidFill>
              </a:rPr>
              <a:t>BauesA</a:t>
            </a:r>
            <a:r>
              <a:rPr lang="fr-FR" sz="1400" dirty="0">
                <a:solidFill>
                  <a:srgbClr val="FF0000"/>
                </a:solidFill>
              </a:rPr>
              <a:t>","LASSO","RKHS","EGBLUP")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FF0000"/>
                </a:solidFill>
              </a:rPr>
              <a:t>pairs(</a:t>
            </a:r>
            <a:r>
              <a:rPr lang="fr-FR" sz="1400" dirty="0" err="1">
                <a:solidFill>
                  <a:srgbClr val="FF0000"/>
                </a:solidFill>
              </a:rPr>
              <a:t>ComparePRED,lower.panel</a:t>
            </a:r>
            <a:r>
              <a:rPr lang="fr-FR" sz="1400" dirty="0">
                <a:solidFill>
                  <a:srgbClr val="FF0000"/>
                </a:solidFill>
              </a:rPr>
              <a:t> = </a:t>
            </a:r>
            <a:r>
              <a:rPr lang="fr-FR" sz="1400" dirty="0" err="1">
                <a:solidFill>
                  <a:srgbClr val="FF0000"/>
                </a:solidFill>
              </a:rPr>
              <a:t>panel.smooth,upper.panel</a:t>
            </a:r>
            <a:r>
              <a:rPr lang="fr-FR" sz="1400" dirty="0">
                <a:solidFill>
                  <a:srgbClr val="FF0000"/>
                </a:solidFill>
              </a:rPr>
              <a:t> = </a:t>
            </a:r>
            <a:r>
              <a:rPr lang="fr-FR" sz="1400" dirty="0" err="1">
                <a:solidFill>
                  <a:srgbClr val="FF0000"/>
                </a:solidFill>
              </a:rPr>
              <a:t>panel.cor,diag.panel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panel.hist</a:t>
            </a:r>
            <a:r>
              <a:rPr lang="fr-FR" sz="1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fr-FR" sz="1600" dirty="0">
              <a:solidFill>
                <a:srgbClr val="FF0000"/>
              </a:solidFill>
            </a:endParaRPr>
          </a:p>
          <a:p>
            <a:endParaRPr lang="fr-FR" sz="1600" b="1" dirty="0">
              <a:solidFill>
                <a:srgbClr val="FF0000"/>
              </a:solidFill>
            </a:endParaRPr>
          </a:p>
          <a:p>
            <a:r>
              <a:rPr lang="fr-FR" sz="400" b="1" dirty="0">
                <a:solidFill>
                  <a:srgbClr val="FF0000"/>
                </a:solidFill>
              </a:rPr>
              <a:t> 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79682998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5520" y="274638"/>
            <a:ext cx="8712968" cy="634082"/>
          </a:xfrm>
        </p:spPr>
        <p:txBody>
          <a:bodyPr/>
          <a:lstStyle/>
          <a:p>
            <a:r>
              <a:rPr lang="fr-FR" sz="2400" b="1" dirty="0" err="1"/>
              <a:t>IIIb</a:t>
            </a:r>
            <a:r>
              <a:rPr lang="fr-FR" sz="2400" b="1" dirty="0"/>
              <a:t>. COMPARE PREDICTION METHODS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75520" y="857320"/>
            <a:ext cx="8784976" cy="5001419"/>
          </a:xfrm>
        </p:spPr>
        <p:txBody>
          <a:bodyPr/>
          <a:lstStyle/>
          <a:p>
            <a:pPr marL="0" indent="0">
              <a:buNone/>
            </a:pPr>
            <a:endParaRPr lang="fr-FR" sz="1600" b="1" dirty="0"/>
          </a:p>
          <a:p>
            <a:pPr marL="0" indent="0">
              <a:buNone/>
            </a:pPr>
            <a:endParaRPr lang="fr-FR" sz="1600" b="1" dirty="0">
              <a:solidFill>
                <a:srgbClr val="FF0000"/>
              </a:solidFill>
            </a:endParaRPr>
          </a:p>
          <a:p>
            <a:endParaRPr lang="fr-FR" sz="1600" b="1" dirty="0">
              <a:solidFill>
                <a:srgbClr val="FF0000"/>
              </a:solidFill>
            </a:endParaRPr>
          </a:p>
          <a:p>
            <a:r>
              <a:rPr lang="fr-FR" sz="400" b="1" dirty="0">
                <a:solidFill>
                  <a:srgbClr val="FF0000"/>
                </a:solidFill>
              </a:rPr>
              <a:t> </a:t>
            </a:r>
            <a:endParaRPr lang="fr-FR" sz="1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28CE97C-352C-4F1C-AC52-82E793B8D75C}"/>
              </a:ext>
            </a:extLst>
          </p:cNvPr>
          <p:cNvSpPr txBox="1"/>
          <p:nvPr/>
        </p:nvSpPr>
        <p:spPr>
          <a:xfrm>
            <a:off x="8328248" y="2297778"/>
            <a:ext cx="3384376" cy="10772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Most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methods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give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 consistent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prediction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b="1" dirty="0" err="1"/>
              <a:t>Those</a:t>
            </a:r>
            <a:r>
              <a:rPr lang="fr-FR" sz="1600" b="1" dirty="0"/>
              <a:t> </a:t>
            </a:r>
            <a:r>
              <a:rPr lang="fr-FR" sz="1600" b="1" dirty="0" err="1"/>
              <a:t>fromLASSO</a:t>
            </a:r>
            <a:r>
              <a:rPr lang="fr-FR" sz="1600" b="1" dirty="0"/>
              <a:t> are the least </a:t>
            </a:r>
            <a:r>
              <a:rPr lang="fr-FR" sz="1600" b="1" dirty="0" err="1"/>
              <a:t>correlated</a:t>
            </a:r>
            <a:r>
              <a:rPr lang="fr-FR" sz="1600" b="1" dirty="0"/>
              <a:t> to </a:t>
            </a:r>
            <a:r>
              <a:rPr lang="fr-FR" sz="1600" b="1" dirty="0" err="1"/>
              <a:t>each</a:t>
            </a:r>
            <a:r>
              <a:rPr lang="fr-FR" sz="1600" b="1" dirty="0"/>
              <a:t> </a:t>
            </a:r>
            <a:r>
              <a:rPr lang="fr-FR" sz="1600" b="1" dirty="0" err="1"/>
              <a:t>other</a:t>
            </a:r>
            <a:r>
              <a:rPr lang="fr-FR" sz="1600" b="1" dirty="0"/>
              <a:t> 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9532994-C743-4CF8-BBFF-243D54D46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984770"/>
            <a:ext cx="7426411" cy="52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9955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5520" y="274638"/>
            <a:ext cx="8712968" cy="634082"/>
          </a:xfrm>
        </p:spPr>
        <p:txBody>
          <a:bodyPr/>
          <a:lstStyle/>
          <a:p>
            <a:r>
              <a:rPr lang="fr-FR" sz="2400" b="1" dirty="0"/>
              <a:t>III c. COMPARE </a:t>
            </a:r>
            <a:r>
              <a:rPr lang="fr-FR" sz="2400" b="1" dirty="0" err="1"/>
              <a:t>Predicted</a:t>
            </a:r>
            <a:r>
              <a:rPr lang="fr-FR" sz="2400" b="1" dirty="0"/>
              <a:t> value </a:t>
            </a:r>
            <a:r>
              <a:rPr lang="fr-FR" sz="2400" b="1" dirty="0" err="1"/>
              <a:t>with</a:t>
            </a:r>
            <a:r>
              <a:rPr lang="fr-FR" sz="2400" b="1" dirty="0"/>
              <a:t> </a:t>
            </a:r>
            <a:r>
              <a:rPr lang="fr-FR" sz="2400" b="1" dirty="0" err="1"/>
              <a:t>diffetent</a:t>
            </a:r>
            <a:r>
              <a:rPr lang="fr-FR" sz="2400" b="1" dirty="0"/>
              <a:t> </a:t>
            </a:r>
            <a:r>
              <a:rPr lang="fr-FR" sz="2400" b="1" dirty="0" err="1"/>
              <a:t>methods</a:t>
            </a:r>
            <a:endParaRPr lang="fr-FR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7368" y="764704"/>
            <a:ext cx="8784976" cy="5001419"/>
          </a:xfrm>
        </p:spPr>
        <p:txBody>
          <a:bodyPr/>
          <a:lstStyle/>
          <a:p>
            <a:r>
              <a:rPr lang="fr-FR" sz="1400" dirty="0">
                <a:solidFill>
                  <a:srgbClr val="FF0000"/>
                </a:solidFill>
              </a:rPr>
              <a:t>YieldGBLUP100 &lt;-bwgs.cv (TRAIN47K, </a:t>
            </a:r>
            <a:r>
              <a:rPr lang="fr-FR" sz="1400" dirty="0" err="1">
                <a:solidFill>
                  <a:srgbClr val="FF0000"/>
                </a:solidFill>
              </a:rPr>
              <a:t>YieldBLUE</a:t>
            </a:r>
            <a:r>
              <a:rPr lang="fr-FR" sz="1400" dirty="0">
                <a:solidFill>
                  <a:srgbClr val="FF0000"/>
                </a:solidFill>
              </a:rPr>
              <a:t>, </a:t>
            </a:r>
            <a:r>
              <a:rPr lang="fr-FR" sz="1400" dirty="0" err="1">
                <a:solidFill>
                  <a:srgbClr val="FF0000"/>
                </a:solidFill>
              </a:rPr>
              <a:t>random.pop.size</a:t>
            </a:r>
            <a:r>
              <a:rPr lang="fr-FR" sz="1400" dirty="0">
                <a:solidFill>
                  <a:srgbClr val="FF0000"/>
                </a:solidFill>
              </a:rPr>
              <a:t>=100, </a:t>
            </a:r>
            <a:r>
              <a:rPr lang="fr-FR" sz="1400" dirty="0" err="1">
                <a:solidFill>
                  <a:srgbClr val="FF0000"/>
                </a:solidFill>
              </a:rPr>
              <a:t>geno.impute.method</a:t>
            </a:r>
            <a:r>
              <a:rPr lang="fr-FR" sz="1400" dirty="0">
                <a:solidFill>
                  <a:srgbClr val="FF0000"/>
                </a:solidFill>
              </a:rPr>
              <a:t>="</a:t>
            </a:r>
            <a:r>
              <a:rPr lang="fr-FR" sz="1400" dirty="0" err="1">
                <a:solidFill>
                  <a:srgbClr val="FF0000"/>
                </a:solidFill>
              </a:rPr>
              <a:t>mni</a:t>
            </a:r>
            <a:r>
              <a:rPr lang="fr-FR" sz="1400" dirty="0">
                <a:solidFill>
                  <a:srgbClr val="FF0000"/>
                </a:solidFill>
              </a:rPr>
              <a:t>", </a:t>
            </a:r>
            <a:r>
              <a:rPr lang="fr-FR" sz="1400" dirty="0" err="1">
                <a:solidFill>
                  <a:srgbClr val="FF0000"/>
                </a:solidFill>
              </a:rPr>
              <a:t>predict.method</a:t>
            </a:r>
            <a:r>
              <a:rPr lang="fr-FR" sz="1400" dirty="0">
                <a:solidFill>
                  <a:srgbClr val="FF0000"/>
                </a:solidFill>
              </a:rPr>
              <a:t>=« </a:t>
            </a:r>
            <a:r>
              <a:rPr lang="fr-FR" sz="1400" dirty="0" err="1">
                <a:solidFill>
                  <a:srgbClr val="FF0000"/>
                </a:solidFill>
              </a:rPr>
              <a:t>gblup</a:t>
            </a:r>
            <a:r>
              <a:rPr lang="fr-FR" sz="1400" dirty="0">
                <a:solidFill>
                  <a:srgbClr val="FF0000"/>
                </a:solidFill>
              </a:rPr>
              <a:t>", </a:t>
            </a:r>
            <a:r>
              <a:rPr lang="fr-FR" sz="1400" dirty="0" err="1">
                <a:solidFill>
                  <a:srgbClr val="FF0000"/>
                </a:solidFill>
              </a:rPr>
              <a:t>nFolds</a:t>
            </a:r>
            <a:r>
              <a:rPr lang="fr-FR" sz="1400" dirty="0">
                <a:solidFill>
                  <a:srgbClr val="FF0000"/>
                </a:solidFill>
              </a:rPr>
              <a:t>=10, </a:t>
            </a:r>
            <a:r>
              <a:rPr lang="fr-FR" sz="1400" dirty="0" err="1">
                <a:solidFill>
                  <a:srgbClr val="FF0000"/>
                </a:solidFill>
              </a:rPr>
              <a:t>nTimes</a:t>
            </a:r>
            <a:r>
              <a:rPr lang="fr-FR" sz="1400" dirty="0">
                <a:solidFill>
                  <a:srgbClr val="FF0000"/>
                </a:solidFill>
              </a:rPr>
              <a:t>=10 )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YieldGBLUP300 &lt;-bwgs.cv (TRAIN47K, </a:t>
            </a:r>
            <a:r>
              <a:rPr lang="fr-FR" sz="1400" dirty="0" err="1">
                <a:solidFill>
                  <a:srgbClr val="FF0000"/>
                </a:solidFill>
              </a:rPr>
              <a:t>YieldBLUE</a:t>
            </a:r>
            <a:r>
              <a:rPr lang="fr-FR" sz="1400" dirty="0">
                <a:solidFill>
                  <a:srgbClr val="FF0000"/>
                </a:solidFill>
              </a:rPr>
              <a:t>, </a:t>
            </a:r>
            <a:r>
              <a:rPr lang="fr-FR" sz="1400" dirty="0" err="1">
                <a:solidFill>
                  <a:srgbClr val="FF0000"/>
                </a:solidFill>
              </a:rPr>
              <a:t>random.pop.size</a:t>
            </a:r>
            <a:r>
              <a:rPr lang="fr-FR" sz="1400" dirty="0">
                <a:solidFill>
                  <a:srgbClr val="FF0000"/>
                </a:solidFill>
              </a:rPr>
              <a:t>=300, </a:t>
            </a:r>
            <a:r>
              <a:rPr lang="fr-FR" sz="1400" dirty="0" err="1">
                <a:solidFill>
                  <a:srgbClr val="FF0000"/>
                </a:solidFill>
              </a:rPr>
              <a:t>geno.impute.method</a:t>
            </a:r>
            <a:r>
              <a:rPr lang="fr-FR" sz="1400" dirty="0">
                <a:solidFill>
                  <a:srgbClr val="FF0000"/>
                </a:solidFill>
              </a:rPr>
              <a:t>="</a:t>
            </a:r>
            <a:r>
              <a:rPr lang="fr-FR" sz="1400" dirty="0" err="1">
                <a:solidFill>
                  <a:srgbClr val="FF0000"/>
                </a:solidFill>
              </a:rPr>
              <a:t>mni</a:t>
            </a:r>
            <a:r>
              <a:rPr lang="fr-FR" sz="1400" dirty="0">
                <a:solidFill>
                  <a:srgbClr val="FF0000"/>
                </a:solidFill>
              </a:rPr>
              <a:t>", </a:t>
            </a:r>
            <a:r>
              <a:rPr lang="fr-FR" sz="1400" dirty="0" err="1">
                <a:solidFill>
                  <a:srgbClr val="FF0000"/>
                </a:solidFill>
              </a:rPr>
              <a:t>predict.method</a:t>
            </a:r>
            <a:r>
              <a:rPr lang="fr-FR" sz="1400" dirty="0">
                <a:solidFill>
                  <a:srgbClr val="FF0000"/>
                </a:solidFill>
              </a:rPr>
              <a:t>=« </a:t>
            </a:r>
            <a:r>
              <a:rPr lang="fr-FR" sz="1400" dirty="0" err="1">
                <a:solidFill>
                  <a:srgbClr val="FF0000"/>
                </a:solidFill>
              </a:rPr>
              <a:t>gblup</a:t>
            </a:r>
            <a:r>
              <a:rPr lang="fr-FR" sz="1400" dirty="0">
                <a:solidFill>
                  <a:srgbClr val="FF0000"/>
                </a:solidFill>
              </a:rPr>
              <a:t>", </a:t>
            </a:r>
            <a:r>
              <a:rPr lang="fr-FR" sz="1400" dirty="0" err="1">
                <a:solidFill>
                  <a:srgbClr val="FF0000"/>
                </a:solidFill>
              </a:rPr>
              <a:t>nFolds</a:t>
            </a:r>
            <a:r>
              <a:rPr lang="fr-FR" sz="1400" dirty="0">
                <a:solidFill>
                  <a:srgbClr val="FF0000"/>
                </a:solidFill>
              </a:rPr>
              <a:t>=10, </a:t>
            </a:r>
            <a:r>
              <a:rPr lang="fr-FR" sz="1400" dirty="0" err="1">
                <a:solidFill>
                  <a:srgbClr val="FF0000"/>
                </a:solidFill>
              </a:rPr>
              <a:t>nTimes</a:t>
            </a:r>
            <a:r>
              <a:rPr lang="fr-FR" sz="1400" dirty="0">
                <a:solidFill>
                  <a:srgbClr val="FF0000"/>
                </a:solidFill>
              </a:rPr>
              <a:t>=10 )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YieldGBLUP500 &lt;-bwgs.cv (TRAIN47K, </a:t>
            </a:r>
            <a:r>
              <a:rPr lang="fr-FR" sz="1400" dirty="0" err="1">
                <a:solidFill>
                  <a:srgbClr val="FF0000"/>
                </a:solidFill>
              </a:rPr>
              <a:t>YieldBLUE</a:t>
            </a:r>
            <a:r>
              <a:rPr lang="fr-FR" sz="1400" dirty="0">
                <a:solidFill>
                  <a:srgbClr val="FF0000"/>
                </a:solidFill>
              </a:rPr>
              <a:t>, </a:t>
            </a:r>
            <a:r>
              <a:rPr lang="fr-FR" sz="1400" dirty="0" err="1">
                <a:solidFill>
                  <a:srgbClr val="FF0000"/>
                </a:solidFill>
              </a:rPr>
              <a:t>random.pop.size</a:t>
            </a:r>
            <a:r>
              <a:rPr lang="fr-FR" sz="1400" dirty="0">
                <a:solidFill>
                  <a:srgbClr val="FF0000"/>
                </a:solidFill>
              </a:rPr>
              <a:t>=500, </a:t>
            </a:r>
            <a:r>
              <a:rPr lang="fr-FR" sz="1400" dirty="0" err="1">
                <a:solidFill>
                  <a:srgbClr val="FF0000"/>
                </a:solidFill>
              </a:rPr>
              <a:t>geno.impute.method</a:t>
            </a:r>
            <a:r>
              <a:rPr lang="fr-FR" sz="1400" dirty="0">
                <a:solidFill>
                  <a:srgbClr val="FF0000"/>
                </a:solidFill>
              </a:rPr>
              <a:t>="</a:t>
            </a:r>
            <a:r>
              <a:rPr lang="fr-FR" sz="1400" dirty="0" err="1">
                <a:solidFill>
                  <a:srgbClr val="FF0000"/>
                </a:solidFill>
              </a:rPr>
              <a:t>mni</a:t>
            </a:r>
            <a:r>
              <a:rPr lang="fr-FR" sz="1400" dirty="0">
                <a:solidFill>
                  <a:srgbClr val="FF0000"/>
                </a:solidFill>
              </a:rPr>
              <a:t>", </a:t>
            </a:r>
            <a:r>
              <a:rPr lang="fr-FR" sz="1400" dirty="0" err="1">
                <a:solidFill>
                  <a:srgbClr val="FF0000"/>
                </a:solidFill>
              </a:rPr>
              <a:t>predict.method</a:t>
            </a:r>
            <a:r>
              <a:rPr lang="fr-FR" sz="1400" dirty="0">
                <a:solidFill>
                  <a:srgbClr val="FF0000"/>
                </a:solidFill>
              </a:rPr>
              <a:t>=« </a:t>
            </a:r>
            <a:r>
              <a:rPr lang="fr-FR" sz="1400" dirty="0" err="1">
                <a:solidFill>
                  <a:srgbClr val="FF0000"/>
                </a:solidFill>
              </a:rPr>
              <a:t>gblup</a:t>
            </a:r>
            <a:r>
              <a:rPr lang="fr-FR" sz="1400" dirty="0">
                <a:solidFill>
                  <a:srgbClr val="FF0000"/>
                </a:solidFill>
              </a:rPr>
              <a:t>", </a:t>
            </a:r>
            <a:r>
              <a:rPr lang="fr-FR" sz="1400" dirty="0" err="1">
                <a:solidFill>
                  <a:srgbClr val="FF0000"/>
                </a:solidFill>
              </a:rPr>
              <a:t>nFolds</a:t>
            </a:r>
            <a:r>
              <a:rPr lang="fr-FR" sz="1400" dirty="0">
                <a:solidFill>
                  <a:srgbClr val="FF0000"/>
                </a:solidFill>
              </a:rPr>
              <a:t>=10, </a:t>
            </a:r>
            <a:r>
              <a:rPr lang="fr-FR" sz="1400" dirty="0" err="1">
                <a:solidFill>
                  <a:srgbClr val="FF0000"/>
                </a:solidFill>
              </a:rPr>
              <a:t>nTimes</a:t>
            </a:r>
            <a:r>
              <a:rPr lang="fr-FR" sz="1400" dirty="0">
                <a:solidFill>
                  <a:srgbClr val="FF0000"/>
                </a:solidFill>
              </a:rPr>
              <a:t>=10 ) 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CompareSize</a:t>
            </a:r>
            <a:r>
              <a:rPr lang="fr-FR" sz="1400" dirty="0">
                <a:solidFill>
                  <a:srgbClr val="FF0000"/>
                </a:solidFill>
              </a:rPr>
              <a:t>=</a:t>
            </a:r>
            <a:r>
              <a:rPr lang="fr-FR" sz="1400" dirty="0" err="1">
                <a:solidFill>
                  <a:srgbClr val="FF0000"/>
                </a:solidFill>
              </a:rPr>
              <a:t>cbind</a:t>
            </a:r>
            <a:r>
              <a:rPr lang="fr-FR" sz="1400" dirty="0">
                <a:solidFill>
                  <a:srgbClr val="FF0000"/>
                </a:solidFill>
              </a:rPr>
              <a:t>(YieldGBLUP100$cv, YieldGBLUP300$cv, YieldGBLUP500$cv, </a:t>
            </a:r>
            <a:r>
              <a:rPr lang="fr-FR" sz="1400" dirty="0" err="1">
                <a:solidFill>
                  <a:srgbClr val="FF0000"/>
                </a:solidFill>
              </a:rPr>
              <a:t>YieldGBLUP$cv</a:t>
            </a:r>
            <a:r>
              <a:rPr lang="fr-FR" sz="1400" dirty="0">
                <a:solidFill>
                  <a:srgbClr val="FF0000"/>
                </a:solidFill>
              </a:rPr>
              <a:t>)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colnames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CompareSize</a:t>
            </a:r>
            <a:r>
              <a:rPr lang="fr-FR" sz="1400" dirty="0">
                <a:solidFill>
                  <a:srgbClr val="FF0000"/>
                </a:solidFill>
              </a:rPr>
              <a:t>)=c("N=100","N=300","N=500","N=700")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boxplot</a:t>
            </a:r>
            <a:r>
              <a:rPr lang="fr-FR" sz="1400" dirty="0">
                <a:solidFill>
                  <a:srgbClr val="FF0000"/>
                </a:solidFill>
              </a:rPr>
              <a:t>(</a:t>
            </a:r>
            <a:r>
              <a:rPr lang="fr-FR" sz="1400" dirty="0" err="1">
                <a:solidFill>
                  <a:srgbClr val="FF0000"/>
                </a:solidFill>
              </a:rPr>
              <a:t>CompareSize,xlab</a:t>
            </a:r>
            <a:r>
              <a:rPr lang="fr-FR" sz="1400" dirty="0">
                <a:solidFill>
                  <a:srgbClr val="FF0000"/>
                </a:solidFill>
              </a:rPr>
              <a:t>="Training POP size",</a:t>
            </a:r>
            <a:r>
              <a:rPr lang="fr-FR" sz="1400" dirty="0" err="1">
                <a:solidFill>
                  <a:srgbClr val="FF0000"/>
                </a:solidFill>
              </a:rPr>
              <a:t>Ylab</a:t>
            </a:r>
            <a:r>
              <a:rPr lang="fr-FR" sz="1400" dirty="0">
                <a:solidFill>
                  <a:srgbClr val="FF0000"/>
                </a:solidFill>
              </a:rPr>
              <a:t>="</a:t>
            </a:r>
            <a:r>
              <a:rPr lang="fr-FR" sz="1400" dirty="0" err="1">
                <a:solidFill>
                  <a:srgbClr val="FF0000"/>
                </a:solidFill>
              </a:rPr>
              <a:t>Predictive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avility</a:t>
            </a:r>
            <a:r>
              <a:rPr lang="fr-FR" sz="1400" dirty="0">
                <a:solidFill>
                  <a:srgbClr val="FF0000"/>
                </a:solidFill>
              </a:rPr>
              <a:t>",main="</a:t>
            </a:r>
            <a:r>
              <a:rPr lang="fr-FR" sz="1400" dirty="0" err="1">
                <a:solidFill>
                  <a:srgbClr val="FF0000"/>
                </a:solidFill>
              </a:rPr>
              <a:t>Effect</a:t>
            </a:r>
            <a:r>
              <a:rPr lang="fr-FR" sz="1400" dirty="0">
                <a:solidFill>
                  <a:srgbClr val="FF0000"/>
                </a:solidFill>
              </a:rPr>
              <a:t> of TRAINING POPULATION SIZE")</a:t>
            </a:r>
          </a:p>
          <a:p>
            <a:pPr marL="0" indent="0">
              <a:buNone/>
            </a:pPr>
            <a:endParaRPr lang="fr-FR" sz="1600" b="1" dirty="0"/>
          </a:p>
          <a:p>
            <a:pPr marL="0" indent="0">
              <a:buNone/>
            </a:pPr>
            <a:endParaRPr lang="fr-FR" sz="1600" b="1" dirty="0">
              <a:solidFill>
                <a:srgbClr val="FF0000"/>
              </a:solidFill>
            </a:endParaRPr>
          </a:p>
          <a:p>
            <a:endParaRPr lang="fr-FR" sz="1600" b="1" dirty="0">
              <a:solidFill>
                <a:srgbClr val="FF0000"/>
              </a:solidFill>
            </a:endParaRPr>
          </a:p>
          <a:p>
            <a:r>
              <a:rPr lang="fr-FR" sz="400" b="1" dirty="0">
                <a:solidFill>
                  <a:srgbClr val="FF0000"/>
                </a:solidFill>
              </a:rPr>
              <a:t> </a:t>
            </a:r>
            <a:endParaRPr lang="fr-FR" sz="1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B01080-9560-4F6B-ADAD-34CA5F51E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08" y="3068960"/>
            <a:ext cx="5256584" cy="372457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69A21DB-05BA-4282-BD63-BA3C24D2027F}"/>
              </a:ext>
            </a:extLst>
          </p:cNvPr>
          <p:cNvSpPr txBox="1"/>
          <p:nvPr/>
        </p:nvSpPr>
        <p:spPr>
          <a:xfrm>
            <a:off x="1089078" y="3861048"/>
            <a:ext cx="2957059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As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expected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,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predictive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accuracy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increases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with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 training population size</a:t>
            </a:r>
          </a:p>
        </p:txBody>
      </p:sp>
    </p:spTree>
    <p:extLst>
      <p:ext uri="{BB962C8B-B14F-4D97-AF65-F5344CB8AC3E}">
        <p14:creationId xmlns:p14="http://schemas.microsoft.com/office/powerpoint/2010/main" val="234201138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IV use of </a:t>
            </a:r>
            <a:r>
              <a:rPr lang="fr-FR" sz="4000" b="1" dirty="0" err="1"/>
              <a:t>Simulated</a:t>
            </a:r>
            <a:r>
              <a:rPr lang="fr-FR" sz="4000" b="1" dirty="0"/>
              <a:t> Data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81200" y="1196753"/>
            <a:ext cx="8723312" cy="4929411"/>
          </a:xfrm>
        </p:spPr>
        <p:txBody>
          <a:bodyPr/>
          <a:lstStyle/>
          <a:p>
            <a:r>
              <a:rPr lang="fr-FR" sz="2000" dirty="0" err="1"/>
              <a:t>Function</a:t>
            </a:r>
            <a:r>
              <a:rPr lang="fr-FR" sz="2000" dirty="0"/>
              <a:t> </a:t>
            </a:r>
            <a:r>
              <a:rPr lang="fr-FR" sz="2000" dirty="0" err="1"/>
              <a:t>bwgs.qtlsim</a:t>
            </a:r>
            <a:r>
              <a:rPr lang="fr-FR" sz="2000" dirty="0"/>
              <a:t> </a:t>
            </a:r>
            <a:r>
              <a:rPr lang="fr-FR" sz="2000" dirty="0" err="1"/>
              <a:t>allows</a:t>
            </a:r>
            <a:r>
              <a:rPr lang="fr-FR" sz="2000" dirty="0"/>
              <a:t> to </a:t>
            </a:r>
            <a:r>
              <a:rPr lang="fr-FR" sz="2000" dirty="0" err="1"/>
              <a:t>simulate</a:t>
            </a:r>
            <a:r>
              <a:rPr lang="fr-FR" sz="2000" dirty="0"/>
              <a:t> </a:t>
            </a:r>
            <a:r>
              <a:rPr lang="fr-FR" sz="2000" dirty="0" err="1"/>
              <a:t>QTLs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actual</a:t>
            </a:r>
            <a:r>
              <a:rPr lang="fr-FR" sz="2000" dirty="0"/>
              <a:t> </a:t>
            </a:r>
            <a:r>
              <a:rPr lang="fr-FR" sz="2000" dirty="0" err="1"/>
              <a:t>genotyping</a:t>
            </a:r>
            <a:r>
              <a:rPr lang="fr-FR" sz="2000" dirty="0"/>
              <a:t> Data.</a:t>
            </a:r>
          </a:p>
          <a:p>
            <a:r>
              <a:rPr lang="fr-FR" sz="2000" dirty="0" err="1"/>
              <a:t>Worksflow</a:t>
            </a:r>
            <a:r>
              <a:rPr lang="fr-FR" sz="2000" dirty="0"/>
              <a:t>: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 err="1"/>
              <a:t>Sample</a:t>
            </a:r>
            <a:r>
              <a:rPr lang="fr-FR" sz="1600" dirty="0"/>
              <a:t> (once) a </a:t>
            </a:r>
            <a:r>
              <a:rPr lang="fr-FR" sz="1600" dirty="0" err="1"/>
              <a:t>random</a:t>
            </a:r>
            <a:r>
              <a:rPr lang="fr-FR" sz="1600" dirty="0"/>
              <a:t> </a:t>
            </a:r>
            <a:r>
              <a:rPr lang="fr-FR" sz="1600" dirty="0" err="1"/>
              <a:t>subset</a:t>
            </a:r>
            <a:r>
              <a:rPr lang="fr-FR" sz="1600" dirty="0"/>
              <a:t> of NQTL markers </a:t>
            </a:r>
            <a:r>
              <a:rPr lang="fr-FR" sz="1600" dirty="0" err="1"/>
              <a:t>with</a:t>
            </a:r>
            <a:r>
              <a:rPr lang="fr-FR" sz="1600" dirty="0"/>
              <a:t> real </a:t>
            </a:r>
            <a:r>
              <a:rPr lang="fr-FR" sz="1600" dirty="0" err="1"/>
              <a:t>genotypind</a:t>
            </a:r>
            <a:r>
              <a:rPr lang="fr-FR" sz="1600" dirty="0"/>
              <a:t> Data =(.e. -1, 0, 1, NA)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 err="1"/>
              <a:t>Assign</a:t>
            </a:r>
            <a:r>
              <a:rPr lang="fr-FR" sz="1600" dirty="0"/>
              <a:t> </a:t>
            </a:r>
            <a:r>
              <a:rPr lang="fr-FR" sz="1600" dirty="0" err="1"/>
              <a:t>each</a:t>
            </a:r>
            <a:r>
              <a:rPr lang="fr-FR" sz="1600" dirty="0"/>
              <a:t> QTL an </a:t>
            </a:r>
            <a:r>
              <a:rPr lang="fr-FR" sz="1600" dirty="0" err="1"/>
              <a:t>effect</a:t>
            </a:r>
            <a:r>
              <a:rPr lang="fr-FR" sz="1600" dirty="0"/>
              <a:t> a</a:t>
            </a:r>
            <a:r>
              <a:rPr lang="fr-FR" sz="1600" baseline="-25000" dirty="0"/>
              <a:t>i</a:t>
            </a:r>
            <a:r>
              <a:rPr lang="fr-FR" sz="1600" dirty="0"/>
              <a:t> </a:t>
            </a:r>
            <a:r>
              <a:rPr lang="fr-FR" sz="1600" dirty="0" err="1"/>
              <a:t>drawn</a:t>
            </a:r>
            <a:r>
              <a:rPr lang="fr-FR" sz="1600" dirty="0"/>
              <a:t> </a:t>
            </a:r>
            <a:r>
              <a:rPr lang="fr-FR" sz="1600" dirty="0" err="1"/>
              <a:t>from</a:t>
            </a:r>
            <a:r>
              <a:rPr lang="fr-FR" sz="1600" dirty="0"/>
              <a:t> a </a:t>
            </a:r>
            <a:r>
              <a:rPr lang="fr-FR" sz="1600" dirty="0" err="1"/>
              <a:t>gaussain</a:t>
            </a:r>
            <a:r>
              <a:rPr lang="fr-FR" sz="1600" dirty="0"/>
              <a:t> distribution </a:t>
            </a:r>
            <a:r>
              <a:rPr lang="fr-FR" sz="1600" dirty="0">
                <a:latin typeface="Monotype Corsiva" panose="03010101010201010101" pitchFamily="66" charset="0"/>
              </a:rPr>
              <a:t>N </a:t>
            </a:r>
            <a:r>
              <a:rPr lang="fr-FR" sz="1600" dirty="0"/>
              <a:t>(0,1) </a:t>
            </a:r>
            <a:r>
              <a:rPr lang="fr-FR" sz="1600" dirty="0" err="1"/>
              <a:t>with</a:t>
            </a:r>
            <a:r>
              <a:rPr lang="fr-FR" sz="1600" dirty="0"/>
              <a:t> R-command </a:t>
            </a:r>
            <a:r>
              <a:rPr lang="fr-FR" sz="1600" dirty="0" err="1"/>
              <a:t>rnorm</a:t>
            </a:r>
            <a:r>
              <a:rPr lang="fr-FR" sz="1600" dirty="0"/>
              <a:t> (NQTL)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/>
              <a:t>The « </a:t>
            </a:r>
            <a:r>
              <a:rPr lang="fr-FR" sz="1600" dirty="0" err="1"/>
              <a:t>True</a:t>
            </a:r>
            <a:r>
              <a:rPr lang="fr-FR" sz="1600" dirty="0"/>
              <a:t> » </a:t>
            </a:r>
            <a:r>
              <a:rPr lang="fr-FR" sz="1600" dirty="0" err="1"/>
              <a:t>Breeding</a:t>
            </a:r>
            <a:r>
              <a:rPr lang="fr-FR" sz="1600" dirty="0"/>
              <a:t> Value TBV of line j </a:t>
            </a:r>
            <a:r>
              <a:rPr lang="fr-FR" sz="1600" dirty="0" err="1"/>
              <a:t>equals</a:t>
            </a:r>
            <a:r>
              <a:rPr lang="fr-FR" sz="1600" dirty="0"/>
              <a:t> the </a:t>
            </a:r>
            <a:r>
              <a:rPr lang="fr-FR" sz="1600" dirty="0" err="1"/>
              <a:t>algebric</a:t>
            </a:r>
            <a:r>
              <a:rPr lang="fr-FR" sz="1600" dirty="0"/>
              <a:t>  </a:t>
            </a:r>
            <a:r>
              <a:rPr lang="fr-FR" sz="1600" dirty="0" err="1"/>
              <a:t>sum</a:t>
            </a:r>
            <a:r>
              <a:rPr lang="fr-FR" sz="1600" dirty="0"/>
              <a:t> of </a:t>
            </a:r>
            <a:r>
              <a:rPr lang="fr-FR" sz="1600" dirty="0" err="1"/>
              <a:t>weighted</a:t>
            </a:r>
            <a:r>
              <a:rPr lang="fr-FR" sz="1600" dirty="0"/>
              <a:t> marker </a:t>
            </a:r>
            <a:r>
              <a:rPr lang="fr-FR" sz="1600" dirty="0" err="1"/>
              <a:t>effects</a:t>
            </a:r>
            <a:r>
              <a:rPr lang="fr-FR" sz="1600" dirty="0"/>
              <a:t> </a:t>
            </a:r>
            <a:r>
              <a:rPr lang="fr-FR" sz="1600" dirty="0">
                <a:latin typeface="Symbol" panose="05050102010706020507" pitchFamily="18" charset="2"/>
              </a:rPr>
              <a:t>S</a:t>
            </a:r>
            <a:r>
              <a:rPr lang="fr-FR" sz="1600" baseline="-25000" dirty="0"/>
              <a:t>i=1,NQTL</a:t>
            </a:r>
            <a:r>
              <a:rPr lang="fr-FR" sz="1600" dirty="0"/>
              <a:t> </a:t>
            </a:r>
            <a:r>
              <a:rPr lang="fr-FR" sz="1600" dirty="0" err="1"/>
              <a:t>M</a:t>
            </a:r>
            <a:r>
              <a:rPr lang="fr-FR" sz="1600" baseline="-25000" dirty="0" err="1"/>
              <a:t>ij</a:t>
            </a:r>
            <a:r>
              <a:rPr lang="fr-FR" sz="1600" dirty="0"/>
              <a:t> * a</a:t>
            </a:r>
            <a:r>
              <a:rPr lang="fr-FR" sz="1600" baseline="-25000" dirty="0"/>
              <a:t>i, </a:t>
            </a:r>
            <a:r>
              <a:rPr lang="fr-FR" sz="1600" dirty="0" err="1"/>
              <a:t>with</a:t>
            </a:r>
            <a:r>
              <a:rPr lang="fr-FR" sz="1600" dirty="0"/>
              <a:t> </a:t>
            </a:r>
            <a:r>
              <a:rPr lang="fr-FR" sz="1600" dirty="0" err="1"/>
              <a:t>M</a:t>
            </a:r>
            <a:r>
              <a:rPr lang="fr-FR" sz="1600" baseline="-25000" dirty="0" err="1"/>
              <a:t>ij</a:t>
            </a:r>
            <a:r>
              <a:rPr lang="fr-FR" sz="1600" dirty="0"/>
              <a:t> </a:t>
            </a:r>
            <a:r>
              <a:rPr lang="fr-FR" sz="1600" dirty="0" err="1"/>
              <a:t>being</a:t>
            </a:r>
            <a:r>
              <a:rPr lang="fr-FR" sz="1600" dirty="0"/>
              <a:t> the </a:t>
            </a:r>
            <a:r>
              <a:rPr lang="fr-FR" sz="1600" dirty="0" err="1"/>
              <a:t>allele</a:t>
            </a:r>
            <a:r>
              <a:rPr lang="fr-FR" sz="1600" dirty="0"/>
              <a:t> at marker(QTL)i for line j. 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/>
              <a:t>The </a:t>
            </a:r>
            <a:r>
              <a:rPr lang="fr-FR" sz="1600" dirty="0" err="1"/>
              <a:t>empirical</a:t>
            </a:r>
            <a:r>
              <a:rPr lang="fr-FR" sz="1600" dirty="0"/>
              <a:t> variance of </a:t>
            </a:r>
            <a:r>
              <a:rPr lang="fr-FR" sz="1600" dirty="0" err="1"/>
              <a:t>TBV</a:t>
            </a:r>
            <a:r>
              <a:rPr lang="fr-FR" sz="1600" baseline="-25000" dirty="0" err="1"/>
              <a:t>j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taken</a:t>
            </a:r>
            <a:r>
              <a:rPr lang="fr-FR" sz="1600" dirty="0"/>
              <a:t> as </a:t>
            </a:r>
            <a:r>
              <a:rPr lang="fr-FR" sz="1600" dirty="0">
                <a:latin typeface="Symbol" panose="05050102010706020507" pitchFamily="18" charset="2"/>
              </a:rPr>
              <a:t>s</a:t>
            </a:r>
            <a:r>
              <a:rPr lang="fr-FR" sz="1600" baseline="30000" dirty="0"/>
              <a:t>2</a:t>
            </a:r>
            <a:r>
              <a:rPr lang="fr-FR" sz="1600" baseline="-25000" dirty="0"/>
              <a:t>g</a:t>
            </a:r>
            <a:r>
              <a:rPr lang="fr-FR" sz="1600" dirty="0"/>
              <a:t> 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/>
              <a:t>To </a:t>
            </a:r>
            <a:r>
              <a:rPr lang="fr-FR" sz="1600" dirty="0" err="1"/>
              <a:t>simulate</a:t>
            </a:r>
            <a:r>
              <a:rPr lang="fr-FR" sz="1600" dirty="0"/>
              <a:t> a quantitative traits </a:t>
            </a:r>
            <a:r>
              <a:rPr lang="fr-FR" sz="1600" dirty="0" err="1"/>
              <a:t>with</a:t>
            </a:r>
            <a:r>
              <a:rPr lang="fr-FR" sz="1600" dirty="0"/>
              <a:t> </a:t>
            </a:r>
            <a:r>
              <a:rPr lang="fr-FR" sz="1600" dirty="0" err="1"/>
              <a:t>heritability</a:t>
            </a:r>
            <a:r>
              <a:rPr lang="fr-FR" sz="1600" dirty="0"/>
              <a:t> h², a </a:t>
            </a:r>
            <a:r>
              <a:rPr lang="fr-FR" sz="1600" dirty="0" err="1"/>
              <a:t>random</a:t>
            </a:r>
            <a:r>
              <a:rPr lang="fr-FR" sz="1600" dirty="0"/>
              <a:t> noise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added</a:t>
            </a:r>
            <a:r>
              <a:rPr lang="fr-FR" sz="1600" dirty="0"/>
              <a:t> </a:t>
            </a:r>
            <a:r>
              <a:rPr lang="fr-FR" sz="1600" dirty="0" err="1"/>
              <a:t>from</a:t>
            </a:r>
            <a:r>
              <a:rPr lang="fr-FR" sz="1600" dirty="0"/>
              <a:t> a </a:t>
            </a:r>
            <a:r>
              <a:rPr lang="fr-FR" sz="1600" dirty="0" err="1"/>
              <a:t>gaussian</a:t>
            </a:r>
            <a:r>
              <a:rPr lang="fr-FR" sz="1600" dirty="0"/>
              <a:t> (</a:t>
            </a:r>
            <a:r>
              <a:rPr lang="fr-FR" sz="1600" dirty="0" err="1"/>
              <a:t>rnom</a:t>
            </a:r>
            <a:r>
              <a:rPr lang="fr-FR" sz="1600" dirty="0"/>
              <a:t>)  distribution </a:t>
            </a:r>
            <a:r>
              <a:rPr lang="fr-FR" sz="1600" dirty="0">
                <a:latin typeface="Monotype Corsiva" panose="03010101010201010101" pitchFamily="66" charset="0"/>
              </a:rPr>
              <a:t>N</a:t>
            </a:r>
            <a:r>
              <a:rPr lang="fr-FR" sz="1600" dirty="0"/>
              <a:t> (0,srqt(</a:t>
            </a:r>
            <a:r>
              <a:rPr lang="fr-FR" sz="1600" dirty="0">
                <a:latin typeface="Symbol" panose="05050102010706020507" pitchFamily="18" charset="2"/>
              </a:rPr>
              <a:t>s</a:t>
            </a:r>
            <a:r>
              <a:rPr lang="fr-FR" sz="1600" baseline="30000" dirty="0"/>
              <a:t>2</a:t>
            </a:r>
            <a:r>
              <a:rPr lang="fr-FR" sz="1600" baseline="-25000" dirty="0"/>
              <a:t>g</a:t>
            </a:r>
            <a:r>
              <a:rPr lang="fr-FR" sz="1600" dirty="0"/>
              <a:t>(1-h2)/h2)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/>
              <a:t>The NQTL markers are </a:t>
            </a:r>
            <a:r>
              <a:rPr lang="fr-FR" sz="1600" dirty="0" err="1"/>
              <a:t>skipped</a:t>
            </a:r>
            <a:r>
              <a:rPr lang="fr-FR" sz="1600" dirty="0"/>
              <a:t> out </a:t>
            </a:r>
            <a:r>
              <a:rPr lang="fr-FR" sz="1600" dirty="0" err="1"/>
              <a:t>from</a:t>
            </a:r>
            <a:r>
              <a:rPr lang="fr-FR" sz="1600" dirty="0"/>
              <a:t> the GENO matrix to </a:t>
            </a:r>
            <a:r>
              <a:rPr lang="fr-FR" sz="1600" dirty="0" err="1"/>
              <a:t>allow</a:t>
            </a:r>
            <a:r>
              <a:rPr lang="fr-FR" sz="1600" dirty="0"/>
              <a:t> </a:t>
            </a:r>
            <a:r>
              <a:rPr lang="fr-FR" sz="1600" dirty="0" err="1"/>
              <a:t>realistic</a:t>
            </a:r>
            <a:r>
              <a:rPr lang="fr-FR" sz="1600" dirty="0"/>
              <a:t> </a:t>
            </a:r>
            <a:r>
              <a:rPr lang="fr-FR" sz="1600" dirty="0" err="1"/>
              <a:t>prediction</a:t>
            </a:r>
            <a:r>
              <a:rPr lang="fr-FR" sz="1600" dirty="0"/>
              <a:t> </a:t>
            </a:r>
            <a:r>
              <a:rPr lang="fr-FR" sz="1600" dirty="0" err="1"/>
              <a:t>with</a:t>
            </a:r>
            <a:r>
              <a:rPr lang="fr-FR" sz="1600" dirty="0"/>
              <a:t> non-causative markers (</a:t>
            </a:r>
            <a:r>
              <a:rPr lang="fr-FR" sz="1600" dirty="0" err="1"/>
              <a:t>only</a:t>
            </a:r>
            <a:r>
              <a:rPr lang="fr-FR" sz="1600" dirty="0"/>
              <a:t> markers in LD)</a:t>
            </a:r>
          </a:p>
        </p:txBody>
      </p:sp>
    </p:spTree>
    <p:extLst>
      <p:ext uri="{BB962C8B-B14F-4D97-AF65-F5344CB8AC3E}">
        <p14:creationId xmlns:p14="http://schemas.microsoft.com/office/powerpoint/2010/main" val="349136162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IV Influence of Trait </a:t>
            </a:r>
            <a:r>
              <a:rPr lang="fr-FR" sz="4000" b="1" dirty="0" err="1"/>
              <a:t>heritability</a:t>
            </a:r>
            <a:endParaRPr lang="fr-FR" sz="4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81200" y="1196753"/>
            <a:ext cx="8229600" cy="4929411"/>
          </a:xfrm>
        </p:spPr>
        <p:txBody>
          <a:bodyPr/>
          <a:lstStyle/>
          <a:p>
            <a:r>
              <a:rPr lang="fr-FR" sz="1400" b="1" dirty="0"/>
              <a:t># SIMULATIONS:</a:t>
            </a:r>
          </a:p>
          <a:p>
            <a:r>
              <a:rPr lang="pl-PL" sz="1400" dirty="0">
                <a:solidFill>
                  <a:srgbClr val="FF0000"/>
                </a:solidFill>
              </a:rPr>
              <a:t>TRAIN47K_NO_NA=MNI(TRAIN47K)</a:t>
            </a:r>
            <a:r>
              <a:rPr lang="fr-FR" sz="1400" dirty="0">
                <a:solidFill>
                  <a:srgbClr val="FF0000"/>
                </a:solidFill>
              </a:rPr>
              <a:t> # </a:t>
            </a:r>
            <a:r>
              <a:rPr lang="fr-FR" sz="1400" dirty="0"/>
              <a:t>NO NA </a:t>
            </a:r>
            <a:r>
              <a:rPr lang="fr-FR" sz="1400" dirty="0" err="1"/>
              <a:t>allowed</a:t>
            </a:r>
            <a:r>
              <a:rPr lang="fr-FR" sz="1400" dirty="0"/>
              <a:t> in </a:t>
            </a:r>
            <a:r>
              <a:rPr lang="fr-FR" sz="1400" dirty="0" err="1"/>
              <a:t>qtlSIM</a:t>
            </a:r>
            <a:endParaRPr lang="fr-FR" sz="1400" dirty="0"/>
          </a:p>
          <a:p>
            <a:r>
              <a:rPr lang="fr-FR" sz="1400" dirty="0">
                <a:solidFill>
                  <a:srgbClr val="FF0000"/>
                </a:solidFill>
              </a:rPr>
              <a:t>datasim03 &lt;- </a:t>
            </a:r>
            <a:r>
              <a:rPr lang="fr-FR" sz="1400" dirty="0" err="1">
                <a:solidFill>
                  <a:srgbClr val="FF0000"/>
                </a:solidFill>
              </a:rPr>
              <a:t>qtlSIM</a:t>
            </a:r>
            <a:r>
              <a:rPr lang="fr-FR" sz="1400" dirty="0">
                <a:solidFill>
                  <a:srgbClr val="FF0000"/>
                </a:solidFill>
              </a:rPr>
              <a:t>(TRAIN47K, NQTL=100,h2=0.3)</a:t>
            </a:r>
          </a:p>
          <a:p>
            <a:r>
              <a:rPr lang="fr-FR" sz="1400" dirty="0">
                <a:solidFill>
                  <a:srgbClr val="FF0000"/>
                </a:solidFill>
              </a:rPr>
              <a:t>datasim05 &lt;- </a:t>
            </a:r>
            <a:r>
              <a:rPr lang="fr-FR" sz="1400" dirty="0" err="1">
                <a:solidFill>
                  <a:srgbClr val="FF0000"/>
                </a:solidFill>
              </a:rPr>
              <a:t>qtlSIM</a:t>
            </a:r>
            <a:r>
              <a:rPr lang="fr-FR" sz="1400" dirty="0">
                <a:solidFill>
                  <a:srgbClr val="FF0000"/>
                </a:solidFill>
              </a:rPr>
              <a:t>(TRAIN47K,NQTL=100,h2=0.5)</a:t>
            </a:r>
          </a:p>
          <a:p>
            <a:r>
              <a:rPr lang="fr-FR" sz="1400" dirty="0">
                <a:solidFill>
                  <a:srgbClr val="FF0000"/>
                </a:solidFill>
              </a:rPr>
              <a:t>datasim08 &lt;- </a:t>
            </a:r>
            <a:r>
              <a:rPr lang="fr-FR" sz="1400" dirty="0" err="1">
                <a:solidFill>
                  <a:srgbClr val="FF0000"/>
                </a:solidFill>
              </a:rPr>
              <a:t>qtlSIM</a:t>
            </a:r>
            <a:r>
              <a:rPr lang="fr-FR" sz="1400" dirty="0">
                <a:solidFill>
                  <a:srgbClr val="FF0000"/>
                </a:solidFill>
              </a:rPr>
              <a:t>(TRAIN47K,NQTL=100,h2=0.8) </a:t>
            </a: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err="1">
                <a:solidFill>
                  <a:srgbClr val="FF0000"/>
                </a:solidFill>
              </a:rPr>
              <a:t>names</a:t>
            </a:r>
            <a:r>
              <a:rPr lang="fr-FR" sz="1400" dirty="0">
                <a:solidFill>
                  <a:srgbClr val="FF0000"/>
                </a:solidFill>
              </a:rPr>
              <a:t>(datasim03)</a:t>
            </a:r>
          </a:p>
          <a:p>
            <a:r>
              <a:rPr lang="fr-FR" sz="1400" dirty="0">
                <a:solidFill>
                  <a:srgbClr val="FF0000"/>
                </a:solidFill>
              </a:rPr>
              <a:t>#[1] "</a:t>
            </a:r>
            <a:r>
              <a:rPr lang="fr-FR" sz="1400" dirty="0" err="1">
                <a:solidFill>
                  <a:srgbClr val="FF0000"/>
                </a:solidFill>
              </a:rPr>
              <a:t>newSNP</a:t>
            </a:r>
            <a:r>
              <a:rPr lang="fr-FR" sz="1400" dirty="0">
                <a:solidFill>
                  <a:srgbClr val="FF0000"/>
                </a:solidFill>
              </a:rPr>
              <a:t>"  "</a:t>
            </a:r>
            <a:r>
              <a:rPr lang="fr-FR" sz="1400" dirty="0" err="1">
                <a:solidFill>
                  <a:srgbClr val="FF0000"/>
                </a:solidFill>
              </a:rPr>
              <a:t>pheno</a:t>
            </a:r>
            <a:r>
              <a:rPr lang="fr-FR" sz="1400" dirty="0">
                <a:solidFill>
                  <a:srgbClr val="FF0000"/>
                </a:solidFill>
              </a:rPr>
              <a:t>"   "TBV"     "</a:t>
            </a:r>
            <a:r>
              <a:rPr lang="fr-FR" sz="1400" dirty="0" err="1">
                <a:solidFill>
                  <a:srgbClr val="FF0000"/>
                </a:solidFill>
              </a:rPr>
              <a:t>Effects</a:t>
            </a:r>
            <a:r>
              <a:rPr lang="fr-FR" sz="1400" dirty="0">
                <a:solidFill>
                  <a:srgbClr val="FF0000"/>
                </a:solidFill>
              </a:rPr>
              <a:t>" "h2QTL" </a:t>
            </a:r>
          </a:p>
          <a:p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SIM03 &lt;- bwgs.cv (datasim03$newSNP, datasim03$pheno, </a:t>
            </a:r>
            <a:r>
              <a:rPr lang="fr-FR" sz="1400" dirty="0" err="1">
                <a:solidFill>
                  <a:srgbClr val="FF0000"/>
                </a:solidFill>
              </a:rPr>
              <a:t>geno.impute.method</a:t>
            </a:r>
            <a:r>
              <a:rPr lang="fr-FR" sz="1400" dirty="0">
                <a:solidFill>
                  <a:srgbClr val="FF0000"/>
                </a:solidFill>
              </a:rPr>
              <a:t>="NULL", </a:t>
            </a:r>
            <a:r>
              <a:rPr lang="fr-FR" sz="1400" dirty="0" err="1">
                <a:solidFill>
                  <a:srgbClr val="FF0000"/>
                </a:solidFill>
              </a:rPr>
              <a:t>predict.method</a:t>
            </a:r>
            <a:r>
              <a:rPr lang="fr-FR" sz="1400" dirty="0">
                <a:solidFill>
                  <a:srgbClr val="FF0000"/>
                </a:solidFill>
              </a:rPr>
              <a:t> ="</a:t>
            </a:r>
            <a:r>
              <a:rPr lang="fr-FR" sz="1400" dirty="0" err="1">
                <a:solidFill>
                  <a:srgbClr val="FF0000"/>
                </a:solidFill>
              </a:rPr>
              <a:t>gblup</a:t>
            </a:r>
            <a:r>
              <a:rPr lang="fr-FR" sz="1400" dirty="0">
                <a:solidFill>
                  <a:srgbClr val="FF0000"/>
                </a:solidFill>
              </a:rPr>
              <a:t>", </a:t>
            </a:r>
            <a:r>
              <a:rPr lang="fr-FR" sz="1400" dirty="0" err="1">
                <a:solidFill>
                  <a:srgbClr val="FF0000"/>
                </a:solidFill>
              </a:rPr>
              <a:t>nTimes</a:t>
            </a:r>
            <a:r>
              <a:rPr lang="fr-FR" sz="1400" dirty="0">
                <a:solidFill>
                  <a:srgbClr val="FF0000"/>
                </a:solidFill>
              </a:rPr>
              <a:t>=20, </a:t>
            </a:r>
            <a:r>
              <a:rPr lang="fr-FR" sz="1400" dirty="0" err="1">
                <a:solidFill>
                  <a:srgbClr val="FF0000"/>
                </a:solidFill>
              </a:rPr>
              <a:t>nFolds</a:t>
            </a:r>
            <a:r>
              <a:rPr lang="fr-FR" sz="1400" dirty="0">
                <a:solidFill>
                  <a:srgbClr val="FF0000"/>
                </a:solidFill>
              </a:rPr>
              <a:t>=5) #</a:t>
            </a:r>
          </a:p>
          <a:p>
            <a:r>
              <a:rPr lang="fr-FR" sz="1400" dirty="0">
                <a:solidFill>
                  <a:srgbClr val="FF0000"/>
                </a:solidFill>
              </a:rPr>
              <a:t>SIM05 &lt;- bwgs.cv (datasim05$newSNP, datasim05$pheno, </a:t>
            </a:r>
            <a:r>
              <a:rPr lang="fr-FR" sz="1400" dirty="0" err="1">
                <a:solidFill>
                  <a:srgbClr val="FF0000"/>
                </a:solidFill>
              </a:rPr>
              <a:t>geno.impute.method</a:t>
            </a:r>
            <a:r>
              <a:rPr lang="fr-FR" sz="1400" dirty="0">
                <a:solidFill>
                  <a:srgbClr val="FF0000"/>
                </a:solidFill>
              </a:rPr>
              <a:t>="NULL", </a:t>
            </a:r>
            <a:r>
              <a:rPr lang="fr-FR" sz="1400" dirty="0" err="1">
                <a:solidFill>
                  <a:srgbClr val="FF0000"/>
                </a:solidFill>
              </a:rPr>
              <a:t>predict.method</a:t>
            </a:r>
            <a:r>
              <a:rPr lang="fr-FR" sz="1400" dirty="0">
                <a:solidFill>
                  <a:srgbClr val="FF0000"/>
                </a:solidFill>
              </a:rPr>
              <a:t>="</a:t>
            </a:r>
            <a:r>
              <a:rPr lang="fr-FR" sz="1400" dirty="0" err="1">
                <a:solidFill>
                  <a:srgbClr val="FF0000"/>
                </a:solidFill>
              </a:rPr>
              <a:t>gblup</a:t>
            </a:r>
            <a:r>
              <a:rPr lang="fr-FR" sz="1400" dirty="0">
                <a:solidFill>
                  <a:srgbClr val="FF0000"/>
                </a:solidFill>
              </a:rPr>
              <a:t>", </a:t>
            </a:r>
            <a:r>
              <a:rPr lang="fr-FR" sz="1400" dirty="0" err="1">
                <a:solidFill>
                  <a:srgbClr val="FF0000"/>
                </a:solidFill>
              </a:rPr>
              <a:t>nTimes</a:t>
            </a:r>
            <a:r>
              <a:rPr lang="fr-FR" sz="1400" dirty="0">
                <a:solidFill>
                  <a:srgbClr val="FF0000"/>
                </a:solidFill>
              </a:rPr>
              <a:t>=20, </a:t>
            </a:r>
            <a:r>
              <a:rPr lang="fr-FR" sz="1400" dirty="0" err="1">
                <a:solidFill>
                  <a:srgbClr val="FF0000"/>
                </a:solidFill>
              </a:rPr>
              <a:t>nFolds</a:t>
            </a:r>
            <a:r>
              <a:rPr lang="fr-FR" sz="1400" dirty="0">
                <a:solidFill>
                  <a:srgbClr val="FF0000"/>
                </a:solidFill>
              </a:rPr>
              <a:t>=5) #</a:t>
            </a:r>
          </a:p>
          <a:p>
            <a:r>
              <a:rPr lang="fr-FR" sz="1400" dirty="0">
                <a:solidFill>
                  <a:srgbClr val="FF0000"/>
                </a:solidFill>
              </a:rPr>
              <a:t>SIM08 &lt;- bwgs.cv (datasim08$newSNP, datasim08$pheno, </a:t>
            </a:r>
            <a:r>
              <a:rPr lang="fr-FR" sz="1400" dirty="0" err="1">
                <a:solidFill>
                  <a:srgbClr val="FF0000"/>
                </a:solidFill>
              </a:rPr>
              <a:t>geno.impute.method</a:t>
            </a:r>
            <a:r>
              <a:rPr lang="fr-FR" sz="1400" dirty="0">
                <a:solidFill>
                  <a:srgbClr val="FF0000"/>
                </a:solidFill>
              </a:rPr>
              <a:t>="NULL", </a:t>
            </a:r>
            <a:r>
              <a:rPr lang="fr-FR" sz="1400" dirty="0" err="1">
                <a:solidFill>
                  <a:srgbClr val="FF0000"/>
                </a:solidFill>
              </a:rPr>
              <a:t>predict.method</a:t>
            </a:r>
            <a:r>
              <a:rPr lang="fr-FR" sz="1400" dirty="0">
                <a:solidFill>
                  <a:srgbClr val="FF0000"/>
                </a:solidFill>
              </a:rPr>
              <a:t>="</a:t>
            </a:r>
            <a:r>
              <a:rPr lang="fr-FR" sz="1400" dirty="0" err="1">
                <a:solidFill>
                  <a:srgbClr val="FF0000"/>
                </a:solidFill>
              </a:rPr>
              <a:t>gblup</a:t>
            </a:r>
            <a:r>
              <a:rPr lang="fr-FR" sz="1400" dirty="0">
                <a:solidFill>
                  <a:srgbClr val="FF0000"/>
                </a:solidFill>
              </a:rPr>
              <a:t>", nTimes20, </a:t>
            </a:r>
            <a:r>
              <a:rPr lang="fr-FR" sz="1400" dirty="0" err="1">
                <a:solidFill>
                  <a:srgbClr val="FF0000"/>
                </a:solidFill>
              </a:rPr>
              <a:t>nFolds</a:t>
            </a:r>
            <a:r>
              <a:rPr lang="fr-FR" sz="1400" dirty="0">
                <a:solidFill>
                  <a:srgbClr val="FF0000"/>
                </a:solidFill>
              </a:rPr>
              <a:t>=5) #</a:t>
            </a:r>
          </a:p>
          <a:p>
            <a:r>
              <a:rPr lang="fr-FR" sz="1400" dirty="0">
                <a:solidFill>
                  <a:srgbClr val="FF0000"/>
                </a:solidFill>
              </a:rPr>
              <a:t>CompareH2=</a:t>
            </a:r>
            <a:r>
              <a:rPr lang="fr-FR" sz="1400" dirty="0" err="1">
                <a:solidFill>
                  <a:srgbClr val="FF0000"/>
                </a:solidFill>
              </a:rPr>
              <a:t>cbind</a:t>
            </a:r>
            <a:r>
              <a:rPr lang="fr-FR" sz="1400" dirty="0">
                <a:solidFill>
                  <a:srgbClr val="FF0000"/>
                </a:solidFill>
              </a:rPr>
              <a:t> (SIM03,SIM05,SIM08)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colnames</a:t>
            </a:r>
            <a:r>
              <a:rPr lang="en-US" sz="1400" dirty="0">
                <a:solidFill>
                  <a:srgbClr val="FF0000"/>
                </a:solidFill>
              </a:rPr>
              <a:t>(CompareH2)=c("h²=0.3","h²=0.5","h²=0.8")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boxplot(CompareH2,xlab="Simulated Trait heritability",</a:t>
            </a:r>
            <a:r>
              <a:rPr lang="en-US" sz="1400" dirty="0" err="1">
                <a:solidFill>
                  <a:srgbClr val="FF0000"/>
                </a:solidFill>
              </a:rPr>
              <a:t>ylab</a:t>
            </a:r>
            <a:r>
              <a:rPr lang="en-US" sz="1400" dirty="0">
                <a:solidFill>
                  <a:srgbClr val="FF0000"/>
                </a:solidFill>
              </a:rPr>
              <a:t>="Predictive </a:t>
            </a:r>
            <a:r>
              <a:rPr lang="en-US" sz="1400" dirty="0" err="1">
                <a:solidFill>
                  <a:srgbClr val="FF0000"/>
                </a:solidFill>
              </a:rPr>
              <a:t>avility</a:t>
            </a:r>
            <a:r>
              <a:rPr lang="en-US" sz="1400" dirty="0">
                <a:solidFill>
                  <a:srgbClr val="FF0000"/>
                </a:solidFill>
              </a:rPr>
              <a:t>",main="Effect of TRAIT heritability")</a:t>
            </a:r>
            <a:endParaRPr lang="fr-FR" sz="1400" dirty="0">
              <a:solidFill>
                <a:srgbClr val="FF0000"/>
              </a:solidFill>
            </a:endParaRP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99179457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AFA796EF-3289-4152-8C9F-35FD3378A494}"/>
              </a:ext>
            </a:extLst>
          </p:cNvPr>
          <p:cNvSpPr txBox="1"/>
          <p:nvPr/>
        </p:nvSpPr>
        <p:spPr>
          <a:xfrm>
            <a:off x="8328248" y="2297778"/>
            <a:ext cx="2957059" cy="10772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As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expected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,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predictive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ability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with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 the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same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 marker set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increases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with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 trait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Arial" charset="0"/>
                <a:ea typeface="+mn-ea"/>
                <a:cs typeface="+mn-cs"/>
              </a:rPr>
              <a:t>heritability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CE20F42-4F4B-4880-839E-1097D9016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93" y="908719"/>
            <a:ext cx="7331545" cy="477402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8244F2C4-DEA5-48C9-84EF-68603CFBC973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fr-FR" sz="4000" b="1" kern="0"/>
              <a:t>IV Influence of Trait heritability</a:t>
            </a:r>
            <a:endParaRPr lang="fr-FR" sz="4000" b="1" kern="0" dirty="0"/>
          </a:p>
        </p:txBody>
      </p:sp>
    </p:spTree>
    <p:extLst>
      <p:ext uri="{BB962C8B-B14F-4D97-AF65-F5344CB8AC3E}">
        <p14:creationId xmlns:p14="http://schemas.microsoft.com/office/powerpoint/2010/main" val="257049224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66591" y="643128"/>
            <a:ext cx="7772400" cy="720080"/>
          </a:xfrm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chemeClr val="accent2"/>
                </a:solidFill>
              </a:rPr>
              <a:t>BWGS pipeline : workflow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F4F73B8-3D2D-402D-9FA6-D942F51399E0}" type="slidenum">
              <a:rPr lang="fr-FR" sz="3200">
                <a:solidFill>
                  <a:srgbClr val="7030A0"/>
                </a:solidFill>
              </a:rPr>
              <a:t>2</a:t>
            </a:fld>
            <a:endParaRPr lang="fr-FR" sz="3200" dirty="0">
              <a:solidFill>
                <a:srgbClr val="7030A0"/>
              </a:solidFill>
            </a:endParaRPr>
          </a:p>
        </p:txBody>
      </p:sp>
      <p:sp>
        <p:nvSpPr>
          <p:cNvPr id="4" name="Rectangle 35"/>
          <p:cNvSpPr>
            <a:spLocks noChangeArrowheads="1"/>
          </p:cNvSpPr>
          <p:nvPr/>
        </p:nvSpPr>
        <p:spPr bwMode="auto">
          <a:xfrm>
            <a:off x="6156034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2DF0FD1F-747B-4DB6-A3C8-3630925DF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501" y="1556792"/>
            <a:ext cx="924178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4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fr-FR" dirty="0"/>
              <a:t>I.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started</a:t>
            </a:r>
            <a:r>
              <a:rPr lang="fr-FR" dirty="0"/>
              <a:t>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1384" y="908721"/>
            <a:ext cx="10441160" cy="4525963"/>
          </a:xfrm>
        </p:spPr>
        <p:txBody>
          <a:bodyPr/>
          <a:lstStyle/>
          <a:p>
            <a:r>
              <a:rPr lang="fr-FR" sz="1800" dirty="0"/>
              <a:t># I.1. First </a:t>
            </a:r>
            <a:r>
              <a:rPr lang="fr-FR" sz="1800" dirty="0" err="1"/>
              <a:t>step</a:t>
            </a:r>
            <a:endParaRPr lang="fr-FR" sz="1800" dirty="0"/>
          </a:p>
          <a:p>
            <a:r>
              <a:rPr lang="fr-FR" sz="1800" dirty="0"/>
              <a:t>Enter </a:t>
            </a:r>
            <a:r>
              <a:rPr lang="fr-FR" sz="1800" dirty="0" err="1"/>
              <a:t>your</a:t>
            </a:r>
            <a:r>
              <a:rPr lang="fr-FR" sz="1800" dirty="0"/>
              <a:t> R-session, e.g. </a:t>
            </a:r>
            <a:r>
              <a:rPr lang="fr-FR" sz="1800" dirty="0" err="1"/>
              <a:t>BWGS.RData</a:t>
            </a:r>
            <a:endParaRPr lang="fr-FR" sz="1800" dirty="0"/>
          </a:p>
          <a:p>
            <a:r>
              <a:rPr lang="fr-FR" sz="1800" dirty="0" err="1">
                <a:solidFill>
                  <a:srgbClr val="FF0000"/>
                </a:solidFill>
              </a:rPr>
              <a:t>rm</a:t>
            </a:r>
            <a:r>
              <a:rPr lang="fr-FR" sz="1800" dirty="0">
                <a:solidFill>
                  <a:srgbClr val="FF0000"/>
                </a:solidFill>
              </a:rPr>
              <a:t> (</a:t>
            </a:r>
            <a:r>
              <a:rPr lang="fr-FR" sz="1800" dirty="0" err="1">
                <a:solidFill>
                  <a:srgbClr val="FF0000"/>
                </a:solidFill>
              </a:rPr>
              <a:t>list</a:t>
            </a:r>
            <a:r>
              <a:rPr lang="fr-FR" sz="1800" dirty="0">
                <a:solidFill>
                  <a:srgbClr val="FF0000"/>
                </a:solidFill>
              </a:rPr>
              <a:t>=ls())</a:t>
            </a:r>
            <a:r>
              <a:rPr lang="fr-FR" sz="1800" dirty="0"/>
              <a:t>  # clean the </a:t>
            </a:r>
            <a:r>
              <a:rPr lang="fr-FR" sz="1800" dirty="0" err="1"/>
              <a:t>workspace</a:t>
            </a:r>
            <a:endParaRPr lang="fr-FR" sz="1800" dirty="0"/>
          </a:p>
          <a:p>
            <a:r>
              <a:rPr lang="fr-FR" sz="1800" dirty="0"/>
              <a:t>Source ("C:/BWGS_pipeline/bwgs.R") # compile BWGS </a:t>
            </a:r>
            <a:r>
              <a:rPr lang="fr-FR" sz="1800" dirty="0" err="1"/>
              <a:t>functions</a:t>
            </a:r>
            <a:r>
              <a:rPr lang="fr-FR" sz="1800" dirty="0"/>
              <a:t>, </a:t>
            </a:r>
            <a:r>
              <a:rPr lang="fr-FR" sz="1800" dirty="0" err="1"/>
              <a:t>give</a:t>
            </a:r>
            <a:r>
              <a:rPr lang="fr-FR" sz="1800" dirty="0"/>
              <a:t> the right </a:t>
            </a:r>
            <a:r>
              <a:rPr lang="fr-FR" sz="1800" dirty="0" err="1"/>
              <a:t>pathway</a:t>
            </a:r>
            <a:endParaRPr lang="fr-FR" sz="1800" dirty="0"/>
          </a:p>
          <a:p>
            <a:r>
              <a:rPr lang="fr-FR" sz="1800" dirty="0"/>
              <a:t>Install </a:t>
            </a:r>
            <a:r>
              <a:rPr lang="fr-FR" sz="1800" dirty="0" err="1"/>
              <a:t>usefull</a:t>
            </a:r>
            <a:r>
              <a:rPr lang="fr-FR" sz="1800" dirty="0"/>
              <a:t> </a:t>
            </a:r>
            <a:r>
              <a:rPr lang="fr-FR" sz="1800" dirty="0" err="1"/>
              <a:t>library</a:t>
            </a:r>
            <a:r>
              <a:rPr lang="fr-FR" sz="1800"/>
              <a:t> (download </a:t>
            </a:r>
            <a:r>
              <a:rPr lang="fr-FR" sz="1800" dirty="0" err="1"/>
              <a:t>from</a:t>
            </a:r>
            <a:r>
              <a:rPr lang="fr-FR" sz="1800" dirty="0"/>
              <a:t> CRAN </a:t>
            </a:r>
            <a:r>
              <a:rPr lang="fr-FR" sz="1800" dirty="0" err="1"/>
              <a:t>mirror</a:t>
            </a:r>
            <a:r>
              <a:rPr lang="fr-FR" sz="1800" dirty="0"/>
              <a:t> if </a:t>
            </a:r>
            <a:r>
              <a:rPr lang="fr-FR" sz="1800" dirty="0" err="1"/>
              <a:t>needed</a:t>
            </a:r>
            <a:r>
              <a:rPr lang="fr-FR" sz="1800" dirty="0"/>
              <a:t>)</a:t>
            </a:r>
          </a:p>
          <a:p>
            <a:pPr lvl="1"/>
            <a:r>
              <a:rPr lang="en-US" sz="1400" dirty="0"/>
              <a:t>library(</a:t>
            </a:r>
            <a:r>
              <a:rPr lang="en-US" sz="1400" dirty="0" err="1"/>
              <a:t>rrBLUP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library(BGLR)</a:t>
            </a:r>
          </a:p>
          <a:p>
            <a:pPr lvl="1"/>
            <a:r>
              <a:rPr lang="en-US" sz="1400" dirty="0"/>
              <a:t>library(</a:t>
            </a:r>
            <a:r>
              <a:rPr lang="en-US" sz="1400" dirty="0" err="1"/>
              <a:t>brnn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library(</a:t>
            </a:r>
            <a:r>
              <a:rPr lang="en-US" sz="1400" dirty="0" err="1"/>
              <a:t>glmnet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library(e1071) </a:t>
            </a:r>
          </a:p>
          <a:p>
            <a:pPr lvl="1"/>
            <a:r>
              <a:rPr lang="en-US" sz="1400" dirty="0"/>
              <a:t>library(</a:t>
            </a:r>
            <a:r>
              <a:rPr lang="en-US" sz="1400" dirty="0" err="1"/>
              <a:t>randomForest</a:t>
            </a:r>
            <a:r>
              <a:rPr lang="en-US" sz="1400" dirty="0"/>
              <a:t>)</a:t>
            </a:r>
            <a:endParaRPr lang="fr-FR" sz="1800" dirty="0"/>
          </a:p>
          <a:p>
            <a:r>
              <a:rPr lang="fr-FR" sz="1800" dirty="0"/>
              <a:t># I.2. Import DATA:</a:t>
            </a:r>
          </a:p>
          <a:p>
            <a:r>
              <a:rPr lang="fr-FR" sz="1800" dirty="0"/>
              <a:t># INRA 760 </a:t>
            </a:r>
            <a:r>
              <a:rPr lang="fr-FR" sz="1800" dirty="0" err="1"/>
              <a:t>breeding</a:t>
            </a:r>
            <a:r>
              <a:rPr lang="fr-FR" sz="1800" dirty="0"/>
              <a:t> </a:t>
            </a:r>
            <a:r>
              <a:rPr lang="fr-FR" sz="1800" dirty="0" err="1"/>
              <a:t>lines</a:t>
            </a:r>
            <a:r>
              <a:rPr lang="fr-FR" sz="1800" dirty="0"/>
              <a:t> for training, 989 DH </a:t>
            </a:r>
            <a:r>
              <a:rPr lang="fr-FR" sz="1800" dirty="0" err="1"/>
              <a:t>lines</a:t>
            </a:r>
            <a:r>
              <a:rPr lang="fr-FR" sz="1800" dirty="0"/>
              <a:t> as </a:t>
            </a:r>
            <a:r>
              <a:rPr lang="fr-FR" sz="1800" dirty="0" err="1"/>
              <a:t>target</a:t>
            </a:r>
            <a:r>
              <a:rPr lang="fr-FR" sz="1800" dirty="0"/>
              <a:t> set</a:t>
            </a:r>
          </a:p>
          <a:p>
            <a:r>
              <a:rPr lang="fr-FR" sz="1800" dirty="0" err="1">
                <a:solidFill>
                  <a:srgbClr val="FF0000"/>
                </a:solidFill>
              </a:rPr>
              <a:t>Load</a:t>
            </a:r>
            <a:r>
              <a:rPr lang="fr-FR" sz="1800" dirty="0">
                <a:solidFill>
                  <a:srgbClr val="FF0000"/>
                </a:solidFill>
              </a:rPr>
              <a:t> (« </a:t>
            </a:r>
            <a:r>
              <a:rPr lang="fr-FR" sz="1800" dirty="0" err="1">
                <a:solidFill>
                  <a:srgbClr val="FF0000"/>
                </a:solidFill>
              </a:rPr>
              <a:t>inra.rda</a:t>
            </a:r>
            <a:r>
              <a:rPr lang="fr-FR" sz="1800" dirty="0">
                <a:solidFill>
                  <a:srgbClr val="FF0000"/>
                </a:solidFill>
              </a:rPr>
              <a:t>")</a:t>
            </a:r>
            <a:r>
              <a:rPr lang="fr-FR" sz="1800" dirty="0"/>
              <a:t> </a:t>
            </a:r>
          </a:p>
          <a:p>
            <a:r>
              <a:rPr lang="fr-FR" sz="1800" dirty="0"/>
              <a:t># DATA: geno47K (matrix 760*47,839); MAP47K (</a:t>
            </a:r>
            <a:r>
              <a:rPr lang="fr-FR" sz="1800" dirty="0" err="1"/>
              <a:t>dataframe</a:t>
            </a:r>
            <a:r>
              <a:rPr lang="fr-FR" sz="1800" dirty="0"/>
              <a:t> 47,839*3), </a:t>
            </a:r>
            <a:r>
              <a:rPr lang="fr-FR" sz="1800" dirty="0" err="1"/>
              <a:t>pheno</a:t>
            </a:r>
            <a:r>
              <a:rPr lang="fr-FR" sz="1800" dirty="0"/>
              <a:t>(</a:t>
            </a:r>
            <a:r>
              <a:rPr lang="fr-FR" sz="1800" dirty="0" err="1"/>
              <a:t>yield</a:t>
            </a:r>
            <a:r>
              <a:rPr lang="fr-FR" sz="1800" dirty="0"/>
              <a:t> </a:t>
            </a:r>
            <a:r>
              <a:rPr lang="fr-FR" sz="1800" dirty="0" err="1"/>
              <a:t>vector</a:t>
            </a:r>
            <a:r>
              <a:rPr lang="fr-FR" sz="1800" dirty="0"/>
              <a:t> 760)</a:t>
            </a:r>
          </a:p>
          <a:p>
            <a:r>
              <a:rPr lang="fr-FR" sz="1800" dirty="0"/>
              <a:t># have a look on data </a:t>
            </a:r>
          </a:p>
          <a:p>
            <a:pPr marL="0" indent="0">
              <a:buNone/>
            </a:pPr>
            <a:endParaRPr lang="fr-FR" sz="1800" dirty="0">
              <a:solidFill>
                <a:srgbClr val="FF0000"/>
              </a:solidFill>
            </a:endParaRPr>
          </a:p>
          <a:p>
            <a:endParaRPr lang="fr-FR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7838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fr-FR" dirty="0"/>
              <a:t>I.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started</a:t>
            </a:r>
            <a:r>
              <a:rPr lang="fr-FR" dirty="0"/>
              <a:t>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1384" y="908721"/>
            <a:ext cx="10441160" cy="4525963"/>
          </a:xfrm>
        </p:spPr>
        <p:txBody>
          <a:bodyPr/>
          <a:lstStyle/>
          <a:p>
            <a:r>
              <a:rPr lang="fr-FR" sz="1800" dirty="0"/>
              <a:t># I.1. First </a:t>
            </a:r>
            <a:r>
              <a:rPr lang="fr-FR" sz="1800" dirty="0" err="1"/>
              <a:t>step</a:t>
            </a:r>
            <a:endParaRPr lang="fr-FR" sz="1800" dirty="0"/>
          </a:p>
          <a:p>
            <a:r>
              <a:rPr lang="fr-FR" sz="1800" dirty="0"/>
              <a:t># have a look on data </a:t>
            </a:r>
          </a:p>
          <a:p>
            <a:pPr marL="0" indent="0">
              <a:buNone/>
            </a:pPr>
            <a:endParaRPr lang="fr-FR" sz="1800" dirty="0">
              <a:solidFill>
                <a:srgbClr val="FF0000"/>
              </a:solidFill>
            </a:endParaRPr>
          </a:p>
          <a:p>
            <a:endParaRPr lang="fr-FR" sz="1800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9C51D5-1369-4798-BFE7-CE06108B5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94" y="3306320"/>
            <a:ext cx="5823356" cy="194440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28AE9C4-C56D-4FE4-8E1E-AA36D87AA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618" y="3360831"/>
            <a:ext cx="3258910" cy="20738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4689E24-0637-4267-AAE6-3832AE415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89" y="5275875"/>
            <a:ext cx="8998709" cy="7699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3881B87-C41F-4F8C-995D-821FAA0B7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9702" y="1123763"/>
            <a:ext cx="5310076" cy="21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0657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 dirty="0"/>
              <a:t>II. MAIN FUNCTIONS in BWGS Pipeline </a:t>
            </a:r>
            <a:r>
              <a:rPr lang="fr-FR" b="1" dirty="0"/>
              <a:t>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7368" y="1196752"/>
            <a:ext cx="10729192" cy="4680520"/>
          </a:xfrm>
        </p:spPr>
        <p:txBody>
          <a:bodyPr/>
          <a:lstStyle/>
          <a:p>
            <a:endParaRPr lang="fr-FR" sz="1800" dirty="0"/>
          </a:p>
          <a:p>
            <a:r>
              <a:rPr lang="fr-FR" sz="2000" b="1" dirty="0"/>
              <a:t>TWO MAIN FUNCTIONS: </a:t>
            </a:r>
          </a:p>
          <a:p>
            <a:r>
              <a:rPr lang="fr-FR" sz="1800" dirty="0"/>
              <a:t># bwgs.cv() # Cross-Validation. To </a:t>
            </a:r>
            <a:r>
              <a:rPr lang="fr-FR" sz="1800" dirty="0" err="1"/>
              <a:t>be</a:t>
            </a:r>
            <a:r>
              <a:rPr lang="fr-FR" sz="1800" dirty="0"/>
              <a:t> </a:t>
            </a:r>
            <a:r>
              <a:rPr lang="fr-FR" sz="1800" dirty="0" err="1"/>
              <a:t>used</a:t>
            </a:r>
            <a:r>
              <a:rPr lang="fr-FR" sz="1800" dirty="0"/>
              <a:t> on training set to </a:t>
            </a:r>
            <a:r>
              <a:rPr lang="fr-FR" sz="1800" dirty="0" err="1"/>
              <a:t>choose</a:t>
            </a:r>
            <a:r>
              <a:rPr lang="fr-FR" sz="1800" dirty="0"/>
              <a:t> model</a:t>
            </a:r>
          </a:p>
          <a:p>
            <a:r>
              <a:rPr lang="fr-FR" sz="1800" dirty="0"/>
              <a:t>Usage</a:t>
            </a:r>
          </a:p>
          <a:p>
            <a:pPr lvl="1"/>
            <a:r>
              <a:rPr lang="en-US" sz="1600" dirty="0"/>
              <a:t>bwgs.cv (</a:t>
            </a:r>
            <a:r>
              <a:rPr lang="en-US" sz="1600" dirty="0" err="1"/>
              <a:t>geno</a:t>
            </a:r>
            <a:r>
              <a:rPr lang="en-US" sz="1600" dirty="0"/>
              <a:t>, </a:t>
            </a:r>
            <a:r>
              <a:rPr lang="en-US" sz="1600" dirty="0" err="1"/>
              <a:t>pheno</a:t>
            </a:r>
            <a:r>
              <a:rPr lang="en-US" sz="1600" dirty="0"/>
              <a:t>, MAXNA=0.2, MAF=0.05, </a:t>
            </a:r>
            <a:r>
              <a:rPr lang="en-US" sz="1600" dirty="0" err="1"/>
              <a:t>pop.reduct.method</a:t>
            </a:r>
            <a:r>
              <a:rPr lang="en-US" sz="1600" dirty="0"/>
              <a:t>="NULL", </a:t>
            </a:r>
            <a:r>
              <a:rPr lang="en-US" sz="1600" dirty="0" err="1"/>
              <a:t>sample.pop.size</a:t>
            </a:r>
            <a:r>
              <a:rPr lang="en-US" sz="1600" dirty="0"/>
              <a:t>="NULL", </a:t>
            </a:r>
            <a:r>
              <a:rPr lang="en-US" sz="1600" dirty="0" err="1"/>
              <a:t>geno.reduct.method</a:t>
            </a:r>
            <a:r>
              <a:rPr lang="en-US" sz="1600" dirty="0"/>
              <a:t>="NULL", </a:t>
            </a:r>
            <a:r>
              <a:rPr lang="en-US" sz="1600" dirty="0" err="1"/>
              <a:t>reduct.marker.size</a:t>
            </a:r>
            <a:r>
              <a:rPr lang="en-US" sz="1600" dirty="0"/>
              <a:t>="NULL", </a:t>
            </a:r>
            <a:r>
              <a:rPr lang="en-US" sz="1600" dirty="0" err="1"/>
              <a:t>pval</a:t>
            </a:r>
            <a:r>
              <a:rPr lang="en-US" sz="1600" dirty="0"/>
              <a:t>="NULL", r2="NULL", MAP="NULL", </a:t>
            </a:r>
            <a:r>
              <a:rPr lang="en-US" sz="1600" dirty="0" err="1"/>
              <a:t>geno.impute.method</a:t>
            </a:r>
            <a:r>
              <a:rPr lang="en-US" sz="1600" dirty="0"/>
              <a:t>="NULL", </a:t>
            </a:r>
            <a:r>
              <a:rPr lang="en-US" sz="1600" dirty="0" err="1"/>
              <a:t>predict.method</a:t>
            </a:r>
            <a:r>
              <a:rPr lang="en-US" sz="1600" dirty="0"/>
              <a:t>="NULL", </a:t>
            </a:r>
            <a:r>
              <a:rPr lang="en-US" sz="1600" dirty="0" err="1"/>
              <a:t>nFolds</a:t>
            </a:r>
            <a:r>
              <a:rPr lang="en-US" sz="1600" dirty="0"/>
              <a:t>, </a:t>
            </a:r>
            <a:r>
              <a:rPr lang="en-US" sz="1600" dirty="0" err="1"/>
              <a:t>nTimes</a:t>
            </a:r>
            <a:r>
              <a:rPr lang="en-US" sz="1600" dirty="0"/>
              <a:t>)</a:t>
            </a:r>
          </a:p>
          <a:p>
            <a:endParaRPr lang="fr-FR" sz="1800" dirty="0"/>
          </a:p>
          <a:p>
            <a:r>
              <a:rPr lang="fr-FR" sz="1800" dirty="0"/>
              <a:t># </a:t>
            </a:r>
            <a:r>
              <a:rPr lang="fr-FR" sz="1800" dirty="0" err="1"/>
              <a:t>bwgs.predict</a:t>
            </a:r>
            <a:r>
              <a:rPr lang="fr-FR" sz="1800" dirty="0"/>
              <a:t>() # Prédiction of GEBV on </a:t>
            </a:r>
            <a:r>
              <a:rPr lang="fr-FR" sz="1800" dirty="0" err="1"/>
              <a:t>genotyped</a:t>
            </a:r>
            <a:r>
              <a:rPr lang="fr-FR" sz="1800" dirty="0"/>
              <a:t> </a:t>
            </a:r>
            <a:r>
              <a:rPr lang="fr-FR" sz="1800" dirty="0" err="1"/>
              <a:t>target</a:t>
            </a:r>
            <a:r>
              <a:rPr lang="fr-FR" sz="1800" dirty="0"/>
              <a:t> set</a:t>
            </a:r>
          </a:p>
          <a:p>
            <a:r>
              <a:rPr lang="fr-FR" sz="1800" dirty="0"/>
              <a:t>Usage</a:t>
            </a:r>
          </a:p>
          <a:p>
            <a:pPr lvl="1"/>
            <a:r>
              <a:rPr lang="fr-FR" sz="1600" dirty="0" err="1"/>
              <a:t>bwgs.predict</a:t>
            </a:r>
            <a:r>
              <a:rPr lang="fr-FR" sz="1600" dirty="0"/>
              <a:t> (</a:t>
            </a:r>
            <a:r>
              <a:rPr lang="fr-FR" sz="1600" dirty="0" err="1"/>
              <a:t>geno_train</a:t>
            </a:r>
            <a:r>
              <a:rPr lang="fr-FR" sz="1600" dirty="0"/>
              <a:t>, </a:t>
            </a:r>
            <a:r>
              <a:rPr lang="fr-FR" sz="1600" dirty="0" err="1"/>
              <a:t>pheno_train</a:t>
            </a:r>
            <a:r>
              <a:rPr lang="fr-FR" sz="1600" dirty="0"/>
              <a:t>, </a:t>
            </a:r>
            <a:r>
              <a:rPr lang="fr-FR" sz="1600" dirty="0" err="1"/>
              <a:t>geno_valid</a:t>
            </a:r>
            <a:r>
              <a:rPr lang="fr-FR" sz="1600" dirty="0"/>
              <a:t>, MAXNA=0.2, MAF=0.05, </a:t>
            </a:r>
            <a:r>
              <a:rPr lang="fr-FR" sz="1600" dirty="0" err="1"/>
              <a:t>geno.impute.method</a:t>
            </a:r>
            <a:r>
              <a:rPr lang="fr-FR" sz="1600" dirty="0"/>
              <a:t>="NULL", </a:t>
            </a:r>
            <a:r>
              <a:rPr lang="fr-FR" sz="1600" dirty="0" err="1"/>
              <a:t>geno.reduct.method</a:t>
            </a:r>
            <a:r>
              <a:rPr lang="fr-FR" sz="1600" dirty="0"/>
              <a:t>="NULL", </a:t>
            </a:r>
            <a:r>
              <a:rPr lang="fr-FR" sz="1600" dirty="0" err="1"/>
              <a:t>reduct.size</a:t>
            </a:r>
            <a:r>
              <a:rPr lang="fr-FR" sz="1600" dirty="0"/>
              <a:t>="NULL", </a:t>
            </a:r>
            <a:r>
              <a:rPr lang="fr-FR" sz="1600" dirty="0" err="1"/>
              <a:t>pval</a:t>
            </a:r>
            <a:r>
              <a:rPr lang="fr-FR" sz="1600" dirty="0"/>
              <a:t>="NULL", r2="NULL", MAP="NULL", </a:t>
            </a:r>
            <a:r>
              <a:rPr lang="fr-FR" sz="1600" dirty="0" err="1"/>
              <a:t>predict.method</a:t>
            </a:r>
            <a:r>
              <a:rPr lang="fr-FR" sz="1600" dirty="0"/>
              <a:t>="GBLUP")</a:t>
            </a:r>
          </a:p>
          <a:p>
            <a:endParaRPr lang="fr-FR" sz="1600" dirty="0"/>
          </a:p>
          <a:p>
            <a:endParaRPr lang="fr-FR" sz="1800" dirty="0"/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80214178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 dirty="0"/>
              <a:t>II. MAIN FUNCTIONS in BWGS </a:t>
            </a:r>
            <a:r>
              <a:rPr lang="fr-FR" b="1" dirty="0"/>
              <a:t>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7368" y="1196752"/>
            <a:ext cx="10729192" cy="4680520"/>
          </a:xfrm>
        </p:spPr>
        <p:txBody>
          <a:bodyPr/>
          <a:lstStyle/>
          <a:p>
            <a:endParaRPr lang="fr-FR" sz="1800" dirty="0"/>
          </a:p>
          <a:p>
            <a:pPr marL="0" indent="0">
              <a:buNone/>
            </a:pPr>
            <a:r>
              <a:rPr lang="fr-FR" sz="1800" b="1" dirty="0"/>
              <a:t>Main </a:t>
            </a:r>
            <a:r>
              <a:rPr lang="fr-FR" sz="1800" b="1" dirty="0" err="1"/>
              <a:t>parameters</a:t>
            </a:r>
            <a:r>
              <a:rPr lang="fr-FR" sz="1800" b="1" dirty="0"/>
              <a:t> (</a:t>
            </a:r>
            <a:r>
              <a:rPr lang="fr-FR" sz="1800" b="1" dirty="0" err="1"/>
              <a:t>see</a:t>
            </a:r>
            <a:r>
              <a:rPr lang="fr-FR" sz="1800" b="1" dirty="0"/>
              <a:t> </a:t>
            </a:r>
            <a:r>
              <a:rPr lang="fr-FR" sz="1800" b="1" dirty="0" err="1"/>
              <a:t>next</a:t>
            </a:r>
            <a:r>
              <a:rPr lang="fr-FR" sz="1800" b="1" dirty="0"/>
              <a:t> slide)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# Imputation </a:t>
            </a:r>
            <a:r>
              <a:rPr lang="fr-FR" sz="1800" dirty="0" err="1"/>
              <a:t>models</a:t>
            </a:r>
            <a:r>
              <a:rPr lang="fr-FR" sz="1800" dirty="0"/>
              <a:t>: MNI (</a:t>
            </a:r>
            <a:r>
              <a:rPr lang="fr-FR" sz="1800" dirty="0" err="1"/>
              <a:t>mean</a:t>
            </a:r>
            <a:r>
              <a:rPr lang="fr-FR" sz="1800" dirty="0"/>
              <a:t> </a:t>
            </a:r>
            <a:r>
              <a:rPr lang="fr-FR" sz="1800" dirty="0" err="1"/>
              <a:t>allele</a:t>
            </a:r>
            <a:r>
              <a:rPr lang="fr-FR" sz="1800" dirty="0"/>
              <a:t> </a:t>
            </a:r>
            <a:r>
              <a:rPr lang="fr-FR" sz="1800" dirty="0" err="1"/>
              <a:t>frequency</a:t>
            </a:r>
            <a:r>
              <a:rPr lang="fr-FR" sz="1800" dirty="0"/>
              <a:t>) EMI (expectation-</a:t>
            </a:r>
            <a:r>
              <a:rPr lang="fr-FR" sz="1800" dirty="0" err="1"/>
              <a:t>maximization</a:t>
            </a:r>
            <a:r>
              <a:rPr lang="fr-FR" sz="1800" dirty="0"/>
              <a:t>)</a:t>
            </a:r>
          </a:p>
          <a:p>
            <a:r>
              <a:rPr lang="fr-FR" sz="1800" dirty="0"/>
              <a:t># Reduction </a:t>
            </a:r>
            <a:r>
              <a:rPr lang="fr-FR" sz="1800" dirty="0" err="1"/>
              <a:t>methods</a:t>
            </a:r>
            <a:r>
              <a:rPr lang="fr-FR" sz="1800" dirty="0"/>
              <a:t>: </a:t>
            </a:r>
          </a:p>
          <a:p>
            <a:pPr lvl="1"/>
            <a:r>
              <a:rPr lang="fr-FR" sz="1400" dirty="0"/>
              <a:t>Marker </a:t>
            </a:r>
            <a:r>
              <a:rPr lang="fr-FR" sz="1400" dirty="0" err="1"/>
              <a:t>number</a:t>
            </a:r>
            <a:r>
              <a:rPr lang="fr-FR" sz="1400" dirty="0"/>
              <a:t>: RMR (</a:t>
            </a:r>
            <a:r>
              <a:rPr lang="fr-FR" sz="1400" dirty="0" err="1"/>
              <a:t>random</a:t>
            </a:r>
            <a:r>
              <a:rPr lang="fr-FR" sz="1400" dirty="0"/>
              <a:t>), LD (</a:t>
            </a:r>
            <a:r>
              <a:rPr lang="fr-FR" sz="1400" dirty="0" err="1"/>
              <a:t>pruning</a:t>
            </a:r>
            <a:r>
              <a:rPr lang="fr-FR" sz="1400" dirty="0"/>
              <a:t> of LD pairs&gt; </a:t>
            </a:r>
            <a:r>
              <a:rPr lang="fr-FR" sz="1400" dirty="0" err="1"/>
              <a:t>threshold</a:t>
            </a:r>
            <a:r>
              <a:rPr lang="fr-FR" sz="1400" dirty="0"/>
              <a:t>), ANO (</a:t>
            </a:r>
            <a:r>
              <a:rPr lang="fr-FR" sz="1400" dirty="0" err="1"/>
              <a:t>most</a:t>
            </a:r>
            <a:r>
              <a:rPr lang="fr-FR" sz="1400" dirty="0"/>
              <a:t> </a:t>
            </a:r>
            <a:r>
              <a:rPr lang="fr-FR" sz="1400" dirty="0" err="1"/>
              <a:t>associated</a:t>
            </a:r>
            <a:r>
              <a:rPr lang="fr-FR" sz="1400" dirty="0"/>
              <a:t> markers), ANO+LD</a:t>
            </a:r>
          </a:p>
          <a:p>
            <a:pPr lvl="1"/>
            <a:r>
              <a:rPr lang="fr-FR" sz="1400" dirty="0"/>
              <a:t>Training pop size: RPS (</a:t>
            </a:r>
            <a:r>
              <a:rPr lang="fr-FR" sz="1400" dirty="0" err="1"/>
              <a:t>random</a:t>
            </a:r>
            <a:r>
              <a:rPr lang="fr-FR" sz="1400" dirty="0"/>
              <a:t>), OPTI (</a:t>
            </a:r>
            <a:r>
              <a:rPr lang="fr-FR" sz="1400" dirty="0" err="1"/>
              <a:t>optimization</a:t>
            </a:r>
            <a:r>
              <a:rPr lang="fr-FR" sz="1400" dirty="0"/>
              <a:t> </a:t>
            </a:r>
            <a:r>
              <a:rPr lang="fr-FR" sz="1400" dirty="0" err="1"/>
              <a:t>based</a:t>
            </a:r>
            <a:r>
              <a:rPr lang="fr-FR" sz="1400" dirty="0"/>
              <a:t> on </a:t>
            </a:r>
            <a:r>
              <a:rPr lang="fr-FR" sz="1400" dirty="0" err="1"/>
              <a:t>Cdmean</a:t>
            </a:r>
            <a:r>
              <a:rPr lang="fr-FR" sz="1400" dirty="0"/>
              <a:t>)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# </a:t>
            </a:r>
            <a:r>
              <a:rPr lang="fr-FR" sz="1800" dirty="0" err="1"/>
              <a:t>Prediction</a:t>
            </a:r>
            <a:r>
              <a:rPr lang="fr-FR" sz="1800" dirty="0"/>
              <a:t> </a:t>
            </a:r>
            <a:r>
              <a:rPr lang="fr-FR" sz="1800" dirty="0" err="1"/>
              <a:t>models</a:t>
            </a:r>
            <a:r>
              <a:rPr lang="fr-FR" sz="1800" dirty="0"/>
              <a:t>: GBLUP,EGBLUP, RR, LASSO,BA, BB, BC, BL, BRR, RKHS, MKRKHS, RF, SVM, BRNN</a:t>
            </a:r>
          </a:p>
        </p:txBody>
      </p:sp>
    </p:spTree>
    <p:extLst>
      <p:ext uri="{BB962C8B-B14F-4D97-AF65-F5344CB8AC3E}">
        <p14:creationId xmlns:p14="http://schemas.microsoft.com/office/powerpoint/2010/main" val="215474267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09800" y="116632"/>
            <a:ext cx="7772400" cy="720080"/>
          </a:xfrm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chemeClr val="accent2"/>
                </a:solidFill>
              </a:rPr>
              <a:t>BWGS pipeline: General structure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F4F73B8-3D2D-402D-9FA6-D942F51399E0}" type="slidenum">
              <a:rPr lang="fr-FR" sz="3200">
                <a:solidFill>
                  <a:srgbClr val="7030A0"/>
                </a:solidFill>
              </a:rPr>
              <a:t>7</a:t>
            </a:fld>
            <a:endParaRPr lang="fr-FR" sz="3200" dirty="0">
              <a:solidFill>
                <a:srgbClr val="7030A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D88723E-CEA1-4D77-8D43-059436FCD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941123"/>
            <a:ext cx="9505055" cy="497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6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35560" y="1196753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fr-FR" cap="none" dirty="0"/>
              <a:t>Use of R package</a:t>
            </a:r>
            <a:br>
              <a:rPr lang="fr-FR" cap="none" dirty="0"/>
            </a:br>
            <a:r>
              <a:rPr lang="fr-FR" dirty="0"/>
              <a:t>BWGS</a:t>
            </a:r>
            <a:endParaRPr lang="fr-FR" cap="non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04120" y="3152564"/>
            <a:ext cx="6400800" cy="1752600"/>
          </a:xfrm>
        </p:spPr>
        <p:txBody>
          <a:bodyPr/>
          <a:lstStyle/>
          <a:p>
            <a:r>
              <a:rPr lang="fr-FR" sz="2800" dirty="0"/>
              <a:t>Influence of </a:t>
            </a:r>
            <a:r>
              <a:rPr lang="fr-FR" sz="2800" dirty="0" err="1"/>
              <a:t>some</a:t>
            </a:r>
            <a:r>
              <a:rPr lang="fr-FR" sz="2800" dirty="0"/>
              <a:t> </a:t>
            </a:r>
            <a:r>
              <a:rPr lang="fr-FR" sz="2800" dirty="0" err="1"/>
              <a:t>parameters</a:t>
            </a:r>
            <a:r>
              <a:rPr lang="fr-FR" sz="2800" dirty="0"/>
              <a:t> on </a:t>
            </a:r>
            <a:r>
              <a:rPr lang="fr-FR" sz="2800" dirty="0" err="1"/>
              <a:t>predictive</a:t>
            </a:r>
            <a:r>
              <a:rPr lang="fr-FR" sz="2800" dirty="0"/>
              <a:t> </a:t>
            </a:r>
            <a:r>
              <a:rPr lang="fr-FR" sz="2800" dirty="0" err="1"/>
              <a:t>ability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9004968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5520" y="274638"/>
            <a:ext cx="8712968" cy="634082"/>
          </a:xfrm>
        </p:spPr>
        <p:txBody>
          <a:bodyPr/>
          <a:lstStyle/>
          <a:p>
            <a:r>
              <a:rPr lang="fr-FR" sz="2400" b="1" dirty="0"/>
              <a:t>III a. CROSS-VALIDATION </a:t>
            </a:r>
            <a:r>
              <a:rPr lang="fr-FR" sz="2400" b="1" dirty="0" err="1"/>
              <a:t>with</a:t>
            </a:r>
            <a:r>
              <a:rPr lang="fr-FR" sz="2400" b="1" dirty="0"/>
              <a:t> BWGS.CV()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60564" y="980729"/>
            <a:ext cx="8784976" cy="5001419"/>
          </a:xfrm>
        </p:spPr>
        <p:txBody>
          <a:bodyPr/>
          <a:lstStyle/>
          <a:p>
            <a:r>
              <a:rPr lang="fr-FR" sz="1600" dirty="0"/>
              <a:t># DATA sets: TRAIN47K, </a:t>
            </a:r>
            <a:r>
              <a:rPr lang="fr-FR" sz="1600" dirty="0" err="1"/>
              <a:t>YieldBLUE</a:t>
            </a: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r>
              <a:rPr lang="fr-FR" sz="1600" b="1" dirty="0"/>
              <a:t># </a:t>
            </a:r>
            <a:r>
              <a:rPr lang="fr-FR" sz="1600" b="1" dirty="0" err="1"/>
              <a:t>syntax</a:t>
            </a:r>
            <a:r>
              <a:rPr lang="fr-FR" sz="1600" b="1" dirty="0"/>
              <a:t> for Cross-Validation </a:t>
            </a:r>
          </a:p>
          <a:p>
            <a:endParaRPr lang="fr-FR" sz="1600" b="1" dirty="0"/>
          </a:p>
          <a:p>
            <a:r>
              <a:rPr lang="fr-FR" sz="1600" dirty="0" err="1">
                <a:solidFill>
                  <a:srgbClr val="FF0000"/>
                </a:solidFill>
              </a:rPr>
              <a:t>YieldGBLUP</a:t>
            </a:r>
            <a:r>
              <a:rPr lang="fr-FR" sz="1600" dirty="0">
                <a:solidFill>
                  <a:srgbClr val="FF0000"/>
                </a:solidFill>
              </a:rPr>
              <a:t> &lt;-bwgs.cv (TRAIN47K, </a:t>
            </a:r>
            <a:r>
              <a:rPr lang="fr-FR" sz="1600" dirty="0" err="1">
                <a:solidFill>
                  <a:srgbClr val="FF0000"/>
                </a:solidFill>
              </a:rPr>
              <a:t>YieldBLUE</a:t>
            </a:r>
            <a:r>
              <a:rPr lang="fr-FR" sz="1600" dirty="0">
                <a:solidFill>
                  <a:srgbClr val="FF0000"/>
                </a:solidFill>
              </a:rPr>
              <a:t>, </a:t>
            </a:r>
            <a:r>
              <a:rPr lang="fr-FR" sz="1600" dirty="0" err="1">
                <a:solidFill>
                  <a:srgbClr val="FF0000"/>
                </a:solidFill>
              </a:rPr>
              <a:t>geno.impute.method</a:t>
            </a:r>
            <a:r>
              <a:rPr lang="fr-FR" sz="1600" dirty="0">
                <a:solidFill>
                  <a:srgbClr val="FF0000"/>
                </a:solidFill>
              </a:rPr>
              <a:t>="</a:t>
            </a:r>
            <a:r>
              <a:rPr lang="fr-FR" sz="1600" dirty="0" err="1">
                <a:solidFill>
                  <a:srgbClr val="FF0000"/>
                </a:solidFill>
              </a:rPr>
              <a:t>mni</a:t>
            </a:r>
            <a:r>
              <a:rPr lang="fr-FR" sz="1600" dirty="0">
                <a:solidFill>
                  <a:srgbClr val="FF0000"/>
                </a:solidFill>
              </a:rPr>
              <a:t>", </a:t>
            </a:r>
            <a:r>
              <a:rPr lang="fr-FR" sz="1600" dirty="0" err="1">
                <a:solidFill>
                  <a:srgbClr val="FF0000"/>
                </a:solidFill>
              </a:rPr>
              <a:t>predict.method</a:t>
            </a:r>
            <a:r>
              <a:rPr lang="fr-FR" sz="1600" dirty="0">
                <a:solidFill>
                  <a:srgbClr val="FF0000"/>
                </a:solidFill>
              </a:rPr>
              <a:t>= "</a:t>
            </a:r>
            <a:r>
              <a:rPr lang="fr-FR" sz="1600" dirty="0" err="1">
                <a:solidFill>
                  <a:srgbClr val="FF0000"/>
                </a:solidFill>
              </a:rPr>
              <a:t>gblup</a:t>
            </a:r>
            <a:r>
              <a:rPr lang="fr-FR" sz="1600" dirty="0">
                <a:solidFill>
                  <a:srgbClr val="FF0000"/>
                </a:solidFill>
              </a:rPr>
              <a:t>", </a:t>
            </a:r>
            <a:r>
              <a:rPr lang="fr-FR" sz="1600" dirty="0" err="1">
                <a:solidFill>
                  <a:srgbClr val="FF0000"/>
                </a:solidFill>
              </a:rPr>
              <a:t>nFolds</a:t>
            </a:r>
            <a:r>
              <a:rPr lang="fr-FR" sz="1600" dirty="0">
                <a:solidFill>
                  <a:srgbClr val="FF0000"/>
                </a:solidFill>
              </a:rPr>
              <a:t>=10, </a:t>
            </a:r>
            <a:r>
              <a:rPr lang="fr-FR" sz="1600" dirty="0" err="1">
                <a:solidFill>
                  <a:srgbClr val="FF0000"/>
                </a:solidFill>
              </a:rPr>
              <a:t>nTimes</a:t>
            </a:r>
            <a:r>
              <a:rPr lang="fr-FR" sz="1600" dirty="0">
                <a:solidFill>
                  <a:srgbClr val="FF0000"/>
                </a:solidFill>
              </a:rPr>
              <a:t>=10 ) </a:t>
            </a:r>
          </a:p>
          <a:p>
            <a:endParaRPr lang="fr-FR" sz="1600" dirty="0"/>
          </a:p>
          <a:p>
            <a:r>
              <a:rPr lang="fr-FR" sz="1600" b="1" dirty="0"/>
              <a:t># </a:t>
            </a:r>
            <a:r>
              <a:rPr lang="fr-FR" sz="1600" b="1" dirty="0" err="1"/>
              <a:t>missing</a:t>
            </a:r>
            <a:r>
              <a:rPr lang="fr-FR" sz="1600" b="1" dirty="0"/>
              <a:t> data are </a:t>
            </a:r>
            <a:r>
              <a:rPr lang="fr-FR" sz="1600" b="1" dirty="0" err="1"/>
              <a:t>imputed</a:t>
            </a:r>
            <a:r>
              <a:rPr lang="fr-FR" sz="1600" b="1" dirty="0"/>
              <a:t> by marker-</a:t>
            </a:r>
            <a:r>
              <a:rPr lang="fr-FR" sz="1600" b="1" dirty="0" err="1"/>
              <a:t>mean</a:t>
            </a:r>
            <a:r>
              <a:rPr lang="fr-FR" sz="1600" b="1" dirty="0"/>
              <a:t> </a:t>
            </a:r>
            <a:r>
              <a:rPr lang="fr-FR" sz="1600" b="1" dirty="0" err="1"/>
              <a:t>frequncy</a:t>
            </a:r>
            <a:r>
              <a:rPr lang="fr-FR" sz="1600" b="1" dirty="0"/>
              <a:t>, GEBV are </a:t>
            </a:r>
            <a:r>
              <a:rPr lang="fr-FR" sz="1600" b="1" dirty="0" err="1"/>
              <a:t>estimated</a:t>
            </a:r>
            <a:r>
              <a:rPr lang="fr-FR" sz="1600" b="1" dirty="0"/>
              <a:t> by GBLUP. Cross validation by 10 </a:t>
            </a:r>
            <a:r>
              <a:rPr lang="fr-FR" sz="1600" b="1" dirty="0" err="1"/>
              <a:t>folds</a:t>
            </a:r>
            <a:r>
              <a:rPr lang="fr-FR" sz="1600" b="1" dirty="0"/>
              <a:t>, i. e. 684 </a:t>
            </a:r>
            <a:r>
              <a:rPr lang="fr-FR" sz="1600" b="1" dirty="0" err="1"/>
              <a:t>lines</a:t>
            </a:r>
            <a:r>
              <a:rPr lang="fr-FR" sz="1600" b="1" dirty="0"/>
              <a:t> for training, 76 for validation x 10, </a:t>
            </a:r>
            <a:r>
              <a:rPr lang="fr-FR" sz="1600" b="1" dirty="0" err="1"/>
              <a:t>fold</a:t>
            </a:r>
            <a:r>
              <a:rPr lang="fr-FR" sz="1600" b="1" dirty="0"/>
              <a:t> </a:t>
            </a:r>
            <a:r>
              <a:rPr lang="fr-FR" sz="1600" b="1" dirty="0" err="1"/>
              <a:t>sampling</a:t>
            </a:r>
            <a:r>
              <a:rPr lang="fr-FR" sz="1600" b="1" dirty="0"/>
              <a:t> </a:t>
            </a:r>
            <a:r>
              <a:rPr lang="fr-FR" sz="1600" b="1" dirty="0" err="1"/>
              <a:t>replicated</a:t>
            </a:r>
            <a:r>
              <a:rPr lang="fr-FR" sz="1600" b="1" dirty="0"/>
              <a:t> 10 times: 100 GEBV </a:t>
            </a:r>
            <a:r>
              <a:rPr lang="fr-FR" sz="1600" b="1" dirty="0" err="1"/>
              <a:t>estimates</a:t>
            </a:r>
            <a:r>
              <a:rPr lang="fr-FR" sz="1600" b="1" dirty="0"/>
              <a:t>.</a:t>
            </a:r>
          </a:p>
          <a:p>
            <a:r>
              <a:rPr lang="fr-FR" sz="1600" b="1" dirty="0"/>
              <a:t># Look at</a:t>
            </a:r>
          </a:p>
          <a:p>
            <a:r>
              <a:rPr lang="fr-FR" sz="1600" b="1" dirty="0" err="1">
                <a:solidFill>
                  <a:srgbClr val="FF0000"/>
                </a:solidFill>
              </a:rPr>
              <a:t>names</a:t>
            </a:r>
            <a:r>
              <a:rPr lang="fr-FR" sz="1600" b="1" dirty="0">
                <a:solidFill>
                  <a:srgbClr val="FF0000"/>
                </a:solidFill>
              </a:rPr>
              <a:t>(</a:t>
            </a:r>
            <a:r>
              <a:rPr lang="fr-FR" sz="1600" b="1" dirty="0" err="1">
                <a:solidFill>
                  <a:srgbClr val="FF0000"/>
                </a:solidFill>
              </a:rPr>
              <a:t>YieldGBLUP</a:t>
            </a:r>
            <a:r>
              <a:rPr lang="fr-FR" sz="1600" b="1" dirty="0">
                <a:solidFill>
                  <a:srgbClr val="FF0000"/>
                </a:solidFill>
              </a:rPr>
              <a:t>)</a:t>
            </a:r>
          </a:p>
          <a:p>
            <a:r>
              <a:rPr lang="fr-FR" sz="1600" b="1" dirty="0" err="1">
                <a:solidFill>
                  <a:srgbClr val="FF0000"/>
                </a:solidFill>
              </a:rPr>
              <a:t>YieldGBLUP$summary</a:t>
            </a:r>
            <a:endParaRPr lang="fr-FR" sz="1600" b="1" dirty="0">
              <a:solidFill>
                <a:srgbClr val="FF0000"/>
              </a:solidFill>
            </a:endParaRPr>
          </a:p>
          <a:p>
            <a:endParaRPr lang="fr-FR" sz="1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860724-802C-4E9D-B288-5DA87DD12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5" y="4797152"/>
            <a:ext cx="8378153" cy="66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9482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 vert="horz" lIns="91440" tIns="45720" rIns="91440" bIns="45720" rtlCol="0" anchor="ctr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smtClean="0">
            <a:ln>
              <a:noFill/>
            </a:ln>
            <a:solidFill>
              <a:srgbClr val="996633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uLnTx/>
            <a:uFillTx/>
            <a:latin typeface="Arial" charset="0"/>
            <a:ea typeface="+mn-ea"/>
            <a:cs typeface="+mn-cs"/>
          </a:defRPr>
        </a:defPPr>
      </a:lstStyle>
    </a:tx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3390</TotalTime>
  <Words>1693</Words>
  <Application>Microsoft Office PowerPoint</Application>
  <PresentationFormat>Grand écran</PresentationFormat>
  <Paragraphs>153</Paragraphs>
  <Slides>17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Monotype Corsiva</vt:lpstr>
      <vt:lpstr>Symbol</vt:lpstr>
      <vt:lpstr>Modèle par défaut</vt:lpstr>
      <vt:lpstr>Conception personnalisée</vt:lpstr>
      <vt:lpstr>Use of R-package BWGS BreedWheat Genomic Selection</vt:lpstr>
      <vt:lpstr>BWGS pipeline : workflow</vt:lpstr>
      <vt:lpstr>I. Get started!</vt:lpstr>
      <vt:lpstr>I. Get started!</vt:lpstr>
      <vt:lpstr>II. MAIN FUNCTIONS in BWGS Pipeline :</vt:lpstr>
      <vt:lpstr>II. MAIN FUNCTIONS in BWGS :</vt:lpstr>
      <vt:lpstr>BWGS pipeline: General structure</vt:lpstr>
      <vt:lpstr>Use of R package BWGS</vt:lpstr>
      <vt:lpstr>III a. CROSS-VALIDATION with BWGS.CV() :</vt:lpstr>
      <vt:lpstr>III b. COMPARE PREDICTION METHODS</vt:lpstr>
      <vt:lpstr>III b. COMPARE PREDICTION METHODS</vt:lpstr>
      <vt:lpstr>III c. COMPARE Predicted value with diffetent methods</vt:lpstr>
      <vt:lpstr>IIIb. COMPARE PREDICTION METHODS</vt:lpstr>
      <vt:lpstr>III c. COMPARE Predicted value with diffetent methods</vt:lpstr>
      <vt:lpstr>IV use of Simulated Data</vt:lpstr>
      <vt:lpstr>IV Influence of Trait heritability</vt:lpstr>
      <vt:lpstr>Présentation PowerPoint</vt:lpstr>
    </vt:vector>
  </TitlesOfParts>
  <Company>ASUS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ASUS</dc:creator>
  <cp:lastModifiedBy>Gilles Charmet</cp:lastModifiedBy>
  <cp:revision>147</cp:revision>
  <dcterms:created xsi:type="dcterms:W3CDTF">2008-05-06T09:33:38Z</dcterms:created>
  <dcterms:modified xsi:type="dcterms:W3CDTF">2020-01-15T10:08:14Z</dcterms:modified>
</cp:coreProperties>
</file>