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9" r:id="rId4"/>
  </p:sldMasterIdLst>
  <p:notesMasterIdLst>
    <p:notesMasterId r:id="rId31"/>
  </p:notesMasterIdLst>
  <p:sldIdLst>
    <p:sldId id="267" r:id="rId5"/>
    <p:sldId id="268" r:id="rId6"/>
    <p:sldId id="266" r:id="rId7"/>
    <p:sldId id="271" r:id="rId8"/>
    <p:sldId id="277" r:id="rId9"/>
    <p:sldId id="274" r:id="rId10"/>
    <p:sldId id="275" r:id="rId11"/>
    <p:sldId id="276" r:id="rId12"/>
    <p:sldId id="278" r:id="rId13"/>
    <p:sldId id="258" r:id="rId14"/>
    <p:sldId id="259" r:id="rId15"/>
    <p:sldId id="273" r:id="rId16"/>
    <p:sldId id="272" r:id="rId17"/>
    <p:sldId id="262" r:id="rId18"/>
    <p:sldId id="260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64" r:id="rId27"/>
    <p:sldId id="265" r:id="rId28"/>
    <p:sldId id="261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rpuriil\Desktop\Chart%20in%20Microsoft%20Office%20PowerPoi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Cumulative total</c:v>
                </c:pt>
              </c:strCache>
            </c:strRef>
          </c:tx>
          <c:invertIfNegative val="0"/>
          <c:cat>
            <c:strRef>
              <c:f>Sheet1!$A$2:$A$31</c:f>
              <c:strCache>
                <c:ptCount val="29"/>
                <c:pt idx="0">
                  <c:v>2005</c:v>
                </c:pt>
                <c:pt idx="1">
                  <c:v> </c:v>
                </c:pt>
                <c:pt idx="3">
                  <c:v> </c:v>
                </c:pt>
                <c:pt idx="4">
                  <c:v>2006</c:v>
                </c:pt>
                <c:pt idx="5">
                  <c:v> </c:v>
                </c:pt>
                <c:pt idx="8">
                  <c:v>2007</c:v>
                </c:pt>
                <c:pt idx="9">
                  <c:v> </c:v>
                </c:pt>
                <c:pt idx="10">
                  <c:v> </c:v>
                </c:pt>
                <c:pt idx="12">
                  <c:v>2008</c:v>
                </c:pt>
                <c:pt idx="16">
                  <c:v>2009</c:v>
                </c:pt>
                <c:pt idx="20">
                  <c:v>2010</c:v>
                </c:pt>
                <c:pt idx="24">
                  <c:v>2011</c:v>
                </c:pt>
                <c:pt idx="28">
                  <c:v>2012</c:v>
                </c:pt>
              </c:strCache>
            </c:str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4.0</c:v>
                </c:pt>
                <c:pt idx="6">
                  <c:v>5.0</c:v>
                </c:pt>
                <c:pt idx="7">
                  <c:v>10.0</c:v>
                </c:pt>
                <c:pt idx="8">
                  <c:v>16.0</c:v>
                </c:pt>
                <c:pt idx="9">
                  <c:v>42.0</c:v>
                </c:pt>
                <c:pt idx="10">
                  <c:v>86.0</c:v>
                </c:pt>
                <c:pt idx="11">
                  <c:v>99.0</c:v>
                </c:pt>
                <c:pt idx="12">
                  <c:v>134.0</c:v>
                </c:pt>
                <c:pt idx="13">
                  <c:v>166.0</c:v>
                </c:pt>
                <c:pt idx="14">
                  <c:v>197.0</c:v>
                </c:pt>
                <c:pt idx="15">
                  <c:v>250.0</c:v>
                </c:pt>
                <c:pt idx="16">
                  <c:v>308.0</c:v>
                </c:pt>
                <c:pt idx="17">
                  <c:v>368.0</c:v>
                </c:pt>
                <c:pt idx="18">
                  <c:v>427.0</c:v>
                </c:pt>
                <c:pt idx="19">
                  <c:v>478.0</c:v>
                </c:pt>
                <c:pt idx="20">
                  <c:v>544.0</c:v>
                </c:pt>
                <c:pt idx="21">
                  <c:v>608.0</c:v>
                </c:pt>
                <c:pt idx="22">
                  <c:v>700.0</c:v>
                </c:pt>
                <c:pt idx="23">
                  <c:v>790.0</c:v>
                </c:pt>
                <c:pt idx="24">
                  <c:v>862.0</c:v>
                </c:pt>
                <c:pt idx="25">
                  <c:v>962.0</c:v>
                </c:pt>
                <c:pt idx="26">
                  <c:v>1065.0</c:v>
                </c:pt>
                <c:pt idx="27">
                  <c:v>1163.0</c:v>
                </c:pt>
                <c:pt idx="28">
                  <c:v>1258.0</c:v>
                </c:pt>
                <c:pt idx="29">
                  <c:v>1350.0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axId val="584307192"/>
        <c:axId val="584310136"/>
      </c:barChart>
      <c:catAx>
        <c:axId val="584307192"/>
        <c:scaling>
          <c:orientation val="minMax"/>
        </c:scaling>
        <c:delete val="0"/>
        <c:axPos val="b"/>
        <c:majorTickMark val="none"/>
        <c:minorTickMark val="none"/>
        <c:tickLblPos val="nextTo"/>
        <c:crossAx val="584310136"/>
        <c:crosses val="autoZero"/>
        <c:auto val="1"/>
        <c:lblAlgn val="ctr"/>
        <c:lblOffset val="100"/>
        <c:noMultiLvlLbl val="0"/>
      </c:catAx>
      <c:valAx>
        <c:axId val="584310136"/>
        <c:scaling>
          <c:orientation val="minMax"/>
          <c:max val="1400.0"/>
        </c:scaling>
        <c:delete val="0"/>
        <c:axPos val="l"/>
        <c:numFmt formatCode="General" sourceLinked="1"/>
        <c:majorTickMark val="out"/>
        <c:minorTickMark val="none"/>
        <c:tickLblPos val="nextTo"/>
        <c:crossAx val="5843071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aseline="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CB914-182F-AC42-99AF-AEACCA4A6CD9}" type="datetimeFigureOut">
              <a:rPr lang="en-US" smtClean="0"/>
              <a:t>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6F572-5C26-5A46-93A6-8E6DFD3B4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linking phenotypes to </a:t>
            </a:r>
            <a:r>
              <a:rPr lang="en-US" dirty="0" err="1" smtClean="0"/>
              <a:t>chromsomes</a:t>
            </a:r>
            <a:r>
              <a:rPr lang="en-US" dirty="0" smtClean="0"/>
              <a:t> was spurred by the identification of sex-linked traits by Morgan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6F572-5C26-5A46-93A6-8E6DFD3B4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C60E-0190-4CE4-9E53-2CE8151E64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6450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EB30B-1D0E-4FC9-8205-8B07F791BD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10298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34F8-9A7A-4BD8-B6A3-CED1A93A76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7135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6202B-C061-4237-B531-D13EB8CA98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1583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57E75-3205-4DED-AEE6-F913943EB5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8516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5F7BC-51FA-4D88-9A42-76692A2B4A1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2420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0671F-F6CD-4B5B-B807-EECD956B81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59619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793C-ABBF-488D-99D7-A40F7F02B58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3352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0227A-F988-4A7C-AE91-755FF582367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5208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F8984-68DC-4A43-B77E-A841DDA0A14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430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ED312-C891-4375-9280-BBC7ED287E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60336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53671-AB18-428A-A6E7-2AA46CA949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83141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F86B4-7509-47AE-8A4C-1E3762AC9D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64290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1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2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10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8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1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2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10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8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2.xml"/><Relationship Id="rId15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783F-2211-4A4B-8512-3BDED733119A}" type="datetimeFigureOut">
              <a:rPr lang="en-US" smtClean="0"/>
              <a:pPr/>
              <a:t>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9406A-288D-450A-A85E-EFE238DB0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2"/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975FC-0E44-49DC-8F74-26BA1DD58310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FF66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1/25/13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>
                <a:solidFill>
                  <a:srgbClr val="7C8F97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>
              <a:solidFill>
                <a:srgbClr val="7C8F97">
                  <a:lumMod val="60000"/>
                  <a:lumOff val="4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3.xml"/><Relationship Id="rId3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fgpt/gwas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Introduction to Genetic Association Studies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Castaldi</a:t>
            </a:r>
            <a:endParaRPr lang="en-US" dirty="0" smtClean="0"/>
          </a:p>
          <a:p>
            <a:r>
              <a:rPr lang="en-US" dirty="0" smtClean="0"/>
              <a:t>January 28,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7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219200"/>
          </a:xfrm>
        </p:spPr>
        <p:txBody>
          <a:bodyPr>
            <a:normAutofit/>
          </a:bodyPr>
          <a:lstStyle/>
          <a:p>
            <a:r>
              <a:rPr lang="en-US" sz="2800" b="1" dirty="0"/>
              <a:t>Selected Landmarks in the Genetics of Human </a:t>
            </a:r>
            <a:r>
              <a:rPr lang="en-US" sz="2800" b="1" dirty="0" smtClean="0"/>
              <a:t>Disease,</a:t>
            </a:r>
            <a:br>
              <a:rPr lang="en-US" sz="2800" b="1" dirty="0" smtClean="0"/>
            </a:br>
            <a:r>
              <a:rPr lang="en-US" sz="2800" b="1" dirty="0" err="1" smtClean="0"/>
              <a:t>Mendelian</a:t>
            </a:r>
            <a:r>
              <a:rPr lang="en-US" sz="2800" b="1" dirty="0" smtClean="0"/>
              <a:t> Genetics to Common, Complex Genetics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533400" y="3429000"/>
            <a:ext cx="792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 flipV="1">
            <a:off x="685800" y="3581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304800" y="4038600"/>
            <a:ext cx="2057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1949 – Linus Pauling, “Sickle Cell Anemia, A Molecular Disease”</a:t>
            </a: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066800" y="2819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28600" y="1752600"/>
            <a:ext cx="2057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1953 – Watson and Crick, Structure of DNA</a:t>
            </a: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1752600" y="3595688"/>
            <a:ext cx="3886200" cy="366712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1960                </a:t>
            </a:r>
            <a:r>
              <a:rPr lang="en-US">
                <a:sym typeface="Wingdings" pitchFamily="2" charset="2"/>
              </a:rPr>
              <a:t>                 </a:t>
            </a:r>
            <a:r>
              <a:rPr lang="en-US"/>
              <a:t>1990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2286000" y="4067175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Mendelian Disease Genetics</a:t>
            </a:r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5029200" y="2743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4114800" y="1751013"/>
            <a:ext cx="20574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1989 - CFTR Gene Mapped Via Positional Cloning</a:t>
            </a:r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7467600" y="2743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6400800" y="1476375"/>
            <a:ext cx="259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2005 – First GWAS Published Linking Complement Factor H with AMD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7620000" y="3595688"/>
            <a:ext cx="609600" cy="36671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5791200" y="3581400"/>
            <a:ext cx="1524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5867400" y="41148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Candidate Gene Era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7543800" y="4114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GWAS Era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5410200" y="4038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4495800" y="5029200"/>
            <a:ext cx="1828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1990 - Human Genome Project Begins</a:t>
            </a:r>
            <a:endParaRPr lang="en-US" dirty="0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V="1">
            <a:off x="7162800" y="40386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6400800" y="5029200"/>
            <a:ext cx="1981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2001 – First Draft of Human Genome Sequence Published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nimBg="1"/>
      <p:bldP spid="120838" grpId="0"/>
      <p:bldP spid="120839" grpId="0" animBg="1"/>
      <p:bldP spid="120842" grpId="0"/>
      <p:bldP spid="120844" grpId="0" animBg="1"/>
      <p:bldP spid="120845" grpId="0"/>
      <p:bldP spid="120846" grpId="0" animBg="1"/>
      <p:bldP spid="120847" grpId="0"/>
      <p:bldP spid="120848" grpId="0" animBg="1"/>
      <p:bldP spid="120849" grpId="0"/>
      <p:bldP spid="120850" grpId="0" animBg="1"/>
      <p:bldP spid="120851" grpId="0" animBg="1"/>
      <p:bldP spid="120852" grpId="0"/>
      <p:bldP spid="120853" grpId="0"/>
      <p:bldP spid="19" grpId="0" animBg="1"/>
      <p:bldP spid="21" grpId="0"/>
      <p:bldP spid="22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From Simple </a:t>
            </a:r>
            <a:r>
              <a:rPr lang="en-US" sz="2400" dirty="0" err="1"/>
              <a:t>Mendelian</a:t>
            </a:r>
            <a:r>
              <a:rPr lang="en-US" sz="2400" dirty="0"/>
              <a:t> Disorders to Complex Genetic Diseases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114800" cy="5715000"/>
          </a:xfrm>
        </p:spPr>
        <p:txBody>
          <a:bodyPr/>
          <a:lstStyle/>
          <a:p>
            <a:pPr marL="0" indent="0"/>
            <a:r>
              <a:rPr lang="en-US" sz="2400" dirty="0" smtClean="0"/>
              <a:t> </a:t>
            </a:r>
            <a:r>
              <a:rPr lang="en-US" sz="2400" dirty="0" err="1" smtClean="0"/>
              <a:t>Mendelian</a:t>
            </a:r>
            <a:r>
              <a:rPr lang="en-US" dirty="0" smtClean="0"/>
              <a:t> </a:t>
            </a:r>
            <a:r>
              <a:rPr lang="en-US" sz="2400" dirty="0"/>
              <a:t>Disorders</a:t>
            </a:r>
          </a:p>
          <a:p>
            <a:pPr marL="457200" lvl="1" indent="0"/>
            <a:r>
              <a:rPr lang="en-US" dirty="0"/>
              <a:t>Rare, “genetic” syndromes</a:t>
            </a:r>
          </a:p>
          <a:p>
            <a:pPr marL="914400" lvl="2" indent="0"/>
            <a:r>
              <a:rPr lang="en-US" sz="2400" dirty="0" err="1"/>
              <a:t>Marfan’s</a:t>
            </a:r>
            <a:r>
              <a:rPr lang="en-US" sz="2400" dirty="0"/>
              <a:t> disease, cystic fibrosis, sickle cell anemia </a:t>
            </a:r>
            <a:endParaRPr lang="en-US" sz="2400" dirty="0" smtClean="0"/>
          </a:p>
          <a:p>
            <a:pPr marL="914400" lvl="2" indent="0"/>
            <a:endParaRPr lang="en-US" sz="2400" dirty="0"/>
          </a:p>
          <a:p>
            <a:pPr marL="457200" lvl="1" indent="0"/>
            <a:r>
              <a:rPr lang="en-US" dirty="0"/>
              <a:t>Single Gene Disorders, high </a:t>
            </a:r>
            <a:r>
              <a:rPr lang="en-US" dirty="0" err="1"/>
              <a:t>penetrance</a:t>
            </a:r>
            <a:endParaRPr lang="en-US" dirty="0"/>
          </a:p>
          <a:p>
            <a:pPr marL="457200" lvl="1" indent="0"/>
            <a:endParaRPr lang="en-US" dirty="0"/>
          </a:p>
          <a:p>
            <a:pPr marL="457200" lvl="1" indent="0"/>
            <a:r>
              <a:rPr lang="en-US" dirty="0"/>
              <a:t>Family based linkage studies, moderate sample size</a:t>
            </a:r>
          </a:p>
          <a:p>
            <a:pPr marL="457200" lvl="1" indent="0"/>
            <a:endParaRPr lang="en-US" dirty="0"/>
          </a:p>
          <a:p>
            <a:pPr marL="457200" lvl="1" indent="0">
              <a:buFontTx/>
              <a:buNone/>
            </a:pPr>
            <a:endParaRPr lang="en-US" dirty="0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95400"/>
            <a:ext cx="4343400" cy="5715000"/>
          </a:xfrm>
        </p:spPr>
        <p:txBody>
          <a:bodyPr/>
          <a:lstStyle/>
          <a:p>
            <a:pPr marL="0" indent="0"/>
            <a:r>
              <a:rPr lang="en-US" sz="2600" dirty="0" smtClean="0"/>
              <a:t> Complex </a:t>
            </a:r>
            <a:r>
              <a:rPr lang="en-US" sz="2600" dirty="0"/>
              <a:t>Genetic Disorders</a:t>
            </a:r>
          </a:p>
          <a:p>
            <a:pPr marL="457200" lvl="1" indent="0"/>
            <a:r>
              <a:rPr lang="en-US" dirty="0" smtClean="0"/>
              <a:t>Common </a:t>
            </a:r>
            <a:r>
              <a:rPr lang="en-US" dirty="0"/>
              <a:t>diseases (diabetes, CAD, arthritis, COPD, cancer)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457200" lvl="1" indent="0"/>
            <a:r>
              <a:rPr lang="en-US" dirty="0" err="1"/>
              <a:t>Multigenic</a:t>
            </a:r>
            <a:r>
              <a:rPr lang="en-US" dirty="0"/>
              <a:t> and </a:t>
            </a:r>
            <a:r>
              <a:rPr lang="en-US" dirty="0" err="1"/>
              <a:t>multifactorial</a:t>
            </a:r>
            <a:r>
              <a:rPr lang="en-US" dirty="0"/>
              <a:t> etiology</a:t>
            </a:r>
          </a:p>
          <a:p>
            <a:pPr marL="457200" lvl="1" indent="0"/>
            <a:endParaRPr lang="en-US" dirty="0"/>
          </a:p>
          <a:p>
            <a:pPr marL="457200" lvl="1" indent="0"/>
            <a:r>
              <a:rPr lang="en-US" dirty="0"/>
              <a:t>Population based association studies, large sample sizes</a:t>
            </a:r>
          </a:p>
          <a:p>
            <a:pPr marL="457200" lvl="1" indent="0"/>
            <a:endParaRPr lang="en-US" sz="2800" dirty="0"/>
          </a:p>
        </p:txBody>
      </p:sp>
      <p:cxnSp>
        <p:nvCxnSpPr>
          <p:cNvPr id="114696" name="AutoShape 8"/>
          <p:cNvCxnSpPr>
            <a:cxnSpLocks noChangeShapeType="1"/>
            <a:stCxn id="114695" idx="0"/>
            <a:endCxn id="114695" idx="0"/>
          </p:cNvCxnSpPr>
          <p:nvPr/>
        </p:nvCxnSpPr>
        <p:spPr bwMode="auto">
          <a:xfrm>
            <a:off x="6972300" y="12954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4495800" y="1295400"/>
            <a:ext cx="0" cy="5181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5410200"/>
            <a:ext cx="7620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/>
              <a:t>TA Manolio </a:t>
            </a:r>
            <a:r>
              <a:rPr lang="en-GB" i="1"/>
              <a:t>et al. Nature</a:t>
            </a:r>
            <a:r>
              <a:rPr lang="en-GB"/>
              <a:t> </a:t>
            </a:r>
            <a:r>
              <a:rPr lang="en-GB" b="1"/>
              <a:t>461</a:t>
            </a:r>
            <a:r>
              <a:rPr lang="en-GB"/>
              <a:t>, </a:t>
            </a:r>
            <a:r>
              <a:rPr lang="en-GB" altLang="zh-CN">
                <a:ea typeface="SimSun" pitchFamily="2" charset="-122"/>
              </a:rPr>
              <a:t>747</a:t>
            </a:r>
            <a:r>
              <a:rPr lang="en-GB"/>
              <a:t>-</a:t>
            </a:r>
            <a:r>
              <a:rPr lang="en-GB" altLang="zh-CN">
                <a:ea typeface="SimSun" pitchFamily="2" charset="-122"/>
              </a:rPr>
              <a:t>753</a:t>
            </a:r>
            <a:r>
              <a:rPr lang="en-GB"/>
              <a:t> (2009) doi:10.1038/nature08</a:t>
            </a:r>
            <a:r>
              <a:rPr lang="en-GB" altLang="zh-CN">
                <a:ea typeface="SimSun" pitchFamily="2" charset="-122"/>
              </a:rPr>
              <a:t>494</a:t>
            </a:r>
            <a:endParaRPr lang="en-GB">
              <a:ea typeface="SimSun" pitchFamily="2" charset="-122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81000" y="715963"/>
            <a:ext cx="839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/>
          <a:p>
            <a:r>
              <a:rPr lang="en-GB" altLang="zh-CN" sz="1800">
                <a:ea typeface="SimSun" pitchFamily="2" charset="-122"/>
              </a:rPr>
              <a:t>Feasibility of identifying genetic variants by risk allele </a:t>
            </a:r>
          </a:p>
          <a:p>
            <a:r>
              <a:rPr lang="en-GB" altLang="zh-CN" sz="1800">
                <a:ea typeface="SimSun" pitchFamily="2" charset="-122"/>
              </a:rPr>
              <a:t>frequency and strength of genetic effect (odds ratio).</a:t>
            </a:r>
          </a:p>
        </p:txBody>
      </p:sp>
      <p:pic>
        <p:nvPicPr>
          <p:cNvPr id="7199" name="Picture 31" descr="nature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</p:spPr>
      </p:pic>
      <p:pic>
        <p:nvPicPr>
          <p:cNvPr id="7415" name="Picture 247" descr="nature08494-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619250"/>
            <a:ext cx="5715000" cy="361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of Common, Complex Disease Genetics in Humans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Population-based studies (not family-based)</a:t>
            </a:r>
          </a:p>
          <a:p>
            <a:pPr lvl="1"/>
            <a:r>
              <a:rPr lang="en-US" dirty="0" smtClean="0"/>
              <a:t>thousands of human subjects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Detailed, annotated genome maps</a:t>
            </a:r>
          </a:p>
          <a:p>
            <a:pPr lvl="1"/>
            <a:r>
              <a:rPr lang="en-US" dirty="0"/>
              <a:t>Human genome project, </a:t>
            </a:r>
            <a:r>
              <a:rPr lang="en-US" dirty="0" smtClean="0"/>
              <a:t>ENCODE</a:t>
            </a:r>
          </a:p>
          <a:p>
            <a:endParaRPr lang="en-US" dirty="0"/>
          </a:p>
          <a:p>
            <a:r>
              <a:rPr lang="en-US" dirty="0" smtClean="0"/>
              <a:t>Encyclopedia of human genetic variation</a:t>
            </a:r>
          </a:p>
          <a:p>
            <a:pPr lvl="1"/>
            <a:r>
              <a:rPr lang="en-US" dirty="0" err="1" smtClean="0"/>
              <a:t>HapMap</a:t>
            </a:r>
            <a:r>
              <a:rPr lang="en-US" dirty="0" smtClean="0"/>
              <a:t>, 1000 Genomes Project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High-throughout genotyping platforms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From Genes to GWAS – A Technology Driven Research Enterprise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52800"/>
            <a:ext cx="2971800" cy="393192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RFLP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Sanger </a:t>
            </a:r>
            <a:r>
              <a:rPr lang="en-US" sz="2400" dirty="0" smtClean="0"/>
              <a:t>Sequencing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Days to weeks </a:t>
            </a:r>
            <a:r>
              <a:rPr lang="en-US" sz="2400" dirty="0" smtClean="0"/>
              <a:t>to identify </a:t>
            </a:r>
            <a:r>
              <a:rPr lang="en-US" sz="2400" dirty="0"/>
              <a:t>a single genetic variant in a small number of samples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 rot="16200000">
            <a:off x="4267200" y="1524000"/>
            <a:ext cx="762000" cy="19812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457200" y="2057400"/>
            <a:ext cx="297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Single Variants, Small </a:t>
            </a:r>
            <a:r>
              <a:rPr lang="en-US" sz="2400" dirty="0" smtClean="0"/>
              <a:t>Sample Size</a:t>
            </a:r>
            <a:endParaRPr lang="en-US" sz="2400" dirty="0"/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715000" y="1905000"/>
            <a:ext cx="320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Hundreds of thousands of variants, Large </a:t>
            </a:r>
            <a:r>
              <a:rPr lang="en-US" sz="2400" dirty="0" smtClean="0"/>
              <a:t>Sample Size</a:t>
            </a:r>
            <a:endParaRPr lang="en-US" sz="2400" dirty="0"/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5562600" y="3733800"/>
            <a:ext cx="358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/>
              <a:t>   Chip based genotyping technologies </a:t>
            </a:r>
            <a:r>
              <a:rPr lang="en-US" sz="2400" b="1" dirty="0">
                <a:sym typeface="Wingdings" pitchFamily="2" charset="2"/>
              </a:rPr>
              <a:t>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400" b="1" dirty="0">
                <a:sym typeface="Wingdings" pitchFamily="2" charset="2"/>
              </a:rPr>
              <a:t>    </a:t>
            </a:r>
            <a:r>
              <a:rPr lang="en-US" sz="2400" b="1" dirty="0" smtClean="0">
                <a:sym typeface="Wingdings" pitchFamily="2" charset="2"/>
              </a:rPr>
              <a:t>&gt;</a:t>
            </a:r>
            <a:r>
              <a:rPr lang="en-US" sz="2400" b="1" dirty="0" smtClean="0"/>
              <a:t>1 </a:t>
            </a:r>
            <a:r>
              <a:rPr lang="en-US" sz="2400" b="1" dirty="0"/>
              <a:t>million genotypes on a single </a:t>
            </a:r>
            <a:r>
              <a:rPr lang="en-US" sz="2400" b="1" dirty="0" smtClean="0"/>
              <a:t>sample, single assay</a:t>
            </a:r>
            <a:endParaRPr lang="en-US" sz="2400" b="1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endParaRPr lang="en-US" sz="2400" b="1" dirty="0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b="1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6200000">
            <a:off x="4267200" y="3581400"/>
            <a:ext cx="762000" cy="1981200"/>
          </a:xfrm>
          <a:prstGeom prst="downArrow">
            <a:avLst>
              <a:gd name="adj1" fmla="val 50000"/>
              <a:gd name="adj2" fmla="val 6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GWAS?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G</a:t>
            </a:r>
            <a:r>
              <a:rPr lang="en-US" dirty="0" smtClean="0"/>
              <a:t>enome-</a:t>
            </a:r>
            <a:r>
              <a:rPr lang="en-US" u="sng" dirty="0" smtClean="0"/>
              <a:t>W</a:t>
            </a:r>
            <a:r>
              <a:rPr lang="en-US" dirty="0" smtClean="0"/>
              <a:t>ide </a:t>
            </a:r>
            <a:r>
              <a:rPr lang="en-US" u="sng" dirty="0" smtClean="0"/>
              <a:t>A</a:t>
            </a:r>
            <a:r>
              <a:rPr lang="en-US" dirty="0" smtClean="0"/>
              <a:t>ssociation </a:t>
            </a:r>
            <a:r>
              <a:rPr lang="en-US" u="sng" dirty="0" smtClean="0"/>
              <a:t>S</a:t>
            </a:r>
            <a:r>
              <a:rPr lang="en-US" dirty="0" smtClean="0"/>
              <a:t>tudy – study interrogating the relationship between genome-wide genetic variation and a phenotype.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Large volume of data</a:t>
            </a:r>
          </a:p>
          <a:p>
            <a:pPr lvl="1"/>
            <a:r>
              <a:rPr lang="en-US" dirty="0" smtClean="0"/>
              <a:t>Much of the data is ‘negative’</a:t>
            </a:r>
          </a:p>
          <a:p>
            <a:pPr lvl="1"/>
            <a:r>
              <a:rPr lang="en-US" dirty="0" smtClean="0"/>
              <a:t>Unique information in genome-wide data</a:t>
            </a:r>
          </a:p>
          <a:p>
            <a:pPr lvl="2"/>
            <a:r>
              <a:rPr lang="en-US" dirty="0" smtClean="0"/>
              <a:t>Population structure</a:t>
            </a:r>
          </a:p>
          <a:p>
            <a:pPr lvl="2"/>
            <a:r>
              <a:rPr lang="en-US" dirty="0" smtClean="0"/>
              <a:t>Evolutionary selection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of GWAS (What We’ll Learn This Week)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case-control study design</a:t>
            </a:r>
          </a:p>
          <a:p>
            <a:pPr lvl="1"/>
            <a:r>
              <a:rPr lang="en-US" dirty="0" smtClean="0"/>
              <a:t>potential confounders to analysis (population stratification, ascertainment)</a:t>
            </a:r>
          </a:p>
          <a:p>
            <a:r>
              <a:rPr lang="en-US" dirty="0" smtClean="0"/>
              <a:t>genome-wide genotyping</a:t>
            </a:r>
          </a:p>
          <a:p>
            <a:pPr lvl="1"/>
            <a:r>
              <a:rPr lang="en-US" dirty="0" smtClean="0"/>
              <a:t>data management, special programs and computing requirements</a:t>
            </a:r>
          </a:p>
          <a:p>
            <a:pPr lvl="1"/>
            <a:r>
              <a:rPr lang="en-US" dirty="0" smtClean="0"/>
              <a:t>quality control</a:t>
            </a:r>
          </a:p>
          <a:p>
            <a:r>
              <a:rPr lang="en-US" dirty="0" smtClean="0"/>
              <a:t>statistical association testing</a:t>
            </a:r>
          </a:p>
          <a:p>
            <a:pPr lvl="1"/>
            <a:r>
              <a:rPr lang="en-US" dirty="0" smtClean="0"/>
              <a:t>multiple comparisons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2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lein_CFH_GWAS_Title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7" r="-35187"/>
          <a:stretch>
            <a:fillRect/>
          </a:stretch>
        </p:blipFill>
        <p:spPr>
          <a:xfrm>
            <a:off x="-1142999" y="381000"/>
            <a:ext cx="11491848" cy="6152002"/>
          </a:xfrm>
        </p:spPr>
      </p:pic>
    </p:spTree>
    <p:extLst>
      <p:ext uri="{BB962C8B-B14F-4D97-AF65-F5344CB8AC3E}">
        <p14:creationId xmlns:p14="http://schemas.microsoft.com/office/powerpoint/2010/main" val="407797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Case-Control Design, Ascertainment</a:t>
            </a:r>
            <a:endParaRPr lang="en-US" dirty="0"/>
          </a:p>
        </p:txBody>
      </p:sp>
      <p:pic>
        <p:nvPicPr>
          <p:cNvPr id="4" name="Content Placeholder 3" descr="Klein_CFH_GWAS_StudyDesig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71" r="-122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8963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Confounding</a:t>
            </a:r>
            <a:endParaRPr lang="en-US" dirty="0"/>
          </a:p>
        </p:txBody>
      </p:sp>
      <p:pic>
        <p:nvPicPr>
          <p:cNvPr id="4" name="Content Placeholder 3" descr="Klein_CFH_GWAS_Confound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6" b="-3866"/>
          <a:stretch>
            <a:fillRect/>
          </a:stretch>
        </p:blipFill>
        <p:spPr>
          <a:xfrm>
            <a:off x="1981200" y="1752600"/>
            <a:ext cx="5124670" cy="2743199"/>
          </a:xfrm>
        </p:spPr>
      </p:pic>
      <p:sp>
        <p:nvSpPr>
          <p:cNvPr id="6" name="TextBox 5"/>
          <p:cNvSpPr txBox="1"/>
          <p:nvPr/>
        </p:nvSpPr>
        <p:spPr>
          <a:xfrm>
            <a:off x="1371600" y="4648200"/>
            <a:ext cx="69823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Population Stratification (subtle ancestral differences between case and control groups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Traditional confounders (gender, environmental exposures)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Phenotype misclassification (</a:t>
            </a:r>
            <a:r>
              <a:rPr lang="en-US" sz="2000" dirty="0" err="1" smtClean="0"/>
              <a:t>phenocopies</a:t>
            </a:r>
            <a:r>
              <a:rPr lang="en-US" sz="2000" dirty="0" smtClean="0"/>
              <a:t>, latent cases)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2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</a:t>
            </a:r>
            <a:r>
              <a:rPr lang="en-US" dirty="0" smtClean="0"/>
              <a:t> </a:t>
            </a:r>
            <a:r>
              <a:rPr lang="en-US" dirty="0" smtClean="0"/>
              <a:t>genetic association </a:t>
            </a:r>
            <a:r>
              <a:rPr lang="en-US" dirty="0" smtClean="0"/>
              <a:t>studies</a:t>
            </a:r>
          </a:p>
          <a:p>
            <a:r>
              <a:rPr lang="en-US" dirty="0" smtClean="0"/>
              <a:t>Historical perspective on genetic association and the development of GWAS</a:t>
            </a:r>
          </a:p>
          <a:p>
            <a:r>
              <a:rPr lang="en-US" dirty="0" smtClean="0"/>
              <a:t>Overview of Essential Components of a GWAS Analysis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Testing</a:t>
            </a:r>
            <a:endParaRPr lang="en-US" dirty="0"/>
          </a:p>
        </p:txBody>
      </p:sp>
      <p:pic>
        <p:nvPicPr>
          <p:cNvPr id="4" name="Content Placeholder 3" descr="Klein_CFH_GWAS_Sta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19464"/>
          <a:stretch>
            <a:fillRect/>
          </a:stretch>
        </p:blipFill>
        <p:spPr>
          <a:xfrm>
            <a:off x="914400" y="1905000"/>
            <a:ext cx="7345363" cy="3931920"/>
          </a:xfrm>
        </p:spPr>
      </p:pic>
    </p:spTree>
    <p:extLst>
      <p:ext uri="{BB962C8B-B14F-4D97-AF65-F5344CB8AC3E}">
        <p14:creationId xmlns:p14="http://schemas.microsoft.com/office/powerpoint/2010/main" val="203483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Results</a:t>
            </a:r>
            <a:endParaRPr lang="en-US" dirty="0"/>
          </a:p>
        </p:txBody>
      </p:sp>
      <p:pic>
        <p:nvPicPr>
          <p:cNvPr id="4" name="Content Placeholder 3" descr="Klein_CFH_GWAS_Manhatta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772" b="-35772"/>
          <a:stretch>
            <a:fillRect/>
          </a:stretch>
        </p:blipFill>
        <p:spPr>
          <a:xfrm>
            <a:off x="3962400" y="123544"/>
            <a:ext cx="4876800" cy="6477942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Manhattan Plots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 genome-wide p-values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Locus Plots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gene-level visualization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QQ Plots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assess bias/significance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LD Plots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visualize local patterns of linkage disequilibrium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1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Linkage Disequilibrium (LD)</a:t>
            </a:r>
            <a:endParaRPr lang="en-US" dirty="0"/>
          </a:p>
        </p:txBody>
      </p:sp>
      <p:pic>
        <p:nvPicPr>
          <p:cNvPr id="5" name="Content Placeholder 4" descr="Klein_CFH_GWAS_LDPl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94" b="-42594"/>
          <a:stretch>
            <a:fillRect/>
          </a:stretch>
        </p:blipFill>
        <p:spPr>
          <a:xfrm>
            <a:off x="3962400" y="123544"/>
            <a:ext cx="4876799" cy="647794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Fundamental role of LD in chip design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to Use </a:t>
            </a:r>
            <a:r>
              <a:rPr lang="en-US" dirty="0" err="1" smtClean="0"/>
              <a:t>HapMap</a:t>
            </a:r>
            <a:r>
              <a:rPr lang="en-US" dirty="0" smtClean="0"/>
              <a:t> to understand LD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26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4800" y="381000"/>
            <a:ext cx="853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3200" b="1" dirty="0" err="1">
                <a:solidFill>
                  <a:srgbClr val="FFFF66"/>
                </a:solidFill>
              </a:rPr>
              <a:t>Published</a:t>
            </a:r>
            <a:r>
              <a:rPr lang="fr-FR" sz="3200" b="1" dirty="0">
                <a:solidFill>
                  <a:srgbClr val="FFFF66"/>
                </a:solidFill>
              </a:rPr>
              <a:t> GWA Reports, 2005 – 6/2012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 rot="-5400000">
            <a:off x="-1363662" y="3344863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>
                <a:solidFill>
                  <a:srgbClr val="FFFFFF"/>
                </a:solidFill>
                <a:ea typeface="ＭＳ Ｐゴシック" pitchFamily="96" charset="-128"/>
              </a:rPr>
              <a:t>Total </a:t>
            </a:r>
            <a:r>
              <a:rPr lang="fr-FR" sz="2000" dirty="0" err="1">
                <a:solidFill>
                  <a:srgbClr val="FFFFFF"/>
                </a:solidFill>
                <a:ea typeface="ＭＳ Ｐゴシック" pitchFamily="96" charset="-128"/>
              </a:rPr>
              <a:t>Number</a:t>
            </a:r>
            <a:r>
              <a:rPr lang="fr-FR" sz="2000" dirty="0">
                <a:solidFill>
                  <a:srgbClr val="FFFFFF"/>
                </a:solidFill>
                <a:ea typeface="ＭＳ Ｐゴシック" pitchFamily="96" charset="-128"/>
              </a:rPr>
              <a:t> of Publications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556000" y="6281738"/>
            <a:ext cx="2149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</a:rPr>
              <a:t>Calendar Quarter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76200" y="6613525"/>
            <a:ext cx="164981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2121FF"/>
                </a:solidFill>
              </a:rPr>
              <a:t>Through 6/30/12 postings</a:t>
            </a:r>
          </a:p>
        </p:txBody>
      </p:sp>
      <p:graphicFrame>
        <p:nvGraphicFramePr>
          <p:cNvPr id="11" name="Chart 10"/>
          <p:cNvGraphicFramePr/>
          <p:nvPr/>
        </p:nvGraphicFramePr>
        <p:xfrm>
          <a:off x="838200" y="1143000"/>
          <a:ext cx="8001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24800" y="990600"/>
            <a:ext cx="838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1350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52233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was-2012-07-01.jpg"/>
          <p:cNvPicPr>
            <a:picLocks noChangeAspect="1"/>
          </p:cNvPicPr>
          <p:nvPr/>
        </p:nvPicPr>
        <p:blipFill rotWithShape="1">
          <a:blip r:embed="rId2" cstate="print"/>
          <a:srcRect l="132" b="1254"/>
          <a:stretch/>
        </p:blipFill>
        <p:spPr>
          <a:xfrm>
            <a:off x="-1" y="432262"/>
            <a:ext cx="8218711" cy="609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8382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Published Genome-Wide Associations through 07/2012</a:t>
            </a:r>
          </a:p>
          <a:p>
            <a:pPr algn="ctr"/>
            <a:r>
              <a:rPr lang="en-US" sz="1400" b="1" dirty="0"/>
              <a:t>P</a:t>
            </a:r>
            <a:r>
              <a:rPr lang="en-US" sz="1400" b="1" dirty="0" smtClean="0"/>
              <a:t>ublished GWA at p≤5X10</a:t>
            </a:r>
            <a:r>
              <a:rPr lang="en-US" sz="1400" b="1" baseline="30000" dirty="0" smtClean="0"/>
              <a:t>-8</a:t>
            </a:r>
            <a:r>
              <a:rPr lang="en-US" sz="1400" b="1" dirty="0" smtClean="0"/>
              <a:t> for 18 trait categories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75318" y="5868574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NHGRI GWA Catalog</a:t>
            </a:r>
          </a:p>
          <a:p>
            <a:r>
              <a:rPr lang="en-US" b="1" dirty="0" smtClean="0"/>
              <a:t>www.genome.gov/GWAStudies</a:t>
            </a:r>
          </a:p>
          <a:p>
            <a:r>
              <a:rPr lang="en-US" b="1" dirty="0" smtClean="0">
                <a:hlinkClick r:id="rId3"/>
              </a:rPr>
              <a:t>www.ebi.ac.uk/fgpt/gwas/ </a:t>
            </a:r>
            <a:endParaRPr lang="en-US" b="1" dirty="0"/>
          </a:p>
        </p:txBody>
      </p:sp>
      <p:pic>
        <p:nvPicPr>
          <p:cNvPr id="7" name="Picture 2" descr="http://wwwdev.ebi.ac.uk/fgpt/gwas/images/dual-logo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3"/>
          <a:stretch/>
        </p:blipFill>
        <p:spPr bwMode="auto">
          <a:xfrm>
            <a:off x="6770918" y="6413845"/>
            <a:ext cx="1053854" cy="33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dev.ebi.ac.uk/fgpt/gwas/images/dual-logo2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92"/>
          <a:stretch/>
        </p:blipFill>
        <p:spPr bwMode="auto">
          <a:xfrm>
            <a:off x="2656118" y="6413845"/>
            <a:ext cx="1235754" cy="33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gwas-2012-07-02.jpg"/>
          <p:cNvPicPr>
            <a:picLocks noChangeAspect="1"/>
          </p:cNvPicPr>
          <p:nvPr/>
        </p:nvPicPr>
        <p:blipFill rotWithShape="1">
          <a:blip r:embed="rId5" cstate="print"/>
          <a:srcRect l="9642" t="10000" r="52738" b="12063"/>
          <a:stretch/>
        </p:blipFill>
        <p:spPr>
          <a:xfrm>
            <a:off x="7674429" y="4417413"/>
            <a:ext cx="1307190" cy="2031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57400" y="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GWAS Has Identified Many Novel, Robust Genetic Associations with Common Diseases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Candidate Gene Era was Characterized by Poorly Reproducible Results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2009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6172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Ioannidis et al. Nat Gen. 2001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GWAS is a powerful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successful study design for identifying robust genetic association with common disease</a:t>
            </a:r>
          </a:p>
          <a:p>
            <a:endParaRPr lang="en-US" dirty="0" smtClean="0"/>
          </a:p>
          <a:p>
            <a:r>
              <a:rPr lang="en-US" dirty="0" smtClean="0"/>
              <a:t>depends on a great deal of genomic infrastructure</a:t>
            </a:r>
          </a:p>
          <a:p>
            <a:pPr lvl="1"/>
            <a:r>
              <a:rPr lang="en-US" dirty="0" smtClean="0"/>
              <a:t>HGP, </a:t>
            </a:r>
            <a:r>
              <a:rPr lang="en-US" dirty="0" err="1" smtClean="0"/>
              <a:t>HapMap</a:t>
            </a:r>
            <a:r>
              <a:rPr lang="en-US" dirty="0" smtClean="0"/>
              <a:t>, genotyping technology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GWAS only identifies regions of association</a:t>
            </a:r>
          </a:p>
          <a:p>
            <a:pPr lvl="1"/>
            <a:r>
              <a:rPr lang="en-US" dirty="0" smtClean="0"/>
              <a:t>causative alleles need to be identified</a:t>
            </a:r>
          </a:p>
          <a:p>
            <a:pPr lvl="1"/>
            <a:r>
              <a:rPr lang="en-US" dirty="0" smtClean="0"/>
              <a:t>how loci interact to influence phenotype is poorly understood</a:t>
            </a:r>
          </a:p>
          <a:p>
            <a:pPr lvl="1"/>
            <a:r>
              <a:rPr lang="en-US" dirty="0" smtClean="0"/>
              <a:t>the majority of genetic variance for most common, complex diseases </a:t>
            </a:r>
            <a:r>
              <a:rPr lang="en-US" smtClean="0"/>
              <a:t>remains unexplained.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0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– functional unit of DNA that codes for a protein</a:t>
            </a:r>
          </a:p>
          <a:p>
            <a:r>
              <a:rPr lang="en-US" dirty="0" smtClean="0"/>
              <a:t>Genome – the entirety of an organism’s genetic material</a:t>
            </a:r>
          </a:p>
          <a:p>
            <a:r>
              <a:rPr lang="en-US" dirty="0" smtClean="0"/>
              <a:t>Genetics – study of heredity</a:t>
            </a:r>
          </a:p>
          <a:p>
            <a:r>
              <a:rPr lang="en-US" dirty="0" smtClean="0"/>
              <a:t>Genomics -  the study of organism’s entire genome.</a:t>
            </a:r>
          </a:p>
          <a:p>
            <a:r>
              <a:rPr lang="en-US" dirty="0" smtClean="0"/>
              <a:t>Genetic association – genotype </a:t>
            </a:r>
            <a:r>
              <a:rPr lang="en-US" dirty="0" smtClean="0">
                <a:sym typeface="Wingdings"/>
              </a:rPr>
              <a:t> phenotype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760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Fundamentals of Genetic Association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45363" cy="3931920"/>
          </a:xfrm>
        </p:spPr>
        <p:txBody>
          <a:bodyPr/>
          <a:lstStyle/>
          <a:p>
            <a:r>
              <a:rPr lang="en-US" dirty="0" smtClean="0"/>
              <a:t>Genetic </a:t>
            </a:r>
            <a:r>
              <a:rPr lang="en-US" dirty="0" smtClean="0"/>
              <a:t>association </a:t>
            </a:r>
            <a:r>
              <a:rPr lang="en-US" dirty="0"/>
              <a:t>a</a:t>
            </a:r>
            <a:r>
              <a:rPr lang="en-US" dirty="0" smtClean="0"/>
              <a:t>ttempts </a:t>
            </a:r>
            <a:r>
              <a:rPr lang="en-US" dirty="0" smtClean="0"/>
              <a:t>to </a:t>
            </a:r>
            <a:r>
              <a:rPr lang="en-US" dirty="0"/>
              <a:t>d</a:t>
            </a:r>
            <a:r>
              <a:rPr lang="en-US" dirty="0" smtClean="0"/>
              <a:t>iscern how </a:t>
            </a:r>
            <a:r>
              <a:rPr lang="en-US" dirty="0"/>
              <a:t>g</a:t>
            </a:r>
            <a:r>
              <a:rPr lang="en-US" dirty="0" smtClean="0"/>
              <a:t>enotype </a:t>
            </a:r>
            <a:r>
              <a:rPr lang="en-US" dirty="0" smtClean="0"/>
              <a:t>affects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henotype </a:t>
            </a:r>
            <a:r>
              <a:rPr lang="en-US" u="sng" dirty="0" smtClean="0">
                <a:uFill>
                  <a:solidFill>
                    <a:srgbClr val="FF0000"/>
                  </a:solidFill>
                </a:uFill>
              </a:rPr>
              <a:t>in</a:t>
            </a:r>
            <a:r>
              <a:rPr lang="en-US" u="sng" dirty="0" smtClean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u="sng" dirty="0" smtClean="0">
                <a:uFill>
                  <a:solidFill>
                    <a:srgbClr val="FF0000"/>
                  </a:solidFill>
                </a:uFill>
              </a:rPr>
              <a:t>p</a:t>
            </a:r>
            <a:r>
              <a:rPr lang="en-US" u="sng" dirty="0" smtClean="0">
                <a:uFill>
                  <a:solidFill>
                    <a:srgbClr val="FF0000"/>
                  </a:solidFill>
                </a:uFill>
              </a:rPr>
              <a:t>opulations</a:t>
            </a:r>
          </a:p>
          <a:p>
            <a:r>
              <a:rPr lang="en-US" dirty="0" smtClean="0"/>
              <a:t>Principal </a:t>
            </a:r>
            <a:r>
              <a:rPr lang="en-US" dirty="0" smtClean="0"/>
              <a:t>elements of genetic association</a:t>
            </a:r>
          </a:p>
          <a:p>
            <a:pPr lvl="1"/>
            <a:r>
              <a:rPr lang="en-US" dirty="0" smtClean="0"/>
              <a:t>Measure genetic variation</a:t>
            </a:r>
          </a:p>
          <a:p>
            <a:pPr lvl="1"/>
            <a:r>
              <a:rPr lang="en-US" dirty="0" smtClean="0"/>
              <a:t>Measure phenotypic variation</a:t>
            </a:r>
          </a:p>
          <a:p>
            <a:pPr lvl="1"/>
            <a:r>
              <a:rPr lang="en-US" dirty="0" smtClean="0"/>
              <a:t>Quantify the association between the two in multiple organisms, cells, etc. (Statistics)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10694"/>
              </p:ext>
            </p:extLst>
          </p:nvPr>
        </p:nvGraphicFramePr>
        <p:xfrm>
          <a:off x="12954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Unaffected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Strength of the Link Between Genotype and Phenotype is Variable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828800"/>
            <a:ext cx="7345363" cy="4495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Phenotypic variation = genetics + environment</a:t>
            </a:r>
          </a:p>
          <a:p>
            <a:r>
              <a:rPr lang="en-US" dirty="0" smtClean="0"/>
              <a:t>Heritability = the extent to which a trait is predictably passed from generation to generation</a:t>
            </a:r>
          </a:p>
          <a:p>
            <a:r>
              <a:rPr lang="en-US" dirty="0" smtClean="0"/>
              <a:t>Some Traits and Diseases are ~100% genetic</a:t>
            </a:r>
          </a:p>
          <a:p>
            <a:pPr lvl="1"/>
            <a:r>
              <a:rPr lang="en-US" dirty="0"/>
              <a:t>Down’s syndrome</a:t>
            </a:r>
          </a:p>
          <a:p>
            <a:pPr lvl="1"/>
            <a:r>
              <a:rPr lang="en-US" dirty="0" smtClean="0"/>
              <a:t>Huntington’s </a:t>
            </a:r>
            <a:r>
              <a:rPr lang="en-US" dirty="0"/>
              <a:t>Disease</a:t>
            </a:r>
          </a:p>
          <a:p>
            <a:pPr lvl="1"/>
            <a:r>
              <a:rPr lang="en-US" dirty="0"/>
              <a:t>Hair </a:t>
            </a:r>
            <a:r>
              <a:rPr lang="en-US" dirty="0" smtClean="0"/>
              <a:t>color</a:t>
            </a:r>
            <a:endParaRPr lang="en-US" dirty="0"/>
          </a:p>
          <a:p>
            <a:r>
              <a:rPr lang="en-US" dirty="0" smtClean="0"/>
              <a:t>Other traits are co-determined by genetics AND environment (and randomness?)</a:t>
            </a:r>
          </a:p>
          <a:p>
            <a:pPr lvl="1"/>
            <a:r>
              <a:rPr lang="en-US" dirty="0" smtClean="0"/>
              <a:t>heart disease</a:t>
            </a:r>
          </a:p>
          <a:p>
            <a:pPr lvl="1"/>
            <a:r>
              <a:rPr lang="en-US" dirty="0" smtClean="0"/>
              <a:t>height</a:t>
            </a:r>
          </a:p>
          <a:p>
            <a:pPr lvl="1"/>
            <a:r>
              <a:rPr lang="en-US" dirty="0" smtClean="0"/>
              <a:t>personality?</a:t>
            </a:r>
          </a:p>
        </p:txBody>
      </p:sp>
    </p:spTree>
    <p:extLst>
      <p:ext uri="{BB962C8B-B14F-4D97-AF65-F5344CB8AC3E}">
        <p14:creationId xmlns:p14="http://schemas.microsoft.com/office/powerpoint/2010/main" val="39225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Mendelian</a:t>
            </a:r>
            <a:r>
              <a:rPr lang="en-US" sz="3600" dirty="0" smtClean="0"/>
              <a:t> Genetics Focuses on Completely Heritable Phenotypes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focused on traits with ~100% heritability</a:t>
            </a:r>
          </a:p>
          <a:p>
            <a:r>
              <a:rPr lang="en-US" dirty="0" smtClean="0"/>
              <a:t>Phenotype = genotype</a:t>
            </a:r>
          </a:p>
          <a:p>
            <a:r>
              <a:rPr lang="en-US" dirty="0" smtClean="0"/>
              <a:t>Used patterns of phenotypic inheritance to infer fundamental rules of “gene” transfer across generations</a:t>
            </a:r>
          </a:p>
          <a:p>
            <a:r>
              <a:rPr lang="en-US" dirty="0" smtClean="0"/>
              <a:t>Much of the fundamental understanding of how genes work arose from phenotype-level observations</a:t>
            </a:r>
            <a:endParaRPr lang="en-US" dirty="0"/>
          </a:p>
        </p:txBody>
      </p:sp>
      <p:pic>
        <p:nvPicPr>
          <p:cNvPr id="6" name="Content Placeholder 5" descr="punnett square green peas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296" b="-20296"/>
          <a:stretch>
            <a:fillRect/>
          </a:stretch>
        </p:blipFill>
        <p:spPr>
          <a:xfrm>
            <a:off x="4648200" y="1981200"/>
            <a:ext cx="3565525" cy="3927475"/>
          </a:xfrm>
        </p:spPr>
      </p:pic>
      <p:sp>
        <p:nvSpPr>
          <p:cNvPr id="7" name="TextBox 6"/>
          <p:cNvSpPr txBox="1"/>
          <p:nvPr/>
        </p:nvSpPr>
        <p:spPr>
          <a:xfrm>
            <a:off x="5105400" y="60960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http://</a:t>
            </a:r>
            <a:r>
              <a:rPr lang="nl-NL" sz="1000" dirty="0" err="1"/>
              <a:t>homeschoolersresources.blogspot.com</a:t>
            </a:r>
            <a:r>
              <a:rPr lang="nl-NL" sz="1000" dirty="0"/>
              <a:t>/2010/04/</a:t>
            </a:r>
            <a:r>
              <a:rPr lang="nl-NL" sz="1000" dirty="0" err="1"/>
              <a:t>gregor-mendels-punnet-squares.html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729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Linking “Genes” to Chromosomes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1915 – The Mechanisms of </a:t>
            </a:r>
            <a:r>
              <a:rPr lang="en-US" dirty="0" err="1" smtClean="0"/>
              <a:t>Mendelian</a:t>
            </a:r>
            <a:r>
              <a:rPr lang="en-US" dirty="0" smtClean="0"/>
              <a:t> Heritability</a:t>
            </a:r>
          </a:p>
          <a:p>
            <a:r>
              <a:rPr lang="en-US" dirty="0" smtClean="0"/>
              <a:t>“Genes” or units of heredity are located on chromosomes.</a:t>
            </a:r>
          </a:p>
          <a:p>
            <a:r>
              <a:rPr lang="en-US" dirty="0" smtClean="0"/>
              <a:t>Development of </a:t>
            </a:r>
            <a:r>
              <a:rPr lang="en-US" u="sng" dirty="0" smtClean="0">
                <a:solidFill>
                  <a:schemeClr val="tx1"/>
                </a:solidFill>
              </a:rPr>
              <a:t>genetic maps</a:t>
            </a:r>
            <a:r>
              <a:rPr lang="en-US" dirty="0" smtClean="0"/>
              <a:t> (first maps based on recombination rates between linked genes)</a:t>
            </a:r>
            <a:endParaRPr lang="en-US" dirty="0"/>
          </a:p>
        </p:txBody>
      </p:sp>
      <p:pic>
        <p:nvPicPr>
          <p:cNvPr id="5" name="Content Placeholder 4" descr="Morgan_chromosome_peas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8" r="-4798"/>
          <a:stretch>
            <a:fillRect/>
          </a:stretch>
        </p:blipFill>
        <p:spPr>
          <a:xfrm>
            <a:off x="4648198" y="1752600"/>
            <a:ext cx="4191002" cy="4615624"/>
          </a:xfrm>
        </p:spPr>
      </p:pic>
      <p:sp>
        <p:nvSpPr>
          <p:cNvPr id="6" name="TextBox 5"/>
          <p:cNvSpPr txBox="1"/>
          <p:nvPr/>
        </p:nvSpPr>
        <p:spPr>
          <a:xfrm>
            <a:off x="4495800" y="6400800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www.bio.georgiasouthern.edu</a:t>
            </a:r>
            <a:r>
              <a:rPr lang="en-US" sz="1000" dirty="0"/>
              <a:t>/bio-home/</a:t>
            </a:r>
            <a:r>
              <a:rPr lang="en-US" sz="1000" dirty="0" err="1"/>
              <a:t>harvey</a:t>
            </a:r>
            <a:r>
              <a:rPr lang="en-US" sz="1000" dirty="0"/>
              <a:t>/</a:t>
            </a:r>
            <a:r>
              <a:rPr lang="en-US" sz="1000" dirty="0" err="1"/>
              <a:t>lect</a:t>
            </a:r>
            <a:r>
              <a:rPr lang="en-US" sz="1000" dirty="0"/>
              <a:t>/</a:t>
            </a:r>
            <a:r>
              <a:rPr lang="en-US" sz="1000" dirty="0" err="1"/>
              <a:t>lectures.html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424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Genetic/Molecular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47888"/>
            <a:ext cx="4038600" cy="3927475"/>
          </a:xfrm>
        </p:spPr>
        <p:txBody>
          <a:bodyPr/>
          <a:lstStyle/>
          <a:p>
            <a:r>
              <a:rPr lang="en-US" dirty="0" smtClean="0"/>
              <a:t>Linus Pauling – 1949, identifies distinct hemoglobin phenotype in individuals with sickle cell disease.</a:t>
            </a:r>
          </a:p>
          <a:p>
            <a:r>
              <a:rPr lang="en-US" dirty="0" smtClean="0"/>
              <a:t>Genes </a:t>
            </a:r>
            <a:r>
              <a:rPr lang="en-US" dirty="0" smtClean="0">
                <a:sym typeface="Wingdings"/>
              </a:rPr>
              <a:t> Protein Phenotype</a:t>
            </a:r>
          </a:p>
          <a:p>
            <a:r>
              <a:rPr lang="en-US" dirty="0" smtClean="0">
                <a:sym typeface="Wingdings"/>
              </a:rPr>
              <a:t>Precursor to central dogma            DNA  RNA  Protein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Pauling_SickleCell_Electrophoersi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371" b="-29371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6629400" y="56388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Pauling et al. Science 1949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8772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of </a:t>
            </a:r>
            <a:r>
              <a:rPr lang="en-US" dirty="0" err="1" smtClean="0"/>
              <a:t>Mendelian</a:t>
            </a:r>
            <a:r>
              <a:rPr lang="en-US" dirty="0" smtClean="0"/>
              <a:t> Genetics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0112" y="1905000"/>
            <a:ext cx="7345363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Generational Studies</a:t>
            </a:r>
          </a:p>
          <a:p>
            <a:pPr lvl="1"/>
            <a:r>
              <a:rPr lang="en-US" dirty="0" smtClean="0"/>
              <a:t>family-based studies</a:t>
            </a:r>
          </a:p>
          <a:p>
            <a:pPr lvl="1"/>
            <a:r>
              <a:rPr lang="en-US" dirty="0" smtClean="0"/>
              <a:t>controlled crosses</a:t>
            </a:r>
          </a:p>
          <a:p>
            <a:pPr lvl="1"/>
            <a:r>
              <a:rPr lang="en-US" dirty="0" smtClean="0"/>
              <a:t>mutational screens</a:t>
            </a:r>
          </a:p>
          <a:p>
            <a:r>
              <a:rPr lang="en-US" dirty="0" smtClean="0"/>
              <a:t>Phenotypic Observation and Quantification</a:t>
            </a:r>
          </a:p>
          <a:p>
            <a:r>
              <a:rPr lang="en-US" dirty="0" smtClean="0"/>
              <a:t>Genetic Maps for Gene Localization</a:t>
            </a:r>
          </a:p>
          <a:p>
            <a:pPr lvl="1"/>
            <a:r>
              <a:rPr lang="en-US" dirty="0" smtClean="0"/>
              <a:t>Genes close to each other on </a:t>
            </a:r>
            <a:r>
              <a:rPr lang="en-US" dirty="0" err="1" smtClean="0"/>
              <a:t>Chromsomes</a:t>
            </a:r>
            <a:r>
              <a:rPr lang="en-US" dirty="0"/>
              <a:t> </a:t>
            </a:r>
            <a:r>
              <a:rPr lang="en-US" dirty="0" smtClean="0"/>
              <a:t>tended not to be randomly assorted during mating</a:t>
            </a:r>
          </a:p>
          <a:p>
            <a:pPr lvl="1"/>
            <a:r>
              <a:rPr lang="en-US" dirty="0" smtClean="0"/>
              <a:t>Rough scale genetic maps based purely on observed </a:t>
            </a:r>
            <a:r>
              <a:rPr lang="en-US" dirty="0" err="1" smtClean="0"/>
              <a:t>meioses</a:t>
            </a:r>
            <a:r>
              <a:rPr lang="en-US" dirty="0" smtClean="0"/>
              <a:t> in generational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1044</Words>
  <Application>Microsoft Macintosh PowerPoint</Application>
  <PresentationFormat>On-screen Show (4:3)</PresentationFormat>
  <Paragraphs>166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Theme</vt:lpstr>
      <vt:lpstr>Default Design</vt:lpstr>
      <vt:lpstr>Capital</vt:lpstr>
      <vt:lpstr>1_Capital</vt:lpstr>
      <vt:lpstr>Introduction to Genetic Association Studies</vt:lpstr>
      <vt:lpstr>Objectives</vt:lpstr>
      <vt:lpstr>Definitions</vt:lpstr>
      <vt:lpstr>Fundamentals of Genetic Association</vt:lpstr>
      <vt:lpstr>The Strength of the Link Between Genotype and Phenotype is Variable</vt:lpstr>
      <vt:lpstr>Mendelian Genetics Focuses on Completely Heritable Phenotypes</vt:lpstr>
      <vt:lpstr>Linking “Genes” to Chromosomes</vt:lpstr>
      <vt:lpstr>Identifying Genetic/Molecular Diseases</vt:lpstr>
      <vt:lpstr>Tools of Mendelian Genetics</vt:lpstr>
      <vt:lpstr>Selected Landmarks in the Genetics of Human Disease, Mendelian Genetics to Common, Complex Genetics </vt:lpstr>
      <vt:lpstr>From Simple Mendelian Disorders to Complex Genetic Diseases</vt:lpstr>
      <vt:lpstr>PowerPoint Presentation</vt:lpstr>
      <vt:lpstr>Tools of Common, Complex Disease Genetics in Humans</vt:lpstr>
      <vt:lpstr>From Genes to GWAS – A Technology Driven Research Enterprise</vt:lpstr>
      <vt:lpstr>What is a GWAS?</vt:lpstr>
      <vt:lpstr>Key Elements of GWAS (What We’ll Learn This Week)</vt:lpstr>
      <vt:lpstr>PowerPoint Presentation</vt:lpstr>
      <vt:lpstr>Case-Control Design, Ascertainment</vt:lpstr>
      <vt:lpstr>Confounding</vt:lpstr>
      <vt:lpstr>Association Testing</vt:lpstr>
      <vt:lpstr>Visualization of Results</vt:lpstr>
      <vt:lpstr>Linkage Disequilibrium (LD)</vt:lpstr>
      <vt:lpstr>PowerPoint Presentation</vt:lpstr>
      <vt:lpstr>PowerPoint Presentation</vt:lpstr>
      <vt:lpstr>The Candidate Gene Era was Characterized by Poorly Reproducible Results</vt:lpstr>
      <vt:lpstr>GWAS is a powerful tool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Genome-Wide Association Studies</dc:title>
  <dc:creator>repjc</dc:creator>
  <cp:lastModifiedBy>Peter Castaldi</cp:lastModifiedBy>
  <cp:revision>22</cp:revision>
  <dcterms:created xsi:type="dcterms:W3CDTF">2013-01-24T20:23:43Z</dcterms:created>
  <dcterms:modified xsi:type="dcterms:W3CDTF">2013-01-25T09:46:54Z</dcterms:modified>
</cp:coreProperties>
</file>