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477-FEEB-43C4-A039-1ED4F9D81EDB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EEA3-8A11-4E5C-A286-183184D3E9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0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477-FEEB-43C4-A039-1ED4F9D81EDB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EEA3-8A11-4E5C-A286-183184D3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9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477-FEEB-43C4-A039-1ED4F9D81EDB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EEA3-8A11-4E5C-A286-183184D3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477-FEEB-43C4-A039-1ED4F9D81EDB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EEA3-8A11-4E5C-A286-183184D3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0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477-FEEB-43C4-A039-1ED4F9D81EDB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EEA3-8A11-4E5C-A286-183184D3E9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8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477-FEEB-43C4-A039-1ED4F9D81EDB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EEA3-8A11-4E5C-A286-183184D3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477-FEEB-43C4-A039-1ED4F9D81EDB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EEA3-8A11-4E5C-A286-183184D3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477-FEEB-43C4-A039-1ED4F9D81EDB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EEA3-8A11-4E5C-A286-183184D3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0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477-FEEB-43C4-A039-1ED4F9D81EDB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EEA3-8A11-4E5C-A286-183184D3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CC3477-FEEB-43C4-A039-1ED4F9D81EDB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75EEA3-8A11-4E5C-A286-183184D3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477-FEEB-43C4-A039-1ED4F9D81EDB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EEA3-8A11-4E5C-A286-183184D3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CC3477-FEEB-43C4-A039-1ED4F9D81EDB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75EEA3-8A11-4E5C-A286-183184D3E9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2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CHILE-Harvard 2014</a:t>
            </a:r>
            <a:br>
              <a:rPr lang="en-US" dirty="0" smtClean="0"/>
            </a:br>
            <a:r>
              <a:rPr lang="en-US" dirty="0" smtClean="0"/>
              <a:t>Group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Régis</a:t>
            </a:r>
            <a:r>
              <a:rPr lang="en-US" dirty="0" smtClean="0"/>
              <a:t> Cartier, Lehman Garrison, Anita </a:t>
            </a:r>
            <a:r>
              <a:rPr lang="en-US" dirty="0" err="1" smtClean="0"/>
              <a:t>Mehrotra</a:t>
            </a:r>
            <a:r>
              <a:rPr lang="en-US" dirty="0" smtClean="0"/>
              <a:t>, </a:t>
            </a:r>
            <a:r>
              <a:rPr lang="en-US" dirty="0"/>
              <a:t>Francisco Richter</a:t>
            </a:r>
          </a:p>
        </p:txBody>
      </p:sp>
    </p:spTree>
    <p:extLst>
      <p:ext uri="{BB962C8B-B14F-4D97-AF65-F5344CB8AC3E}">
        <p14:creationId xmlns:p14="http://schemas.microsoft.com/office/powerpoint/2010/main" val="416765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Observations to Maximize Utility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an object of unknown type, given:</a:t>
                </a:r>
              </a:p>
              <a:p>
                <a:pPr lvl="1"/>
                <a:r>
                  <a:rPr lang="en-US" dirty="0" smtClean="0"/>
                  <a:t>Observed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Possible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M</a:t>
                </a:r>
                <a:r>
                  <a:rPr lang="en-US" dirty="0" smtClean="0"/>
                  <a:t>odel parameter space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and associated probabilities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Observation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Observation utility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H</a:t>
                </a:r>
                <a:r>
                  <a:rPr lang="en-US" dirty="0" smtClean="0"/>
                  <a:t>ow can we plan a future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to maximize the expected utility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EU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9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Observations to Maximize Information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91440" lvl="1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000" dirty="0" smtClean="0"/>
                  <a:t>If our goal is to learn about the parameters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 smtClean="0"/>
                  <a:t> of an object, a natural choice for the expected utility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000" dirty="0" smtClean="0"/>
                  <a:t> is the expected information content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measured in bits</a:t>
                </a:r>
              </a:p>
              <a:p>
                <a:r>
                  <a:rPr lang="en-US" dirty="0" smtClean="0"/>
                  <a:t>We measure information with Shannon entropy: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201168" lvl="1" indent="0">
                  <a:buNone/>
                </a:pPr>
                <a:r>
                  <a:rPr lang="en-US" dirty="0" smtClean="0"/>
                  <a:t>where the integral is over possible outcomes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of experiment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Thus, our goal is to choose the experiment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that maximizes information (or equivalently minimizes entropy)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1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1: Planning observations to improve period measurements of variable stars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a variable object, given</a:t>
                </a:r>
              </a:p>
              <a:p>
                <a:pPr lvl="1"/>
                <a:r>
                  <a:rPr lang="en-US" dirty="0" smtClean="0"/>
                  <a:t>the light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some guesses of the period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(e.g. from a Lomb-</a:t>
                </a:r>
                <a:r>
                  <a:rPr lang="en-US" dirty="0" err="1" smtClean="0"/>
                  <a:t>Scargle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periodogram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Our goal is to determine the best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to make a future observation to improve the estimation of the period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must determine</a:t>
                </a:r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seeing brightness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, assuming a period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1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p:sp><p:nvSpPr><p:cNvPr id="2" name="Title 1"/><p:cNvSpPr><a:spLocks noGrp="1"/></p:cNvSpPr><p:nvPr><p:ph type="title"/></p:nvPr></p:nvSpPr><p:spPr/><p:txBody><a:bodyPr><a:normAutofit fontScale="90000"/></a:bodyPr><a:lstStyle/><a:p><a:r><a:rPr lang="en-US" dirty="0" smtClean="0"/><a:t>Application 1</a:t></a:r><a:r><a:rPr lang="en-US" dirty="0"/><a:t>: Planning observations to improve period measurements of variable stars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/><p:cNvSpPr><a:spLocks noGrp="1"/></p:cNvSpPr><p:nvPr><p:ph idx="1"/></p:nvPr></p:nvSpPr><p:spPr/><p:txBody><a:bodyPr/><a:lstStyle/><a:p><a:r><a:rPr lang="en-US" dirty="0" smtClean="0"/><a:t>How to generate </a:t></a:r><a14:m><m:oMath xmlns:m="http://schemas.openxmlformats.org/officeDocument/2006/math"><m:r><a:rPr lang="en-US" i="1"><a:latin typeface="Cambria Math" panose="02040503050406030204" pitchFamily="18" charset="0"/><a:ea typeface="Cambria Math" panose="02040503050406030204" pitchFamily="18" charset="0"/></a:rPr><m:t>𝑝</m:t></m:r><m:r><a:rPr lang="en-US" i="1"><a:latin typeface="Cambria Math" panose="02040503050406030204" pitchFamily="18" charset="0"/><a:ea typeface="Cambria Math" panose="02040503050406030204" pitchFamily="18" charset="0"/></a:rPr><m:t>(</m:t></m:r><m:r><a:rPr lang="en-US" i="1"><a:latin typeface="Cambria Math" panose="02040503050406030204" pitchFamily="18" charset="0"/><a:ea typeface="Cambria Math" panose="02040503050406030204" pitchFamily="18" charset="0"/></a:rPr><m:t>𝑑</m:t></m:r><m:r><a:rPr lang="en-US" i="1"><a:latin typeface="Cambria Math" panose="02040503050406030204" pitchFamily="18" charset="0"/><a:ea typeface="Cambria Math" panose="02040503050406030204" pitchFamily="18" charset="0"/></a:rPr><m:t>|</m:t></m:r><m:r><a:rPr lang="en-US" i="1"><a:latin typeface="Cambria Math" panose="02040503050406030204" pitchFamily="18" charset="0"/><a:ea typeface="Cambria Math" panose="02040503050406030204" pitchFamily="18" charset="0"/></a:rPr><m:t>𝜃</m:t></m:r><m:r><a:rPr lang="en-US" i="1"><a:latin typeface="Cambria Math" panose="02040503050406030204" pitchFamily="18" charset="0"/><a:ea typeface="Cambria Math" panose="02040503050406030204" pitchFamily="18" charset="0"/></a:rPr><m:t>,</m:t></m:r><m:sSub><m:sSubPr><m:ctrlPr><a:rPr lang="en-US" i="1"><a:latin typeface="Cambria Math" panose="02040503050406030204" pitchFamily="18" charset="0"/><a:ea typeface="Cambria Math" panose="02040503050406030204" pitchFamily="18" charset="0"/></a:rPr></m:ctrlPr></m:sSubPr><m:e><m:r><a:rPr lang="en-US" i="1"><a:latin typeface="Cambria Math" panose="02040503050406030204" pitchFamily="18" charset="0"/><a:ea typeface="Cambria Math" panose="02040503050406030204" pitchFamily="18" charset="0"/></a:rPr><m:t>𝑀</m:t></m:r></m:e><m:sub><m:r><a:rPr lang="en-US" i="1"><a:latin typeface="Cambria Math" panose="02040503050406030204" pitchFamily="18" charset="0"/><a:ea typeface="Cambria Math" panose="02040503050406030204" pitchFamily="18" charset="0"/></a:rPr><m:t>𝑒</m:t></m:r></m:sub></m:sSub><m:r><a:rPr lang="en-US" i="1"><a:latin typeface="Cambria Math" panose="02040503050406030204" pitchFamily="18" charset="0"/><a:ea typeface="Cambria Math" panose="02040503050406030204" pitchFamily="18" charset="0"/></a:rPr><m:t>)</m:t></m:r></m:oMath></a14:m><a:r><a:rPr lang="en-US" dirty="0" smtClean="0"/><a:t>; that is, how to predict the behavior of a periodic variable in the future?</a:t></a:r></a:p><a:p><a:r><a:rPr lang="en-US" dirty="0" smtClean="0"/><a:t>Use non-parametric Gaussian process regression!</a:t></a:r></a:p><a:p><a:pPr lvl="1"/><a:r><a:rPr lang="en-US" dirty="0" smtClean="0"/><a:t>Given a guess of the period, determines the shape of the light curve</a:t></a:r></a:p><a:p><a:pPr lvl="1"/><a:r><a:rPr lang="en-US" dirty="0" smtClean="0"/><a:t>Uses a periodic correlation kernel </a:t></a:r><a14:m><m:oMath xmlns:m="http://schemas.openxmlformats.org/officeDocument/2006/math"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𝐾</m:t></m:r></m:e><m:sub><m:r><a:rPr lang="en-US" b="0" i="1" smtClean="0"><a:latin typeface="Cambria Math" panose="02040503050406030204" pitchFamily="18" charset="0"/></a:rPr><m:t>𝑇</m:t></m:r><m:r><a:rPr lang="en-US" b="0" i="1" smtClean="0"><a:latin typeface="Cambria Math" panose="02040503050406030204" pitchFamily="18" charset="0"/></a:rPr><m:t>,</m:t></m:r><m:r><a:rPr lang="en-US" b="0" i="1" smtClean="0"><a:latin typeface="Cambria Math" panose="02040503050406030204" pitchFamily="18" charset="0"/><a:ea typeface="Cambria Math" panose="02040503050406030204" pitchFamily="18" charset="0"/></a:rPr><m:t>𝜎</m:t></m:r></m:sub></m:sSub><m:r><a:rPr lang="en-US" b="0" i="1" smtClean="0"><a:latin typeface="Cambria Math" panose="02040503050406030204" pitchFamily="18" charset="0"/><a:ea typeface="Cambria Math" panose="02040503050406030204" pitchFamily="18" charset="0"/></a:rPr><m:t>(</m:t></m:r><m:sSub><m:sSubPr><m:ctrlPr><a:rPr lang="en-US" b="0" i="1" smtClean="0"><a:latin typeface="Cambria Math" panose="02040503050406030204" pitchFamily="18" charset="0"/><a:ea typeface="Cambria Math" panose="02040503050406030204" pitchFamily="18" charset="0"/></a:rPr></m:ctrlPr></m:sSubPr><m:e><m:r><a:rPr lang="en-US" b="0" i="1" smtClean="0"><a:latin typeface="Cambria Math" panose="02040503050406030204" pitchFamily="18" charset="0"/><a:ea typeface="Cambria Math" panose="02040503050406030204" pitchFamily="18" charset="0"/></a:rPr><m:t>𝑥</m:t></m:r></m:e><m:sub><m:r><a:rPr lang="en-US" b="0" i="1" smtClean="0"><a:latin typeface="Cambria Math" panose="02040503050406030204" pitchFamily="18" charset="0"/><a:ea typeface="Cambria Math" panose="02040503050406030204" pitchFamily="18" charset="0"/></a:rPr><m:t>𝑖</m:t></m:r></m:sub></m:sSub><m:r><a:rPr lang="en-US" b="0" i="1" smtClean="0"><a:latin typeface="Cambria Math" panose="02040503050406030204" pitchFamily="18" charset="0"/><a:ea typeface="Cambria Math" panose="02040503050406030204" pitchFamily="18" charset="0"/></a:rPr><m:t>,</m:t></m:r><m:sSub><m:sSubPr><m:ctrlPr><a:rPr lang="en-US" b="0" i="1" smtClean="0"><a:latin typeface="Cambria Math" panose="02040503050406030204" pitchFamily="18" charset="0"/><a:ea typeface="Cambria Math" panose="02040503050406030204" pitchFamily="18" charset="0"/></a:rPr></m:ctrlPr></m:sSubPr><m:e><m:r><a:rPr lang="en-US" b="0" i="1" smtClean="0"><a:latin typeface="Cambria Math" panose="02040503050406030204" pitchFamily="18" charset="0"/><a:ea typeface="Cambria Math" panose="02040503050406030204" pitchFamily="18" charset="0"/></a:rPr><m:t>𝑥</m:t></m:r></m:e><m:sub><m:r><a:rPr lang="en-US" b="0" i="1" smtClean="0"><a:latin typeface="Cambria Math" panose="02040503050406030204" pitchFamily="18" charset="0"/><a:ea typeface="Cambria Math" panose="02040503050406030204" pitchFamily="18" charset="0"/></a:rPr><m:t>𝑗</m:t></m:r></m:sub></m:sSub><m:r><a:rPr lang="en-US" b="0" i="1" smtClean="0"><a:latin typeface="Cambria Math" panose="02040503050406030204" pitchFamily="18" charset="0"/><a:ea typeface="Cambria Math" panose="02040503050406030204" pitchFamily="18" charset="0"/></a:rPr><m:t>)</m:t></m:r><m:r><a:rPr lang="en-US" b="0" i="1" smtClean="0"><a:latin typeface="Cambria Math" panose="02040503050406030204" pitchFamily="18" charset="0"/></a:rPr><m:t>=</m:t></m:r></m:oMath><span><m:r><m:rPr><m:sty m:val="p"/></m:rPr><m:t>exp</m:t></m:r></span><m:d><m:dPr><m:begChr m:val="{"/><m:endChr m:val="}"/><m:ctrlPr><a:rPr lang="en-US" b="0" i="1" smtClean="0"><a:latin typeface="Cambria Math" panose="02040503050406030204" pitchFamily="18" charset="0"/></a:rPr></m:ctrlPr></m:dPr><m:e><m:f><m:fPr><m:ctrlPr><a:rPr lang="en-US" i="1"><a:latin typeface="Cambria Math" panose="02040503050406030204" pitchFamily="18" charset="0"/></a:rPr></m:ctrlPr></m:fPr><m:num><m:r><a:rPr lang="en-US" i="1"><a:latin typeface="Cambria Math" panose="02040503050406030204" pitchFamily="18" charset="0"/></a:rPr><m:t>−2</m:t></m:r><m:func><m:funcPr><m:ctrlPr><a:rPr lang="en-US" i="1"><a:latin typeface="Cambria Math" panose="02040503050406030204" pitchFamily="18" charset="0"/></a:rPr></m:ctrlPr></m:funcPr><m:fName><m:sSup><m:sSupPr><m:ctrlPr><a:rPr lang="en-US" i="1"><a:latin typeface="Cambria Math" panose="02040503050406030204" pitchFamily="18" charset="0"/></a:rPr></m:ctrlPr></m:sSupPr><m:e><m:r><m:rPr><m:sty m:val="p"/></m:rPr><a:rPr lang="en-US"><a:latin typeface="Cambria Math" panose="02040503050406030204" pitchFamily="18" charset="0"/></a:rPr><m:t>sin</m:t></m:r></m:e><m:sup><m:r><a:rPr lang="en-US" i="1"><a:latin typeface="Cambria Math" panose="02040503050406030204" pitchFamily="18" charset="0"/></a:rPr><m:t>2</m:t></m:r></m:sup></m:sSup></m:fName><m:e><m:f><m:fPr><m:ctrlPr><a:rPr lang="en-US" i="1"><a:latin typeface="Cambria Math" panose="02040503050406030204" pitchFamily="18" charset="0"/></a:rPr></m:ctrlPr></m:fPr><m:num><m:r><a:rPr lang="en-US" b="0" i="1" smtClean="0"><a:latin typeface="Cambria Math" panose="02040503050406030204" pitchFamily="18" charset="0"/></a:rPr><m:t>𝜋</m:t></m:r><m:r><a:rPr lang="en-US" i="1"><a:latin typeface="Cambria Math" panose="02040503050406030204" pitchFamily="18" charset="0"/></a:rPr><m:t>(</m:t></m:r><m:sSub><m:sSubPr><m:ctrlPr><a:rPr lang="en-US" i="1"><a:latin typeface="Cambria Math" panose="02040503050406030204" pitchFamily="18" charset="0"/></a:rPr></m:ctrlPr></m:sSubPr><m:e><m:r><a:rPr lang="en-US" i="1"><a:latin typeface="Cambria Math" panose="02040503050406030204" pitchFamily="18" charset="0"/></a:rPr><m:t>𝑡</m:t></m:r></m:e><m:sub><m:r><a:rPr lang="en-US" i="1"><a:latin typeface="Cambria Math" panose="02040503050406030204" pitchFamily="18" charset="0"/></a:rPr><m:t>𝑖</m:t></m:r></m:sub></m:sSub><m:r><a:rPr lang="en-US" i="1"><a:latin typeface="Cambria Math" panose="02040503050406030204" pitchFamily="18" charset="0"/></a:rPr><m:t>−</m:t></m:r><m:sSub><m:sSubPr><m:ctrlPr><a:rPr lang="en-US" i="1"><a:latin typeface="Cambria Math" panose="02040503050406030204" pitchFamily="18" charset="0"/></a:rPr></m:ctrlPr></m:sSubPr><m:e><m:r><a:rPr lang="en-US" i="1"><a:latin typeface="Cambria Math" panose="02040503050406030204" pitchFamily="18" charset="0"/></a:rPr><m:t>𝑡</m:t></m:r></m:e><m:sub><m:r><a:rPr lang="en-US" i="1"><a:latin typeface="Cambria Math" panose="02040503050406030204" pitchFamily="18" charset="0"/></a:rPr><m:t>𝑗</m:t></m:r></m:sub></m:sSub><m:r><a:rPr lang="en-US" i="1"><a:latin typeface="Cambria Math" panose="02040503050406030204" pitchFamily="18" charset="0"/></a:rPr><m:t>)</m:t></m:r></m:num><m:den><m:r><a:rPr lang="en-US" b="0" i="1" smtClean="0"><a:latin typeface="Cambria Math" panose="02040503050406030204" pitchFamily="18" charset="0"/></a:rPr><m:t>𝑇</m:t></m:r></m:den></m:f></m:e></m:func></m:num><m:den><m:sSup><m:sSupPr><m:ctrlPr><a:rPr lang="en-US" b="0" i="1" smtClean="0"><a:latin typeface="Cambria Math" panose="02040503050406030204" pitchFamily="18" charset="0"/></a:rPr></m:ctrlPr></m:sSupPr><m:e><m:r><a:rPr lang="en-US" b="0" i="1" smtClean="0"><a:latin typeface="Cambria Math" panose="02040503050406030204" pitchFamily="18" charset="0"/></a:rPr><m:t>𝜎</m:t></m:r></m:e><m:sup><m:r><a:rPr lang="en-US" b="0" i="1" smtClean="0"><a:latin typeface="Cambria Math" panose="02040503050406030204" pitchFamily="18" charset="0"/></a:rPr><m:t>2</m:t></m:r></m:sup></m:sSup></m:den></m:f><m:r><m:rPr><m:nor/></m:rPr><a:rPr lang="en-US" dirty="0"/><m:t> </m:t></m:r></m:e></m:d></a14:m><a:endParaRPr lang="en-US" dirty="0"/></a:p></p:txBody></p:sp></mc:Choice><mc:Fallback><p:sp><p:nvSpPr><p:cNvPr id="3" name="Content Placeholder 2"/><p:cNvSpPr><a:spLocks noGrp="1" noRot="1" noChangeAspect="1" noMove="1" noResize="1" noEditPoints="1" noAdjustHandles="1" noChangeArrowheads="1" noChangeShapeType="1" noTextEdit="1"/></p:cNvSpPr><p:nvPr><p:ph idx="1"/></p:nvPr></p:nvSpPr><p:spPr><a:blipFill rotWithShape="0"><a:blip r:embed="rId2"/><a:stretch><a:fillRect l="-606" t="-1667"/></a:stretch></a:blipFill></p:spPr><p:txBody><a:bodyPr/><a:lstStyle/><a:p><a:r><a:rPr lang="en-US"><a:noFill/></a:rPr><a:t> </a:t></a:r></a:p></p:txBody></p:sp></mc:Fallback></mc:AlternateContent><p:pic><p:nvPicPr><p:cNvPr id="5" name="Picture 4"/><p:cNvPicPr><a:picLocks noChangeAspect="1"/></p:cNvPicPr><p:nvPr/></p:nvPicPr><p:blipFill><a:blip r:embed="rId3" cstate="print"><a:extLst><a:ext uri="{28A0092B-C50C-407E-A947-70E740481C1C}"><a14:useLocalDpi xmlns:a14="http://schemas.microsoft.com/office/drawing/2010/main" val="0"/></a:ext></a:extLst></a:blip><a:stretch><a:fillRect/></a:stretch></p:blipFill><p:spPr><a:xfrm><a:off x="1538303" y="4021316"/><a:ext cx="9010651" cy="2242230"/></a:xfrm><a:prstGeom prst="rect"><a:avLst/></a:prstGeom></p:spPr></p:pic></p:spTree><p:extLst><p:ext uri="{BB962C8B-B14F-4D97-AF65-F5344CB8AC3E}"><p14:creationId xmlns:p14="http://schemas.microsoft.com/office/powerpoint/2010/main" val="456917821"/></p:ext></p:extLst></p:cSld><p:clrMapOvr><a:masterClrMapping/></p:clrMapOvr><p:timing><p:tnLst><p:par><p:cTn id="1" dur="indefinite" restart="never" nodeType="tmRoot"/></p:par></p:tnLst></p:timing>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1: Planning observations to improve period measurements of variable stars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Armed with our predictive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we compute the expected gain in information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an observation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[graph here of information gain, like fig. 2(d) in </a:t>
                </a:r>
                <a:r>
                  <a:rPr lang="en-US" dirty="0" err="1" smtClean="0"/>
                  <a:t>Loredo</a:t>
                </a:r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2: Increasing classification 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 object with uncertain classification (e.g. supernova, quasar, variable star)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201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Cambria Math</vt:lpstr>
      <vt:lpstr>Retrospect</vt:lpstr>
      <vt:lpstr>CHILE-Harvard 2014 Group 3</vt:lpstr>
      <vt:lpstr>Designing Observations to Maximize Utility</vt:lpstr>
      <vt:lpstr>Designing Observations to Maximize Information</vt:lpstr>
      <vt:lpstr>Application 1: Planning observations to improve period measurements of variable stars</vt:lpstr>
      <vt:lpstr>Application 1: Planning observations to improve period measurements of variable stars</vt:lpstr>
      <vt:lpstr>Application 1: Planning observations to improve period measurements of variable stars</vt:lpstr>
      <vt:lpstr>Application 2: Increasing classification certainty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CHILE-Harvard 2014 Group 3</dc:title>
  <dc:creator>Owner</dc:creator>
  <cp:lastModifiedBy>Owner</cp:lastModifiedBy>
  <cp:revision>16</cp:revision>
  <dcterms:created xsi:type="dcterms:W3CDTF">2014-01-20T20:08:20Z</dcterms:created>
  <dcterms:modified xsi:type="dcterms:W3CDTF">2014-01-20T23:29:42Z</dcterms:modified>
</cp:coreProperties>
</file>