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5" r:id="rId3"/>
    <p:sldId id="270" r:id="rId4"/>
    <p:sldId id="269" r:id="rId5"/>
    <p:sldId id="266" r:id="rId6"/>
    <p:sldId id="271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F"/>
    <a:srgbClr val="D0E5FF"/>
    <a:srgbClr val="293695"/>
    <a:srgbClr val="F20000"/>
    <a:srgbClr val="FF6969"/>
    <a:srgbClr val="DCDCD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0" autoAdjust="0"/>
    <p:restoredTop sz="77230" autoAdjust="0"/>
  </p:normalViewPr>
  <p:slideViewPr>
    <p:cSldViewPr snapToObjects="1">
      <p:cViewPr>
        <p:scale>
          <a:sx n="95" d="100"/>
          <a:sy n="95" d="100"/>
        </p:scale>
        <p:origin x="-88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-2272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04977F-DDA0-45ED-AA8B-0240B111B550}" type="datetime1">
              <a:rPr lang="en-GB" altLang="en-US"/>
              <a:pPr>
                <a:defRPr/>
              </a:pPr>
              <a:t>20/09/16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A3FA41-FDA4-41D2-AE77-2FB9C3E236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23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514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13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put each challenge in a quoted block of its own so that they can be styled properly, and the '{.challenge}' on the heading tells GitHub to give this heading an HTML class of "challenge".</a:t>
            </a:r>
          </a:p>
          <a:p>
            <a:endParaRPr lang="en-US" dirty="0" smtClean="0"/>
          </a:p>
          <a:p>
            <a:r>
              <a:rPr lang="en-US" dirty="0" smtClean="0"/>
              <a:t>The exclamation point at the start tells Markdown that this is an image link, rather than a regular hyperlink.</a:t>
            </a:r>
          </a:p>
          <a:p>
            <a:r>
              <a:rPr lang="en-US" smtClean="0"/>
              <a:t>In particular, this is what assistive aids for the visually impaired, and search engines, pay attention to.</a:t>
            </a:r>
          </a:p>
          <a:p>
            <a:endParaRPr lang="en-US" smtClean="0"/>
          </a:p>
          <a:p>
            <a:r>
              <a:rPr lang="en-US" dirty="0" smtClean="0"/>
              <a:t>Please note that we prefer SVG (a vector format) to PNG or JPEG (which don't scale up or down as well), but we'll take any of them and re-draw as necessary. 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837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885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1700808"/>
            <a:ext cx="8451093" cy="4753966"/>
          </a:xfrm>
        </p:spPr>
        <p:txBody>
          <a:bodyPr/>
          <a:lstStyle>
            <a:lvl1pPr marL="0" indent="0">
              <a:buNone/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defRPr>
            </a:lvl1pPr>
          </a:lstStyle>
          <a:p>
            <a:pPr lvl="0"/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&lt;main title&gt;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&lt;event&gt;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&lt;date&gt;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&lt;presenter&gt;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&lt;email&gt;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lang="en-GB" altLang="en-US" dirty="0" smtClean="0"/>
          </a:p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04663"/>
            <a:ext cx="1656184" cy="11048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04664"/>
            <a:ext cx="2556284" cy="108493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4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470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66E33-99A2-43AD-BC48-D41681E55B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0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.docstoccdn.com/thumb/orig/85641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280" r="1578" b="2283"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541" y="1520788"/>
            <a:ext cx="8255260" cy="45725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368660"/>
            <a:ext cx="7560840" cy="978112"/>
          </a:xfrm>
        </p:spPr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524625"/>
            <a:ext cx="2133600" cy="295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2D0A-12D8-4850-B6FB-BAB9C4578C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62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20/09/16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14325" y="131763"/>
            <a:ext cx="6886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600200"/>
            <a:ext cx="8353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7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E6E8B1-5B53-460A-A327-28C8D6CDA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6" y="656692"/>
            <a:ext cx="1055429" cy="70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16" y="24562"/>
            <a:ext cx="1489402" cy="632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6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wcarpentry.github.io/instructor-training/checkou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wcarpentry.github.io/instructor-training/guide/" TargetMode="External"/><Relationship Id="rId3" Type="http://schemas.openxmlformats.org/officeDocument/2006/relationships/hyperlink" Target="http://bit.ly/ITCam201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elp.github.com/articles/basic-writing-and-formatting-syntax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consortium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ITCam2016Surve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8000" dirty="0" smtClean="0"/>
              <a:t>Day 2</a:t>
            </a:r>
          </a:p>
          <a:p>
            <a:pPr algn="ctr"/>
            <a:r>
              <a:rPr lang="en-GB" sz="8000" dirty="0" smtClean="0"/>
              <a:t>Wrap-up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40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Instructor </a:t>
            </a:r>
            <a:r>
              <a:rPr lang="en-GB" dirty="0" smtClean="0"/>
              <a:t>Training</a:t>
            </a:r>
            <a:br>
              <a:rPr lang="en-GB" dirty="0" smtClean="0"/>
            </a:br>
            <a:r>
              <a:rPr lang="en-GB" dirty="0" smtClean="0"/>
              <a:t>‘Checkout </a:t>
            </a:r>
            <a:r>
              <a:rPr lang="en-GB" dirty="0"/>
              <a:t>P</a:t>
            </a:r>
            <a:r>
              <a:rPr lang="en-GB" dirty="0" smtClean="0"/>
              <a:t>rocedure</a:t>
            </a:r>
            <a:r>
              <a:rPr lang="en-GB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For a SWC/DC lesson, either</a:t>
            </a:r>
          </a:p>
          <a:p>
            <a:pPr lvl="1"/>
            <a:r>
              <a:rPr lang="en-GB" dirty="0" smtClean="0"/>
              <a:t>Submit a change request to fix issue or suggest improvement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rovide feedback on issue or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Participate in hour-long group discussion of lesson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Demonstrate live coding in group session</a:t>
            </a:r>
          </a:p>
          <a:p>
            <a:endParaRPr lang="en-GB" dirty="0" smtClean="0"/>
          </a:p>
          <a:p>
            <a:r>
              <a:rPr lang="en-GB" dirty="0" smtClean="0"/>
              <a:t>Find </a:t>
            </a:r>
            <a:r>
              <a:rPr lang="en-GB" dirty="0" smtClean="0"/>
              <a:t>more detail at:</a:t>
            </a:r>
          </a:p>
          <a:p>
            <a:pPr lvl="1"/>
            <a:r>
              <a:rPr lang="en-GB" dirty="0">
                <a:hlinkClick r:id="rId3"/>
              </a:rPr>
              <a:t>http://swcarpentry.github.io/instructor-training/checkout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245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a Group Discussion Leader?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Low effort</a:t>
            </a:r>
          </a:p>
          <a:p>
            <a:r>
              <a:rPr lang="en-GB" dirty="0" smtClean="0"/>
              <a:t>Can generally fit to your schedule</a:t>
            </a:r>
          </a:p>
          <a:p>
            <a:r>
              <a:rPr lang="en-GB" dirty="0" smtClean="0"/>
              <a:t>Lead an hour long discussion about materials</a:t>
            </a:r>
          </a:p>
          <a:p>
            <a:endParaRPr lang="en-GB" dirty="0" smtClean="0"/>
          </a:p>
          <a:p>
            <a:r>
              <a:rPr lang="en-GB" dirty="0" smtClean="0"/>
              <a:t>More info at</a:t>
            </a:r>
          </a:p>
          <a:p>
            <a:pPr lvl="1"/>
            <a:r>
              <a:rPr lang="en-GB" dirty="0">
                <a:hlinkClick r:id="rId2"/>
              </a:rPr>
              <a:t>http://swcarpentry.github.io/instructor-training/guide</a:t>
            </a:r>
            <a:r>
              <a:rPr lang="en-GB" dirty="0" smtClean="0">
                <a:hlinkClick r:id="rId2"/>
              </a:rPr>
              <a:t>/</a:t>
            </a:r>
            <a:endParaRPr lang="en-GB" dirty="0"/>
          </a:p>
          <a:p>
            <a:r>
              <a:rPr lang="en-GB" dirty="0" smtClean="0"/>
              <a:t>If you’re interested, add your name to the list</a:t>
            </a:r>
          </a:p>
          <a:p>
            <a:pPr lvl="1"/>
            <a:r>
              <a:rPr lang="en-GB" dirty="0">
                <a:hlinkClick r:id="rId3"/>
              </a:rPr>
              <a:t>http://bit.ly/ITCam2016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34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Material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93713" indent="-493713"/>
            <a:r>
              <a:rPr lang="en-GB" dirty="0" smtClean="0"/>
              <a:t>We use </a:t>
            </a:r>
            <a:r>
              <a:rPr lang="en-GB" dirty="0" smtClean="0">
                <a:hlinkClick r:id="rId3"/>
              </a:rPr>
              <a:t>Markdown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you’ve submitted an exercise, format it as a quoted block:</a:t>
            </a:r>
          </a:p>
          <a:p>
            <a:pPr marL="0" indent="0">
              <a:buNone/>
            </a:pPr>
            <a:endParaRPr lang="en-GB" sz="1300" dirty="0" smtClean="0"/>
          </a:p>
          <a:p>
            <a:pPr marL="493713" lvl="1" indent="0">
              <a:buNone/>
            </a:pPr>
            <a:r>
              <a:rPr lang="en-GB" sz="2200" b="1" dirty="0" smtClean="0">
                <a:latin typeface="Courier" charset="0"/>
                <a:ea typeface="Courier" charset="0"/>
                <a:cs typeface="Courier" charset="0"/>
              </a:rPr>
              <a:t>&gt; ## This is the heading {.challenge}</a:t>
            </a:r>
          </a:p>
          <a:p>
            <a:pPr marL="493713" lvl="1" indent="0">
              <a:buNone/>
            </a:pPr>
            <a:r>
              <a:rPr lang="en-GB" sz="2200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493713" lvl="1" indent="0">
              <a:buNone/>
            </a:pPr>
            <a:r>
              <a:rPr lang="en-GB" sz="2200" b="1" dirty="0" smtClean="0">
                <a:latin typeface="Courier" charset="0"/>
                <a:ea typeface="Courier" charset="0"/>
                <a:cs typeface="Courier" charset="0"/>
              </a:rPr>
              <a:t>&gt; This is the content</a:t>
            </a:r>
          </a:p>
          <a:p>
            <a:pPr marL="493713" lvl="1" indent="0">
              <a:buNone/>
            </a:pPr>
            <a:r>
              <a:rPr lang="en-GB" sz="2200" b="1" dirty="0" smtClean="0">
                <a:latin typeface="Courier" charset="0"/>
                <a:ea typeface="Courier" charset="0"/>
                <a:cs typeface="Courier" charset="0"/>
              </a:rPr>
              <a:t>&gt; It can span multiple lines</a:t>
            </a:r>
          </a:p>
          <a:p>
            <a:endParaRPr lang="en-GB" sz="1300" dirty="0"/>
          </a:p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If you’re submitting a diagram, put image in ‘fig’ subdirectory, referencing like so (SVG preferred):</a:t>
            </a:r>
          </a:p>
          <a:p>
            <a:endParaRPr lang="en-GB" sz="1300" dirty="0"/>
          </a:p>
          <a:p>
            <a:pPr marL="493713" lvl="1" indent="0">
              <a:buNone/>
            </a:pPr>
            <a:r>
              <a:rPr lang="en-GB" sz="2200" b="1" dirty="0" smtClean="0">
                <a:latin typeface="Courier" charset="0"/>
                <a:ea typeface="Courier" charset="0"/>
                <a:cs typeface="Courier" charset="0"/>
              </a:rPr>
              <a:t>![text title](fig/</a:t>
            </a:r>
            <a:r>
              <a:rPr lang="en-GB" sz="2200" b="1" dirty="0" err="1" smtClean="0">
                <a:latin typeface="Courier" charset="0"/>
                <a:ea typeface="Courier" charset="0"/>
                <a:cs typeface="Courier" charset="0"/>
              </a:rPr>
              <a:t>figure.svg</a:t>
            </a:r>
            <a:r>
              <a:rPr lang="en-GB" sz="2200" b="1" dirty="0" smtClean="0">
                <a:latin typeface="Courier" charset="0"/>
                <a:ea typeface="Courier" charset="0"/>
                <a:cs typeface="Courier" charset="0"/>
              </a:rPr>
              <a:t> “alt text”)</a:t>
            </a:r>
            <a:endParaRPr lang="en-GB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-25909" y="6309320"/>
            <a:ext cx="9169909" cy="369332"/>
          </a:xfrm>
          <a:prstGeom prst="rect">
            <a:avLst/>
          </a:prstGeom>
          <a:solidFill>
            <a:srgbClr val="EDF5FF"/>
          </a:solidFill>
        </p:spPr>
        <p:txBody>
          <a:bodyPr wrap="square">
            <a:spAutoFit/>
          </a:bodyPr>
          <a:lstStyle/>
          <a:p>
            <a:pPr algn="ctr"/>
            <a:r>
              <a:rPr lang="en-GB" b="1" i="1" dirty="0"/>
              <a:t>http://</a:t>
            </a:r>
            <a:r>
              <a:rPr lang="en-GB" b="1" i="1" dirty="0" err="1"/>
              <a:t>swcarpentry.github.io</a:t>
            </a:r>
            <a:r>
              <a:rPr lang="en-GB" b="1" i="1" dirty="0"/>
              <a:t>/instructor-training/files/messages/</a:t>
            </a:r>
            <a:r>
              <a:rPr lang="en-GB" b="1" i="1" dirty="0" err="1"/>
              <a:t>format.txt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52562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4562662" cy="5257800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 smtClean="0"/>
              <a:t>Good</a:t>
            </a:r>
          </a:p>
          <a:p>
            <a:pPr marL="0" indent="0">
              <a:buNone/>
            </a:pPr>
            <a:endParaRPr lang="en-GB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96037" y="1592796"/>
            <a:ext cx="4247964" cy="526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 smtClean="0"/>
              <a:t>To be improved</a:t>
            </a:r>
            <a:endParaRPr lang="en-GB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4448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Thanks To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 Consortium for funding this event</a:t>
            </a:r>
          </a:p>
          <a:p>
            <a:pPr lvl="1"/>
            <a:r>
              <a:rPr lang="en-US" dirty="0">
                <a:hlinkClick r:id="rId2"/>
              </a:rPr>
              <a:t>https://www.r-consortium.org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My fellow </a:t>
            </a:r>
            <a:r>
              <a:rPr lang="en-US" dirty="0" smtClean="0"/>
              <a:t>Instructor Trainer Karin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Laurent </a:t>
            </a:r>
            <a:r>
              <a:rPr lang="en-US" dirty="0" err="1" smtClean="0"/>
              <a:t>Gatto</a:t>
            </a:r>
            <a:r>
              <a:rPr lang="en-US" dirty="0"/>
              <a:t> </a:t>
            </a:r>
            <a:r>
              <a:rPr lang="en-US" dirty="0" smtClean="0"/>
              <a:t>for hosting and </a:t>
            </a:r>
            <a:r>
              <a:rPr lang="en-US" dirty="0" err="1" smtClean="0"/>
              <a:t>organising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Our very helpful event helpers</a:t>
            </a:r>
          </a:p>
          <a:p>
            <a:pPr lvl="1"/>
            <a:r>
              <a:rPr lang="en-US" dirty="0" smtClean="0"/>
              <a:t>Paul Judge</a:t>
            </a:r>
          </a:p>
          <a:p>
            <a:pPr lvl="1"/>
            <a:r>
              <a:rPr lang="en-US" dirty="0" smtClean="0"/>
              <a:t>Gabriella </a:t>
            </a:r>
            <a:r>
              <a:rPr lang="en-US" dirty="0" err="1" smtClean="0"/>
              <a:t>Rustici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4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Help us improve!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 smtClean="0"/>
              <a:t>Please complete this survey:</a:t>
            </a:r>
          </a:p>
          <a:p>
            <a:pPr marL="0" indent="0" algn="ctr">
              <a:buNone/>
            </a:pP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bit.ly</a:t>
            </a:r>
            <a:r>
              <a:rPr lang="en-GB" smtClean="0">
                <a:hlinkClick r:id="rId2"/>
              </a:rPr>
              <a:t>/</a:t>
            </a:r>
            <a:r>
              <a:rPr lang="en-GB" smtClean="0">
                <a:hlinkClick r:id="rId2"/>
              </a:rPr>
              <a:t>ITCam2016Survey</a:t>
            </a:r>
            <a:endParaRPr lang="en-GB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36913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9600" dirty="0" smtClean="0"/>
              <a:t>Thank You!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86157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83084</TotalTime>
  <Words>404</Words>
  <Application>Microsoft Macintosh PowerPoint</Application>
  <PresentationFormat>On-screen Show (4:3)</PresentationFormat>
  <Paragraphs>61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Instructor Training ‘Checkout Procedure’</vt:lpstr>
      <vt:lpstr>Be a Group Discussion Leader?</vt:lpstr>
      <vt:lpstr>Lesson Material Format</vt:lpstr>
      <vt:lpstr>Day 2 Feedback</vt:lpstr>
      <vt:lpstr>Big Thanks To…</vt:lpstr>
      <vt:lpstr>Help us improve!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Crouch</dc:creator>
  <cp:lastModifiedBy>Steve Crouch</cp:lastModifiedBy>
  <cp:revision>1595</cp:revision>
  <dcterms:created xsi:type="dcterms:W3CDTF">2012-08-09T11:11:09Z</dcterms:created>
  <dcterms:modified xsi:type="dcterms:W3CDTF">2016-09-20T11:58:38Z</dcterms:modified>
</cp:coreProperties>
</file>