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F"/>
    <a:srgbClr val="D0E5FF"/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5" autoAdjust="0"/>
    <p:restoredTop sz="77230" autoAdjust="0"/>
  </p:normalViewPr>
  <p:slideViewPr>
    <p:cSldViewPr snapToObjects="1">
      <p:cViewPr varScale="1">
        <p:scale>
          <a:sx n="79" d="100"/>
          <a:sy n="79" d="100"/>
        </p:scale>
        <p:origin x="-1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22/09/16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So far, we’ve spent a lot of time talking about details of teaching and learning.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We’ve talked about Software Carpentry and Data Carpentry teaching more specifically.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So to wrap up the training, we’re going to go back and look a bit more at lessons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the actual content that you will be preparing and teaching as a Software/Data Carpentry instructor.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This will two forms: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e’ll talk about lesson design generally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-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bout the Software and Data Carpentry lessons in particular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514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706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Summative and formative assessments help instructors figure out what they’re going to teach, but in order to communicate that to learners and other instructors, we should also write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learning objectives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e.g.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‘understand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’ – what are they learning exactly? Unverifiable!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46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First published in 1956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More recent efforts are Wiggins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McTighe’s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 facets of understanding and Fink’s taxonomy from his book Creating Significant Learning Experiences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MS PGothic" charset="0"/>
              </a:rPr>
              <a:t>Will focus on Bloom’s taxonomy for our course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178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867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Software and</a:t>
            </a:r>
            <a:r>
              <a:rPr lang="en-GB" baseline="0" dirty="0" smtClean="0"/>
              <a:t> Data Carpentry lessons n</a:t>
            </a:r>
            <a:r>
              <a:rPr lang="en-GB" dirty="0" smtClean="0"/>
              <a:t>ot all developed using RID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06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Software and</a:t>
            </a:r>
            <a:r>
              <a:rPr lang="en-GB" baseline="0" dirty="0" smtClean="0"/>
              <a:t> Data Carpentry lessons n</a:t>
            </a:r>
            <a:r>
              <a:rPr lang="en-GB" dirty="0" smtClean="0"/>
              <a:t>ot all developed using RID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394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Software and</a:t>
            </a:r>
            <a:r>
              <a:rPr lang="en-GB" baseline="0" dirty="0" smtClean="0"/>
              <a:t> Data Carpentry lessons n</a:t>
            </a:r>
            <a:r>
              <a:rPr lang="en-GB" dirty="0" smtClean="0"/>
              <a:t>ot all developed using RID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179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Software and</a:t>
            </a:r>
            <a:r>
              <a:rPr lang="en-GB" baseline="0" dirty="0" smtClean="0"/>
              <a:t> Data Carpentry lessons n</a:t>
            </a:r>
            <a:r>
              <a:rPr lang="en-GB" dirty="0" smtClean="0"/>
              <a:t>ot all developed using RID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181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22/09/16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Lessons and Objectives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79612" y="2348880"/>
            <a:ext cx="7839025" cy="3240360"/>
            <a:chOff x="1079612" y="2348880"/>
            <a:chExt cx="7839025" cy="3240360"/>
          </a:xfrm>
        </p:grpSpPr>
        <p:sp>
          <p:nvSpPr>
            <p:cNvPr id="11" name="TextBox 10"/>
            <p:cNvSpPr txBox="1"/>
            <p:nvPr/>
          </p:nvSpPr>
          <p:spPr>
            <a:xfrm>
              <a:off x="1079612" y="2348880"/>
              <a:ext cx="7200800" cy="5400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8317" y="2357586"/>
              <a:ext cx="2880320" cy="32316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lstStyle/>
            <a:p>
              <a:r>
                <a:rPr lang="en-GB" sz="2400" b="1" dirty="0" smtClean="0"/>
                <a:t>Main aims</a:t>
              </a:r>
            </a:p>
            <a:p>
              <a:endParaRPr lang="en-GB" dirty="0"/>
            </a:p>
            <a:p>
              <a:r>
                <a:rPr lang="en-GB" dirty="0" smtClean="0"/>
                <a:t>To teach:</a:t>
              </a:r>
            </a:p>
            <a:p>
              <a:endParaRPr lang="en-GB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How to keep track of work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How to collaborate with other people online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Enough about privacy and licensing to make sensible decisions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Carpentry Lessons – 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4958705" cy="510516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Most commonly used</a:t>
            </a:r>
          </a:p>
          <a:p>
            <a:pPr lvl="1"/>
            <a:r>
              <a:rPr lang="en-GB" dirty="0" smtClean="0"/>
              <a:t>The Unix Shell</a:t>
            </a:r>
          </a:p>
          <a:p>
            <a:pPr lvl="1"/>
            <a:r>
              <a:rPr lang="en-GB" dirty="0" smtClean="0"/>
              <a:t>Version Control with Git</a:t>
            </a:r>
          </a:p>
          <a:p>
            <a:pPr lvl="1"/>
            <a:r>
              <a:rPr lang="en-GB" dirty="0" smtClean="0"/>
              <a:t>Programming with Python</a:t>
            </a:r>
          </a:p>
          <a:p>
            <a:pPr lvl="1"/>
            <a:r>
              <a:rPr lang="en-GB" dirty="0" smtClean="0"/>
              <a:t>Programming with R</a:t>
            </a:r>
          </a:p>
          <a:p>
            <a:pPr lvl="1"/>
            <a:r>
              <a:rPr lang="en-GB" dirty="0" smtClean="0"/>
              <a:t>R for Reproducible Scientific Analysis</a:t>
            </a:r>
          </a:p>
          <a:p>
            <a:r>
              <a:rPr lang="en-GB" dirty="0" smtClean="0"/>
              <a:t>Others</a:t>
            </a:r>
          </a:p>
          <a:p>
            <a:pPr lvl="1"/>
            <a:r>
              <a:rPr lang="en-GB" dirty="0" smtClean="0"/>
              <a:t>Version Control with Mercurial</a:t>
            </a:r>
          </a:p>
          <a:p>
            <a:pPr lvl="1"/>
            <a:r>
              <a:rPr lang="en-GB" dirty="0" smtClean="0"/>
              <a:t>Using Databases with SQL</a:t>
            </a:r>
          </a:p>
          <a:p>
            <a:pPr lvl="1"/>
            <a:r>
              <a:rPr lang="en-GB" dirty="0" smtClean="0"/>
              <a:t>Programming with MATLAB</a:t>
            </a:r>
          </a:p>
          <a:p>
            <a:pPr lvl="1"/>
            <a:r>
              <a:rPr lang="en-GB" dirty="0" smtClean="0"/>
              <a:t>Automation and Make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9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9612" y="2780928"/>
            <a:ext cx="7839025" cy="4071357"/>
            <a:chOff x="1079612" y="2780928"/>
            <a:chExt cx="7839025" cy="4071357"/>
          </a:xfrm>
        </p:grpSpPr>
        <p:sp>
          <p:nvSpPr>
            <p:cNvPr id="16" name="TextBox 15"/>
            <p:cNvSpPr txBox="1"/>
            <p:nvPr/>
          </p:nvSpPr>
          <p:spPr>
            <a:xfrm>
              <a:off x="1079612" y="5157192"/>
              <a:ext cx="720080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9612" y="2780928"/>
              <a:ext cx="7200800" cy="15841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8317" y="2789634"/>
              <a:ext cx="2880320" cy="40626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Main aims</a:t>
              </a:r>
            </a:p>
            <a:p>
              <a:endParaRPr lang="en-GB" dirty="0"/>
            </a:p>
            <a:p>
              <a:r>
                <a:rPr lang="en-GB" dirty="0" smtClean="0"/>
                <a:t>To teach building modular programs out of small functions that can be</a:t>
              </a:r>
            </a:p>
            <a:p>
              <a:pPr marL="285750" indent="-285750">
                <a:buFont typeface="Arial" charset="0"/>
                <a:buChar char="•"/>
              </a:pPr>
              <a:endParaRPr lang="en-GB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Read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Tested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Re-used</a:t>
              </a:r>
              <a:endParaRPr lang="en-GB" dirty="0"/>
            </a:p>
            <a:p>
              <a:pPr marL="285750" indent="-285750">
                <a:buFont typeface="Arial" charset="0"/>
                <a:buChar char="•"/>
              </a:pPr>
              <a:endParaRPr lang="en-GB" dirty="0"/>
            </a:p>
            <a:p>
              <a:r>
                <a:rPr lang="en-GB" dirty="0" smtClean="0"/>
                <a:t>Hard to teach to novices</a:t>
              </a:r>
            </a:p>
            <a:p>
              <a:endParaRPr lang="en-GB" dirty="0" smtClean="0"/>
            </a:p>
            <a:p>
              <a:r>
                <a:rPr lang="en-GB" dirty="0" smtClean="0"/>
                <a:t>Focus on mechanics of doing common operations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Carpentry Lessons – 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4958705" cy="510516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Most commonly used</a:t>
            </a:r>
          </a:p>
          <a:p>
            <a:pPr lvl="1"/>
            <a:r>
              <a:rPr lang="en-GB" dirty="0" smtClean="0"/>
              <a:t>The Unix Shell</a:t>
            </a:r>
          </a:p>
          <a:p>
            <a:pPr lvl="1"/>
            <a:r>
              <a:rPr lang="en-GB" dirty="0" smtClean="0"/>
              <a:t>Version Control with Git</a:t>
            </a:r>
          </a:p>
          <a:p>
            <a:pPr lvl="1"/>
            <a:r>
              <a:rPr lang="en-GB" dirty="0" smtClean="0"/>
              <a:t>Programming with Python</a:t>
            </a:r>
          </a:p>
          <a:p>
            <a:pPr lvl="1"/>
            <a:r>
              <a:rPr lang="en-GB" dirty="0" smtClean="0"/>
              <a:t>Programming with R</a:t>
            </a:r>
          </a:p>
          <a:p>
            <a:pPr lvl="1"/>
            <a:r>
              <a:rPr lang="en-GB" dirty="0" smtClean="0"/>
              <a:t>R for Reproducible Scientific Analysis</a:t>
            </a:r>
          </a:p>
          <a:p>
            <a:r>
              <a:rPr lang="en-GB" dirty="0" smtClean="0"/>
              <a:t>Others</a:t>
            </a:r>
          </a:p>
          <a:p>
            <a:pPr lvl="1"/>
            <a:r>
              <a:rPr lang="en-GB" dirty="0" smtClean="0"/>
              <a:t>Version Control with Mercurial</a:t>
            </a:r>
          </a:p>
          <a:p>
            <a:pPr lvl="1"/>
            <a:r>
              <a:rPr lang="en-GB" dirty="0" smtClean="0"/>
              <a:t>Using Databases with SQL</a:t>
            </a:r>
          </a:p>
          <a:p>
            <a:pPr lvl="1"/>
            <a:r>
              <a:rPr lang="en-GB" dirty="0" smtClean="0"/>
              <a:t>Programming with MATLAB</a:t>
            </a:r>
          </a:p>
          <a:p>
            <a:pPr lvl="1"/>
            <a:r>
              <a:rPr lang="en-GB" dirty="0" smtClean="0"/>
              <a:t>Automation and Make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44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Carpentry Lessons –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Domain-specific</a:t>
            </a:r>
          </a:p>
          <a:p>
            <a:r>
              <a:rPr lang="en-GB" dirty="0" smtClean="0"/>
              <a:t>Cover aspects of data relevant to domain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rganisation, analysis, manipulation, visualising tabular data</a:t>
            </a:r>
          </a:p>
          <a:p>
            <a:endParaRPr lang="en-GB" dirty="0" smtClean="0"/>
          </a:p>
          <a:p>
            <a:r>
              <a:rPr lang="en-GB" dirty="0" smtClean="0"/>
              <a:t>Current domains include</a:t>
            </a:r>
          </a:p>
          <a:p>
            <a:pPr lvl="1"/>
            <a:r>
              <a:rPr lang="en-GB" dirty="0" smtClean="0"/>
              <a:t>Ecology, Genomics, Geospatial Data</a:t>
            </a:r>
          </a:p>
          <a:p>
            <a:r>
              <a:rPr lang="en-GB" dirty="0" smtClean="0"/>
              <a:t>Others in development and testing</a:t>
            </a:r>
          </a:p>
          <a:p>
            <a:pPr lvl="1"/>
            <a:r>
              <a:rPr lang="en-GB" dirty="0" smtClean="0"/>
              <a:t>Social Science, semester-long Biology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87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Lessons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Theme so far – start at the end</a:t>
            </a:r>
          </a:p>
          <a:p>
            <a:pPr lvl="1"/>
            <a:r>
              <a:rPr lang="en-GB" dirty="0" smtClean="0"/>
              <a:t>MCQs – misconceptions</a:t>
            </a:r>
          </a:p>
          <a:p>
            <a:pPr lvl="1"/>
            <a:r>
              <a:rPr lang="en-GB" dirty="0" smtClean="0"/>
              <a:t>Faded examples – remove bits from full example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Writing lessons is the same</a:t>
            </a:r>
          </a:p>
          <a:p>
            <a:pPr lvl="1"/>
            <a:r>
              <a:rPr lang="en-GB" dirty="0" smtClean="0"/>
              <a:t>Know your audience, what you want them to learn</a:t>
            </a:r>
          </a:p>
          <a:p>
            <a:pPr lvl="1"/>
            <a:r>
              <a:rPr lang="en-GB" dirty="0" smtClean="0"/>
              <a:t>Work backwards from that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03315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Single sentence describing what learner will be </a:t>
            </a:r>
            <a:r>
              <a:rPr lang="en-GB" i="1" dirty="0" smtClean="0"/>
              <a:t>able to do</a:t>
            </a:r>
            <a:r>
              <a:rPr lang="en-GB" dirty="0" smtClean="0"/>
              <a:t> after a lesson</a:t>
            </a:r>
          </a:p>
          <a:p>
            <a:pPr lvl="1"/>
            <a:r>
              <a:rPr lang="en-GB" dirty="0" smtClean="0"/>
              <a:t>To </a:t>
            </a:r>
            <a:r>
              <a:rPr lang="en-GB" i="1" dirty="0" smtClean="0"/>
              <a:t>demonstrate</a:t>
            </a:r>
            <a:r>
              <a:rPr lang="en-GB" dirty="0" smtClean="0"/>
              <a:t> learning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Should be </a:t>
            </a:r>
            <a:r>
              <a:rPr lang="en-GB" b="1" dirty="0" smtClean="0"/>
              <a:t>specific</a:t>
            </a:r>
            <a:r>
              <a:rPr lang="en-GB" dirty="0" smtClean="0"/>
              <a:t> and </a:t>
            </a:r>
            <a:r>
              <a:rPr lang="en-GB" b="1" dirty="0" smtClean="0"/>
              <a:t>verifiable</a:t>
            </a:r>
            <a:r>
              <a:rPr lang="en-GB" dirty="0" smtClean="0"/>
              <a:t>, with</a:t>
            </a:r>
            <a:endParaRPr lang="en-GB" b="1" dirty="0" smtClean="0"/>
          </a:p>
          <a:p>
            <a:pPr lvl="1"/>
            <a:r>
              <a:rPr lang="en-GB" dirty="0" smtClean="0"/>
              <a:t>Measurable/verifiable verb – what learner will do</a:t>
            </a:r>
          </a:p>
          <a:p>
            <a:pPr lvl="1"/>
            <a:r>
              <a:rPr lang="en-GB" dirty="0" smtClean="0"/>
              <a:t>Criteria for acceptable performance</a:t>
            </a:r>
          </a:p>
          <a:p>
            <a:endParaRPr lang="en-GB" dirty="0" smtClean="0"/>
          </a:p>
          <a:p>
            <a:r>
              <a:rPr lang="en-GB" dirty="0" smtClean="0"/>
              <a:t>Also need to understand what kind of learning we are aiming for</a:t>
            </a:r>
          </a:p>
        </p:txBody>
      </p:sp>
    </p:spTree>
    <p:extLst>
      <p:ext uri="{BB962C8B-B14F-4D97-AF65-F5344CB8AC3E}">
        <p14:creationId xmlns:p14="http://schemas.microsoft.com/office/powerpoint/2010/main" val="78750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Bloom’s Taxonomy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739360"/>
              </p:ext>
            </p:extLst>
          </p:nvPr>
        </p:nvGraphicFramePr>
        <p:xfrm>
          <a:off x="333375" y="1600200"/>
          <a:ext cx="8353426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25"/>
                <a:gridCol w="32147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Bloom’s Taxonomy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Typical learning objective verbs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Knowledge:</a:t>
                      </a:r>
                      <a:r>
                        <a:rPr lang="en-GB" dirty="0" smtClean="0"/>
                        <a:t> recalling learned information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name, define, recall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Comprehension:</a:t>
                      </a:r>
                      <a:r>
                        <a:rPr lang="en-GB" dirty="0" smtClean="0"/>
                        <a:t> explaining the meaning</a:t>
                      </a:r>
                      <a:r>
                        <a:rPr lang="en-GB" baseline="0" dirty="0" smtClean="0"/>
                        <a:t> of information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restate, locate,</a:t>
                      </a:r>
                      <a:r>
                        <a:rPr lang="en-GB" baseline="0" dirty="0" smtClean="0"/>
                        <a:t> explain, recognise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Application:</a:t>
                      </a:r>
                      <a:r>
                        <a:rPr lang="en-GB" dirty="0" smtClean="0"/>
                        <a:t> applying what one knows to novel, concrete situations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apply, demonstrate,</a:t>
                      </a:r>
                      <a:r>
                        <a:rPr lang="en-GB" baseline="0" dirty="0" smtClean="0"/>
                        <a:t> use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Analysis:</a:t>
                      </a:r>
                      <a:r>
                        <a:rPr lang="en-GB" dirty="0" smtClean="0"/>
                        <a:t> breaking down a whole into component</a:t>
                      </a:r>
                      <a:r>
                        <a:rPr lang="en-GB" baseline="0" dirty="0" smtClean="0"/>
                        <a:t> parts and explaining how each part contributes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differentiate, criticise, compare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Synthesis:</a:t>
                      </a:r>
                      <a:r>
                        <a:rPr lang="en-GB" dirty="0" smtClean="0"/>
                        <a:t> assembling components</a:t>
                      </a:r>
                      <a:r>
                        <a:rPr lang="en-GB" baseline="0" dirty="0" smtClean="0"/>
                        <a:t> to form a new and integrated whole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design, construct, organise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Evaluation:</a:t>
                      </a:r>
                      <a:r>
                        <a:rPr lang="en-GB" baseline="0" dirty="0" smtClean="0"/>
                        <a:t> using evidence to make judgments about relative merits of ideas and materials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choose, rate, select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33375" y="5697252"/>
            <a:ext cx="8353425" cy="116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Each level represents a deeper understanding and greater ability to apply it</a:t>
            </a:r>
          </a:p>
        </p:txBody>
      </p:sp>
      <p:graphicFrame>
        <p:nvGraphicFramePr>
          <p:cNvPr id="1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139796"/>
              </p:ext>
            </p:extLst>
          </p:nvPr>
        </p:nvGraphicFramePr>
        <p:xfrm>
          <a:off x="333374" y="1600200"/>
          <a:ext cx="8353426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25"/>
                <a:gridCol w="32147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Bloom’s Taxonomy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Knowledge:</a:t>
                      </a:r>
                      <a:r>
                        <a:rPr lang="en-GB" dirty="0" smtClean="0"/>
                        <a:t> recalling learned information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’for’ starts a loop in 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Comprehension:</a:t>
                      </a:r>
                      <a:r>
                        <a:rPr lang="en-GB" dirty="0" smtClean="0"/>
                        <a:t> explaining the meaning</a:t>
                      </a:r>
                      <a:r>
                        <a:rPr lang="en-GB" baseline="0" dirty="0" smtClean="0"/>
                        <a:t> of information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describing how a for loop works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Application:</a:t>
                      </a:r>
                      <a:r>
                        <a:rPr lang="en-GB" dirty="0" smtClean="0"/>
                        <a:t> applying what one knows to novel, concrete situations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writing a for loop to rename files in Unix shell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Analysis:</a:t>
                      </a:r>
                      <a:r>
                        <a:rPr lang="en-GB" dirty="0" smtClean="0"/>
                        <a:t> breaking down a whole into component</a:t>
                      </a:r>
                      <a:r>
                        <a:rPr lang="en-GB" baseline="0" dirty="0" smtClean="0"/>
                        <a:t> parts and explaining how each part contributes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explaining how loop body, loop variable and collection relate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Synthesis:</a:t>
                      </a:r>
                      <a:r>
                        <a:rPr lang="en-GB" dirty="0" smtClean="0"/>
                        <a:t> assembling components</a:t>
                      </a:r>
                      <a:r>
                        <a:rPr lang="en-GB" baseline="0" dirty="0" smtClean="0"/>
                        <a:t> to form a new and integrated whole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using a while/repeat</a:t>
                      </a:r>
                      <a:r>
                        <a:rPr lang="en-GB" baseline="0" dirty="0" smtClean="0"/>
                        <a:t> until loop works based on for knowledge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Evaluation:</a:t>
                      </a:r>
                      <a:r>
                        <a:rPr lang="en-GB" baseline="0" dirty="0" smtClean="0"/>
                        <a:t> using evidence to make judgments about relative merits of ideas and materials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pros of cons of for loops</a:t>
                      </a:r>
                      <a:r>
                        <a:rPr lang="en-GB" baseline="0" dirty="0" smtClean="0"/>
                        <a:t> vs. while loops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3509" y="2348880"/>
            <a:ext cx="8856984" cy="1296144"/>
          </a:xfrm>
          <a:prstGeom prst="rect">
            <a:avLst/>
          </a:prstGeom>
          <a:solidFill>
            <a:srgbClr val="00B0F0">
              <a:alpha val="14000"/>
            </a:srgbClr>
          </a:solidFill>
          <a:ln w="25400">
            <a:solidFill>
              <a:schemeClr val="accent1"/>
            </a:solidFill>
          </a:ln>
          <a:extLst/>
        </p:spPr>
        <p:txBody>
          <a:bodyPr vert="horz" wrap="square" lIns="91440" tIns="45720" rIns="36000" bIns="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b="1" i="1" dirty="0" smtClean="0">
                <a:solidFill>
                  <a:srgbClr val="00B0F0"/>
                </a:solidFill>
              </a:rPr>
              <a:t>Our focus!</a:t>
            </a:r>
          </a:p>
        </p:txBody>
      </p:sp>
    </p:spTree>
    <p:extLst>
      <p:ext uri="{BB962C8B-B14F-4D97-AF65-F5344CB8AC3E}">
        <p14:creationId xmlns:p14="http://schemas.microsoft.com/office/powerpoint/2010/main" val="24196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667117" cy="50331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Links to Software/Data Carpentry lessons at top of </a:t>
            </a:r>
            <a:r>
              <a:rPr lang="en-US" i="1" dirty="0" err="1" smtClean="0"/>
              <a:t>Etherpad</a:t>
            </a:r>
            <a:r>
              <a:rPr lang="en-US" i="1" dirty="0" smtClean="0"/>
              <a:t>. </a:t>
            </a:r>
          </a:p>
          <a:p>
            <a:pPr marL="0" indent="0">
              <a:buNone/>
            </a:pPr>
            <a:r>
              <a:rPr lang="en-US" i="1" dirty="0" smtClean="0"/>
              <a:t>Take </a:t>
            </a:r>
            <a:r>
              <a:rPr lang="en-US" i="1" dirty="0"/>
              <a:t>a minute to </a:t>
            </a:r>
            <a:r>
              <a:rPr lang="en-US" b="1" i="1" dirty="0"/>
              <a:t>select one learning objective</a:t>
            </a:r>
            <a:r>
              <a:rPr lang="en-US" i="1" dirty="0"/>
              <a:t> from one of those lessons, then complete the following steps to </a:t>
            </a:r>
            <a:r>
              <a:rPr lang="en-US" b="1" i="1" dirty="0"/>
              <a:t>evaluate it and reword it to make it </a:t>
            </a:r>
            <a:r>
              <a:rPr lang="en-US" b="1" i="1" dirty="0" smtClean="0"/>
              <a:t>sharper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Identify</a:t>
            </a:r>
            <a:r>
              <a:rPr lang="en-US" i="1" dirty="0"/>
              <a:t> the learning objective verb.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Decide</a:t>
            </a:r>
            <a:r>
              <a:rPr lang="en-US" i="1" dirty="0"/>
              <a:t> what type of learning outcome this applies to (i.e. comprehension, application, evaluation).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Reword</a:t>
            </a:r>
            <a:r>
              <a:rPr lang="en-US" i="1" dirty="0"/>
              <a:t> the learning objective for a different learning outcome (e.g., from application to knowledge based outcome or vice versa).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Pair</a:t>
            </a:r>
            <a:r>
              <a:rPr lang="en-US" i="1" dirty="0"/>
              <a:t> up to discuss your rewording or help each other with point </a:t>
            </a:r>
            <a:r>
              <a:rPr lang="en-US" i="1" dirty="0" smtClean="0"/>
              <a:t>2 </a:t>
            </a:r>
            <a:r>
              <a:rPr lang="en-US" i="1" dirty="0"/>
              <a:t>or </a:t>
            </a:r>
            <a:r>
              <a:rPr lang="en-US" i="1" dirty="0" smtClean="0"/>
              <a:t>3 </a:t>
            </a:r>
            <a:r>
              <a:rPr lang="en-US" i="1" dirty="0"/>
              <a:t>if necessary.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Share</a:t>
            </a:r>
            <a:r>
              <a:rPr lang="en-US" i="1" dirty="0"/>
              <a:t> the original and your re-worded learning objectives in the </a:t>
            </a:r>
            <a:r>
              <a:rPr lang="en-US" i="1" dirty="0" err="1"/>
              <a:t>Etherpad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7598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are Courses Mostly Designed?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GB" dirty="0" smtClean="0"/>
              <a:t>Someone tells you to </a:t>
            </a:r>
            <a:r>
              <a:rPr lang="en-GB" dirty="0"/>
              <a:t>teach something you haven’t thought about in ten </a:t>
            </a:r>
            <a:r>
              <a:rPr lang="en-GB" dirty="0" smtClean="0"/>
              <a:t>years</a:t>
            </a:r>
            <a:endParaRPr lang="en-GB" dirty="0"/>
          </a:p>
          <a:p>
            <a:pPr marL="571500" indent="-514350">
              <a:buFont typeface="+mj-lt"/>
              <a:buAutoNum type="arabicPeriod"/>
            </a:pPr>
            <a:r>
              <a:rPr lang="en-GB" dirty="0"/>
              <a:t>You start writing slides to explain what you know about the </a:t>
            </a:r>
            <a:r>
              <a:rPr lang="en-GB" dirty="0" smtClean="0"/>
              <a:t>subject</a:t>
            </a:r>
            <a:endParaRPr lang="en-GB" dirty="0"/>
          </a:p>
          <a:p>
            <a:pPr marL="571500" indent="-514350">
              <a:buFont typeface="+mj-lt"/>
              <a:buAutoNum type="arabicPeriod"/>
            </a:pPr>
            <a:r>
              <a:rPr lang="en-GB" dirty="0"/>
              <a:t>After two or three weeks, you make up an assignment based more or less on what you’ve taught so </a:t>
            </a:r>
            <a:r>
              <a:rPr lang="en-GB" dirty="0" smtClean="0"/>
              <a:t>far</a:t>
            </a:r>
            <a:endParaRPr lang="en-GB" dirty="0"/>
          </a:p>
          <a:p>
            <a:pPr marL="571500" indent="-514350">
              <a:buFont typeface="+mj-lt"/>
              <a:buAutoNum type="arabicPeriod"/>
            </a:pPr>
            <a:r>
              <a:rPr lang="en-GB" dirty="0"/>
              <a:t>You repeat step 3 several </a:t>
            </a:r>
            <a:r>
              <a:rPr lang="en-GB" dirty="0" smtClean="0"/>
              <a:t>times</a:t>
            </a:r>
            <a:endParaRPr lang="en-GB" dirty="0"/>
          </a:p>
          <a:p>
            <a:pPr marL="571500" indent="-514350">
              <a:buFont typeface="+mj-lt"/>
              <a:buAutoNum type="arabicPeriod"/>
            </a:pPr>
            <a:r>
              <a:rPr lang="en-GB" dirty="0"/>
              <a:t>You stay up </a:t>
            </a:r>
            <a:r>
              <a:rPr lang="en-GB" dirty="0" smtClean="0"/>
              <a:t>late </a:t>
            </a:r>
            <a:r>
              <a:rPr lang="en-GB" dirty="0"/>
              <a:t>to make up a final </a:t>
            </a:r>
            <a:r>
              <a:rPr lang="en-GB" dirty="0" smtClean="0"/>
              <a:t>exam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65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Instructional Design (RID)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523101" cy="50331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Similar to Test-Driven Development (TDD)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what is worth </a:t>
            </a:r>
            <a:r>
              <a:rPr lang="en-US" dirty="0" smtClean="0"/>
              <a:t>learning</a:t>
            </a:r>
          </a:p>
          <a:p>
            <a:pPr marL="914400" lvl="1" indent="-287338"/>
            <a:r>
              <a:rPr lang="en-US" dirty="0" smtClean="0"/>
              <a:t>e.g. via concept maps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what constitutes evidence that learning has taken place </a:t>
            </a:r>
            <a:endParaRPr lang="en-US" dirty="0" smtClean="0"/>
          </a:p>
          <a:p>
            <a:pPr marL="914400" lvl="1" indent="-287338"/>
            <a:r>
              <a:rPr lang="en-US" dirty="0" smtClean="0"/>
              <a:t>Create final </a:t>
            </a:r>
            <a:r>
              <a:rPr lang="en-US" dirty="0"/>
              <a:t>exam or </a:t>
            </a:r>
            <a:r>
              <a:rPr lang="en-US" dirty="0" smtClean="0"/>
              <a:t>other </a:t>
            </a:r>
            <a:r>
              <a:rPr lang="en-US" dirty="0"/>
              <a:t>summative </a:t>
            </a:r>
            <a:r>
              <a:rPr lang="en-US" dirty="0" smtClean="0"/>
              <a:t>assessment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practice work to prepare learners for </a:t>
            </a:r>
            <a:r>
              <a:rPr lang="en-US" dirty="0" smtClean="0"/>
              <a:t>summative assessment</a:t>
            </a:r>
          </a:p>
          <a:p>
            <a:pPr marL="914400" lvl="1" indent="-287338"/>
            <a:r>
              <a:rPr lang="en-US" dirty="0" smtClean="0"/>
              <a:t>In-class </a:t>
            </a:r>
            <a:r>
              <a:rPr lang="en-US" dirty="0"/>
              <a:t>formative </a:t>
            </a:r>
            <a:r>
              <a:rPr lang="en-US" dirty="0" smtClean="0"/>
              <a:t>assessments</a:t>
            </a:r>
          </a:p>
          <a:p>
            <a:pPr marL="914400" lvl="1" indent="-287338"/>
            <a:r>
              <a:rPr lang="en-US" dirty="0" smtClean="0"/>
              <a:t>Out of class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practices in order of increasing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rite short episodes to close the gap between what learners know and what they need to know in order to do each one</a:t>
            </a:r>
          </a:p>
          <a:p>
            <a:pPr marL="914400" lvl="1" indent="-287338"/>
            <a:r>
              <a:rPr lang="en-US" dirty="0"/>
              <a:t>C</a:t>
            </a:r>
            <a:r>
              <a:rPr lang="en-US" dirty="0" smtClean="0"/>
              <a:t>lassroom lesson consists of several such episodes</a:t>
            </a:r>
          </a:p>
          <a:p>
            <a:pPr marL="914400" lvl="1" indent="-287338"/>
            <a:r>
              <a:rPr lang="en-US" dirty="0"/>
              <a:t>E</a:t>
            </a:r>
            <a:r>
              <a:rPr lang="en-US" dirty="0" smtClean="0"/>
              <a:t>ach episode builds toward quick formative assessment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021289"/>
            <a:ext cx="9144000" cy="836712"/>
          </a:xfrm>
          <a:prstGeom prst="rect">
            <a:avLst/>
          </a:prstGeom>
          <a:solidFill>
            <a:srgbClr val="EDF5FF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2400" b="1" i="1" dirty="0" smtClean="0"/>
              <a:t>Keeps teaching focused on its objectives</a:t>
            </a:r>
          </a:p>
          <a:p>
            <a:pPr algn="ctr"/>
            <a:r>
              <a:rPr lang="en-GB" sz="2400" b="1" i="1" dirty="0" smtClean="0"/>
              <a:t>Ensures learners prepared for final exam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39035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Carpentry Lessons – 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4958705" cy="510516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Most commonly used</a:t>
            </a:r>
          </a:p>
          <a:p>
            <a:pPr lvl="1"/>
            <a:r>
              <a:rPr lang="en-GB" dirty="0" smtClean="0"/>
              <a:t>The Unix Shell</a:t>
            </a:r>
          </a:p>
          <a:p>
            <a:pPr lvl="1"/>
            <a:r>
              <a:rPr lang="en-GB" dirty="0" smtClean="0"/>
              <a:t>Version Control with Git</a:t>
            </a:r>
          </a:p>
          <a:p>
            <a:pPr lvl="1"/>
            <a:r>
              <a:rPr lang="en-GB" dirty="0" smtClean="0"/>
              <a:t>Programming with Python</a:t>
            </a:r>
          </a:p>
          <a:p>
            <a:pPr lvl="1"/>
            <a:r>
              <a:rPr lang="en-GB" dirty="0" smtClean="0"/>
              <a:t>Programming with R</a:t>
            </a:r>
          </a:p>
          <a:p>
            <a:pPr lvl="1"/>
            <a:r>
              <a:rPr lang="en-GB" dirty="0" smtClean="0"/>
              <a:t>R for Reproducible Scientific Analysis</a:t>
            </a:r>
          </a:p>
          <a:p>
            <a:r>
              <a:rPr lang="en-GB" dirty="0" smtClean="0"/>
              <a:t>Others</a:t>
            </a:r>
          </a:p>
          <a:p>
            <a:pPr lvl="1"/>
            <a:r>
              <a:rPr lang="en-GB" dirty="0" smtClean="0"/>
              <a:t>Version Control with Mercurial</a:t>
            </a:r>
          </a:p>
          <a:p>
            <a:pPr lvl="1"/>
            <a:r>
              <a:rPr lang="en-GB" dirty="0" smtClean="0"/>
              <a:t>Using Databases with SQL</a:t>
            </a:r>
          </a:p>
          <a:p>
            <a:pPr lvl="1"/>
            <a:r>
              <a:rPr lang="en-GB" dirty="0" smtClean="0"/>
              <a:t>Programming with MATLAB</a:t>
            </a:r>
          </a:p>
          <a:p>
            <a:pPr lvl="1"/>
            <a:r>
              <a:rPr lang="en-GB" dirty="0" smtClean="0"/>
              <a:t>Automation and Make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79612" y="1947192"/>
            <a:ext cx="7839025" cy="3231654"/>
            <a:chOff x="1079612" y="1947192"/>
            <a:chExt cx="7839025" cy="3231654"/>
          </a:xfrm>
        </p:grpSpPr>
        <p:sp>
          <p:nvSpPr>
            <p:cNvPr id="7" name="TextBox 6"/>
            <p:cNvSpPr txBox="1"/>
            <p:nvPr/>
          </p:nvSpPr>
          <p:spPr>
            <a:xfrm>
              <a:off x="1079612" y="1952836"/>
              <a:ext cx="7200800" cy="5400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38317" y="1947192"/>
              <a:ext cx="2880320" cy="32316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Main aims</a:t>
              </a:r>
            </a:p>
            <a:p>
              <a:endParaRPr lang="en-GB" dirty="0"/>
            </a:p>
            <a:p>
              <a:r>
                <a:rPr lang="en-GB" dirty="0" smtClean="0"/>
                <a:t>Teach a few basic concepts that crop up in many areas of computing:</a:t>
              </a:r>
            </a:p>
            <a:p>
              <a:endParaRPr lang="en-GB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Path, home directory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History, tab completion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head, tail, grep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Using pipes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GB" dirty="0" smtClean="0"/>
                <a:t>Using loops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Carpentry Lessons – 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4958705" cy="510516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Most commonly used</a:t>
            </a:r>
          </a:p>
          <a:p>
            <a:pPr lvl="1"/>
            <a:r>
              <a:rPr lang="en-GB" dirty="0" smtClean="0"/>
              <a:t>The Unix Shell</a:t>
            </a:r>
          </a:p>
          <a:p>
            <a:pPr lvl="1"/>
            <a:r>
              <a:rPr lang="en-GB" dirty="0" smtClean="0"/>
              <a:t>Version Control with Git</a:t>
            </a:r>
          </a:p>
          <a:p>
            <a:pPr lvl="1"/>
            <a:r>
              <a:rPr lang="en-GB" dirty="0" smtClean="0"/>
              <a:t>Programming with Python</a:t>
            </a:r>
          </a:p>
          <a:p>
            <a:pPr lvl="1"/>
            <a:r>
              <a:rPr lang="en-GB" dirty="0" smtClean="0"/>
              <a:t>Programming with R</a:t>
            </a:r>
          </a:p>
          <a:p>
            <a:pPr lvl="1"/>
            <a:r>
              <a:rPr lang="en-GB" dirty="0" smtClean="0"/>
              <a:t>R for Reproducible Scientific Analysis</a:t>
            </a:r>
          </a:p>
          <a:p>
            <a:r>
              <a:rPr lang="en-GB" dirty="0" smtClean="0"/>
              <a:t>Others</a:t>
            </a:r>
          </a:p>
          <a:p>
            <a:pPr lvl="1"/>
            <a:r>
              <a:rPr lang="en-GB" dirty="0" smtClean="0"/>
              <a:t>Version Control with Mercurial</a:t>
            </a:r>
          </a:p>
          <a:p>
            <a:pPr lvl="1"/>
            <a:r>
              <a:rPr lang="en-GB" dirty="0" smtClean="0"/>
              <a:t>Using Databases with SQL</a:t>
            </a:r>
          </a:p>
          <a:p>
            <a:pPr lvl="1"/>
            <a:r>
              <a:rPr lang="en-GB" dirty="0" smtClean="0"/>
              <a:t>Programming with MATLAB</a:t>
            </a:r>
          </a:p>
          <a:p>
            <a:pPr lvl="1"/>
            <a:r>
              <a:rPr lang="en-GB" dirty="0" smtClean="0"/>
              <a:t>Automation and Make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59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82300</TotalTime>
  <Words>986</Words>
  <Application>Microsoft Macintosh PowerPoint</Application>
  <PresentationFormat>On-screen Show (4:3)</PresentationFormat>
  <Paragraphs>187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Writing Lessons</vt:lpstr>
      <vt:lpstr>Writing Learning Objectives</vt:lpstr>
      <vt:lpstr>Bloom’s Taxonomy</vt:lpstr>
      <vt:lpstr>Exercise</vt:lpstr>
      <vt:lpstr>How are Courses Mostly Designed?</vt:lpstr>
      <vt:lpstr>Reverse Instructional Design (RID)</vt:lpstr>
      <vt:lpstr>Software Carpentry Lessons – In Practice</vt:lpstr>
      <vt:lpstr>Software Carpentry Lessons – In Practice</vt:lpstr>
      <vt:lpstr>Software Carpentry Lessons – In Practice</vt:lpstr>
      <vt:lpstr>Software Carpentry Lessons – In Practice</vt:lpstr>
      <vt:lpstr>Data Carpentry Lessons – In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1605</cp:revision>
  <dcterms:created xsi:type="dcterms:W3CDTF">2012-08-09T11:11:09Z</dcterms:created>
  <dcterms:modified xsi:type="dcterms:W3CDTF">2016-09-22T08:11:37Z</dcterms:modified>
</cp:coreProperties>
</file>