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62" r:id="rId5"/>
    <p:sldId id="261" r:id="rId6"/>
    <p:sldId id="259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695"/>
    <a:srgbClr val="F20000"/>
    <a:srgbClr val="FF6969"/>
    <a:srgbClr val="DCDCDC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5" autoAdjust="0"/>
    <p:restoredTop sz="73450" autoAdjust="0"/>
  </p:normalViewPr>
  <p:slideViewPr>
    <p:cSldViewPr snapToObjects="1">
      <p:cViewPr>
        <p:scale>
          <a:sx n="95" d="100"/>
          <a:sy n="95" d="100"/>
        </p:scale>
        <p:origin x="-976" y="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40" d="100"/>
          <a:sy n="40" d="100"/>
        </p:scale>
        <p:origin x="-2272" y="-12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B04977F-DDA0-45ED-AA8B-0240B111B550}" type="datetime1">
              <a:rPr lang="en-GB" altLang="en-US"/>
              <a:pPr>
                <a:defRPr/>
              </a:pPr>
              <a:t>20/09/16</a:t>
            </a:fld>
            <a:endParaRPr lang="en-GB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3A3FA41-FDA4-41D2-AE77-2FB9C3E2369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42236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64856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[Add: democratic </a:t>
            </a:r>
            <a:r>
              <a:rPr lang="en-GB" smtClean="0"/>
              <a:t>organisation structure, plus once </a:t>
            </a:r>
            <a:r>
              <a:rPr lang="en-GB" dirty="0" smtClean="0"/>
              <a:t>you’re a certified</a:t>
            </a:r>
            <a:r>
              <a:rPr lang="en-GB" baseline="0" dirty="0" smtClean="0"/>
              <a:t> instructor, you can run for the board and vote for the board]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6102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Novices</a:t>
            </a:r>
            <a:r>
              <a:rPr lang="en-GB" b="1" baseline="0" dirty="0" smtClean="0"/>
              <a:t> and FA: </a:t>
            </a:r>
            <a:r>
              <a:rPr lang="en-GB" b="0" baseline="0" dirty="0" smtClean="0"/>
              <a:t>n</a:t>
            </a:r>
            <a:r>
              <a:rPr lang="en-GB" dirty="0" smtClean="0"/>
              <a:t>ature of the novice and how to assess if learning is taking place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Teaching as a PA:</a:t>
            </a:r>
            <a:r>
              <a:rPr lang="en-GB" baseline="0" dirty="0" smtClean="0"/>
              <a:t> how teachers improve, recording yourselves and getting feedback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/>
              <a:t>Expertise and memory:</a:t>
            </a:r>
            <a:r>
              <a:rPr lang="en-GB" b="0" baseline="0" dirty="0" smtClean="0"/>
              <a:t> how learning takes place, how to develop concept maps for things you want to teach</a:t>
            </a:r>
            <a:endParaRPr lang="en-GB" b="1" dirty="0" smtClean="0"/>
          </a:p>
          <a:p>
            <a:r>
              <a:rPr lang="en-GB" b="1" dirty="0" smtClean="0"/>
              <a:t>Performance Revised:</a:t>
            </a:r>
            <a:r>
              <a:rPr lang="en-GB" b="0" baseline="0" dirty="0" smtClean="0"/>
              <a:t> another go at recording yourselves, using a concept map</a:t>
            </a:r>
            <a:endParaRPr lang="en-GB" b="1" dirty="0" smtClean="0"/>
          </a:p>
          <a:p>
            <a:r>
              <a:rPr lang="en-GB" b="1" dirty="0" smtClean="0"/>
              <a:t>Cognitive Load:</a:t>
            </a:r>
            <a:r>
              <a:rPr lang="en-GB" baseline="0" dirty="0" smtClean="0"/>
              <a:t> h</a:t>
            </a:r>
            <a:r>
              <a:rPr lang="en-GB" dirty="0" smtClean="0"/>
              <a:t>ow people learn, remember and apply information, limits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Live coding:</a:t>
            </a:r>
            <a:r>
              <a:rPr lang="en-GB" baseline="0" dirty="0" smtClean="0"/>
              <a:t> core practice of SWC/DC – how to do it, then do it yourselves!</a:t>
            </a:r>
            <a:endParaRPr lang="en-GB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Carpentries</a:t>
            </a:r>
            <a:r>
              <a:rPr lang="en-GB" b="1" baseline="0" dirty="0" smtClean="0"/>
              <a:t>/</a:t>
            </a:r>
            <a:r>
              <a:rPr lang="en-GB" b="1" baseline="0" dirty="0" err="1" smtClean="0"/>
              <a:t>Carpenty</a:t>
            </a:r>
            <a:r>
              <a:rPr lang="en-GB" b="1" baseline="0" dirty="0" smtClean="0"/>
              <a:t> TPs:</a:t>
            </a:r>
            <a:r>
              <a:rPr lang="en-GB" baseline="0" dirty="0" smtClean="0"/>
              <a:t> </a:t>
            </a:r>
            <a:r>
              <a:rPr lang="en-GB" dirty="0" smtClean="0"/>
              <a:t>operational practices of a workshop, approach benefits, prep</a:t>
            </a:r>
          </a:p>
          <a:p>
            <a:r>
              <a:rPr lang="en-GB" b="1" dirty="0" smtClean="0"/>
              <a:t>Motivation and Demotivation:</a:t>
            </a:r>
            <a:r>
              <a:rPr lang="en-GB" dirty="0" smtClean="0"/>
              <a:t> what affects learners and instructors during</a:t>
            </a:r>
            <a:r>
              <a:rPr lang="en-GB" baseline="0" dirty="0" smtClean="0"/>
              <a:t> teaching?</a:t>
            </a:r>
            <a:endParaRPr lang="en-GB" dirty="0" smtClean="0"/>
          </a:p>
          <a:p>
            <a:r>
              <a:rPr lang="en-GB" b="1" dirty="0" smtClean="0"/>
              <a:t>Lessons and Objectives:</a:t>
            </a:r>
            <a:r>
              <a:rPr lang="en-GB" baseline="0" dirty="0" smtClean="0"/>
              <a:t> h</a:t>
            </a:r>
            <a:r>
              <a:rPr lang="en-GB" dirty="0" smtClean="0"/>
              <a:t>ow to think about and structure lessons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29687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Don’t harass people</a:t>
            </a:r>
          </a:p>
          <a:p>
            <a:r>
              <a:rPr lang="en-GB" dirty="0" smtClean="0"/>
              <a:t>Communicate appropriately</a:t>
            </a:r>
          </a:p>
          <a:p>
            <a:r>
              <a:rPr lang="en-GB" dirty="0" smtClean="0"/>
              <a:t>Be</a:t>
            </a:r>
            <a:r>
              <a:rPr lang="en-GB" baseline="0" dirty="0" smtClean="0"/>
              <a:t> polite</a:t>
            </a:r>
          </a:p>
          <a:p>
            <a:r>
              <a:rPr lang="en-GB" baseline="0" dirty="0" smtClean="0"/>
              <a:t>Be a professional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9552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Some important terms that underpin this training material.</a:t>
            </a:r>
            <a:endParaRPr lang="en-GB" dirty="0"/>
          </a:p>
          <a:p>
            <a:r>
              <a:rPr lang="en-GB" smtClean="0"/>
              <a:t>Essentially, a</a:t>
            </a:r>
            <a:r>
              <a:rPr lang="en-GB" baseline="0" smtClean="0"/>
              <a:t> </a:t>
            </a:r>
            <a:r>
              <a:rPr lang="en-GB" baseline="0" dirty="0" smtClean="0"/>
              <a:t>kind of ethos for how we approach developing and delivering training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6454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Situated</a:t>
            </a:r>
            <a:r>
              <a:rPr lang="en-GB" baseline="0" dirty="0" smtClean="0"/>
              <a:t> learning:</a:t>
            </a:r>
          </a:p>
          <a:p>
            <a:r>
              <a:rPr lang="en-GB" baseline="0" dirty="0" smtClean="0"/>
              <a:t> - Learners explore data and programming on their own</a:t>
            </a:r>
          </a:p>
          <a:p>
            <a:r>
              <a:rPr lang="en-GB" baseline="0" dirty="0" smtClean="0"/>
              <a:t> - Bring them into a community of others doing the same (by attending a workshop)</a:t>
            </a:r>
          </a:p>
          <a:p>
            <a:r>
              <a:rPr lang="en-GB" baseline="0" dirty="0" smtClean="0"/>
              <a:t> - Show them best practice and ideas within that community of practice</a:t>
            </a:r>
          </a:p>
          <a:p>
            <a:r>
              <a:rPr lang="en-GB" baseline="0" dirty="0" smtClean="0"/>
              <a:t> - Can then become members of that community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31690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Can divide what teachers know into</a:t>
            </a:r>
            <a:r>
              <a:rPr lang="is-IS" dirty="0" smtClean="0"/>
              <a:t>…</a:t>
            </a:r>
          </a:p>
          <a:p>
            <a:endParaRPr lang="is-IS" dirty="0" smtClean="0"/>
          </a:p>
          <a:p>
            <a:r>
              <a:rPr lang="is-IS" dirty="0" smtClean="0"/>
              <a:t>Training course focuses on PCK.</a:t>
            </a:r>
          </a:p>
          <a:p>
            <a:r>
              <a:rPr lang="is-IS" dirty="0" smtClean="0"/>
              <a:t>We’ll see PCK in action tomorrow when looking at</a:t>
            </a:r>
            <a:r>
              <a:rPr lang="is-IS" baseline="0" dirty="0" smtClean="0"/>
              <a:t> workshop operations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58865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4978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93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3375" y="1700808"/>
            <a:ext cx="8451093" cy="4753966"/>
          </a:xfrm>
        </p:spPr>
        <p:txBody>
          <a:bodyPr/>
          <a:lstStyle>
            <a:lvl1pPr marL="0" indent="0">
              <a:buNone/>
              <a:def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</a:defRPr>
            </a:lvl1pPr>
          </a:lstStyle>
          <a:p>
            <a:pPr lvl="0"/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  <a:p>
            <a:pPr lvl="0"/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&lt;main title&gt;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&lt;event&gt;</a:t>
            </a: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&lt;date&gt;</a:t>
            </a: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&lt;presenter&gt;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&lt;email&gt;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endParaRPr lang="en-GB" altLang="en-US" dirty="0" smtClean="0"/>
          </a:p>
          <a:p>
            <a:pPr lvl="0"/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20" y="404663"/>
            <a:ext cx="1656184" cy="1104811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404664"/>
            <a:ext cx="2556284" cy="108493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247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131763"/>
            <a:ext cx="6886575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353425" cy="47091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66E33-99A2-43AD-BC48-D41681E55B8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708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rd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img.docstoccdn.com/thumb/orig/85641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 t="2280" r="1578" b="2283"/>
          <a:stretch>
            <a:fillRect/>
          </a:stretch>
        </p:blipFill>
        <p:spPr bwMode="auto">
          <a:xfrm>
            <a:off x="0" y="0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1541" y="1520788"/>
            <a:ext cx="8255260" cy="457250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580" y="368660"/>
            <a:ext cx="7560840" cy="978112"/>
          </a:xfrm>
        </p:spPr>
        <p:txBody>
          <a:bodyPr/>
          <a:lstStyle>
            <a:lvl1pPr>
              <a:defRPr baseline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524625"/>
            <a:ext cx="2133600" cy="2952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A72D0A-12D8-4850-B6FB-BAB9C4578CD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4621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72C55-F32C-714E-85D4-4C85D67E2D89}" type="datetimeFigureOut">
              <a:rPr lang="en-US" smtClean="0"/>
              <a:t>20/09/16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1381125"/>
          </a:xfrm>
          <a:prstGeom prst="rect">
            <a:avLst/>
          </a:prstGeom>
          <a:solidFill>
            <a:srgbClr val="293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14325" y="131763"/>
            <a:ext cx="6886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3375" y="1600200"/>
            <a:ext cx="83534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47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1E6E8B1-5B53-460A-A327-28C8D6CDA0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726" y="656692"/>
            <a:ext cx="1055429" cy="704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316" y="24562"/>
            <a:ext cx="1489402" cy="6321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  <p:sldLayoutId id="2147483686" r:id="rId3"/>
    <p:sldLayoutId id="2147483687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ITCam201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endParaRPr lang="en-GB" sz="6000" dirty="0" smtClean="0"/>
          </a:p>
          <a:p>
            <a:pPr lvl="0"/>
            <a:r>
              <a:rPr lang="en-GB" sz="8000" dirty="0" smtClean="0"/>
              <a:t>Instructor Training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/>
              <a:t>Cambridge</a:t>
            </a:r>
          </a:p>
          <a:p>
            <a:pPr lvl="0"/>
            <a:r>
              <a:rPr lang="en-GB" sz="2800" dirty="0" smtClean="0"/>
              <a:t>November 19-20 2016</a:t>
            </a:r>
          </a:p>
          <a:p>
            <a:pPr lvl="0"/>
            <a:r>
              <a:rPr lang="en-GB" sz="2800" dirty="0" smtClean="0"/>
              <a:t>Karin </a:t>
            </a:r>
            <a:r>
              <a:rPr lang="en-GB" sz="2800" dirty="0" err="1" smtClean="0"/>
              <a:t>Lagesen</a:t>
            </a:r>
            <a:r>
              <a:rPr lang="en-GB" sz="2800" dirty="0" smtClean="0"/>
              <a:t>, Steve Crouch</a:t>
            </a:r>
          </a:p>
          <a:p>
            <a:pPr lvl="0"/>
            <a:r>
              <a:rPr lang="en-GB" sz="2800" dirty="0" err="1" smtClean="0"/>
              <a:t>karin.lagesen@gmail.com</a:t>
            </a:r>
            <a:r>
              <a:rPr lang="en-GB" sz="2800" dirty="0" smtClean="0"/>
              <a:t>, </a:t>
            </a:r>
            <a:r>
              <a:rPr lang="en-GB" sz="2800" dirty="0" err="1" smtClean="0"/>
              <a:t>s.crouch@software.ac.uk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1216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Pedagogical Content Knowledge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353425" cy="640668"/>
          </a:xfrm>
        </p:spPr>
        <p:txBody>
          <a:bodyPr/>
          <a:lstStyle/>
          <a:p>
            <a:r>
              <a:rPr lang="en-GB" dirty="0" smtClean="0"/>
              <a:t>Can only teach what we know</a:t>
            </a:r>
            <a:r>
              <a:rPr lang="is-IS" dirty="0" smtClean="0"/>
              <a:t>…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" y="2240868"/>
            <a:ext cx="8166100" cy="2717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536" y="5121188"/>
            <a:ext cx="1847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The ‘what’ – the things we teach</a:t>
            </a:r>
          </a:p>
          <a:p>
            <a:r>
              <a:rPr lang="en-GB" i="1" dirty="0" smtClean="0"/>
              <a:t>e.g. </a:t>
            </a:r>
            <a:r>
              <a:rPr lang="en-GB" i="1" smtClean="0"/>
              <a:t>function parameters</a:t>
            </a:r>
            <a:endParaRPr lang="en-GB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91880" y="5121188"/>
            <a:ext cx="2303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e.g. what examples to use when teaching how parameters are passed to a function</a:t>
            </a:r>
            <a:endParaRPr lang="en-GB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07860" y="5119047"/>
            <a:ext cx="1847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Understanding of psychology of learning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433196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0" y="1600200"/>
            <a:ext cx="6275040" cy="1972816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How learning Works: 7 Research-Based Principles for Smart Teaching</a:t>
            </a:r>
          </a:p>
          <a:p>
            <a:pPr lvl="1"/>
            <a:r>
              <a:rPr lang="en-GB" dirty="0" smtClean="0"/>
              <a:t>Ambrose, Bridges, </a:t>
            </a:r>
            <a:r>
              <a:rPr lang="en-GB" dirty="0" err="1" smtClean="0"/>
              <a:t>DiPietro</a:t>
            </a:r>
            <a:r>
              <a:rPr lang="en-GB" dirty="0" smtClean="0"/>
              <a:t>, Lovett, Norman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75" y="1590237"/>
            <a:ext cx="1960369" cy="292007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714" y="3825043"/>
            <a:ext cx="1831945" cy="2784111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20092" y="4696205"/>
            <a:ext cx="6275040" cy="197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dirty="0" smtClean="0"/>
              <a:t>Building a Better Teacher: How Teaching Works (And how to teach it to everyone)</a:t>
            </a:r>
          </a:p>
          <a:p>
            <a:pPr lvl="1" algn="r"/>
            <a:r>
              <a:rPr lang="en-GB" dirty="0" smtClean="0"/>
              <a:t>Elizabeth Green</a:t>
            </a:r>
          </a:p>
        </p:txBody>
      </p:sp>
    </p:spTree>
    <p:extLst>
      <p:ext uri="{BB962C8B-B14F-4D97-AF65-F5344CB8AC3E}">
        <p14:creationId xmlns:p14="http://schemas.microsoft.com/office/powerpoint/2010/main" val="438093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Background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&amp; Data Carpentry</a:t>
            </a:r>
          </a:p>
          <a:p>
            <a:pPr lvl="1"/>
            <a:r>
              <a:rPr lang="en-GB" dirty="0" smtClean="0"/>
              <a:t>Volunteer researchers, educators, and more</a:t>
            </a:r>
          </a:p>
          <a:p>
            <a:pPr lvl="1"/>
            <a:r>
              <a:rPr lang="en-GB" dirty="0" smtClean="0"/>
              <a:t>Develop lessons, teach 2-day workshops</a:t>
            </a:r>
          </a:p>
          <a:p>
            <a:pPr lvl="1"/>
            <a:r>
              <a:rPr lang="en-GB" dirty="0" smtClean="0"/>
              <a:t>Basic computing and data skills for researchers</a:t>
            </a:r>
          </a:p>
          <a:p>
            <a:pPr lvl="1"/>
            <a:r>
              <a:rPr lang="en-GB" dirty="0" smtClean="0"/>
              <a:t>Emphasising best practice</a:t>
            </a:r>
          </a:p>
          <a:p>
            <a:r>
              <a:rPr lang="en-GB" dirty="0" smtClean="0"/>
              <a:t>What will we do here?</a:t>
            </a:r>
          </a:p>
          <a:p>
            <a:pPr lvl="1"/>
            <a:r>
              <a:rPr lang="en-GB" dirty="0" smtClean="0"/>
              <a:t>Skills for </a:t>
            </a:r>
            <a:r>
              <a:rPr lang="en-GB" i="1" dirty="0" smtClean="0"/>
              <a:t>teaching</a:t>
            </a:r>
            <a:r>
              <a:rPr lang="en-GB" dirty="0" smtClean="0"/>
              <a:t>, emphasise </a:t>
            </a:r>
            <a:r>
              <a:rPr lang="en-GB" i="1" dirty="0" smtClean="0"/>
              <a:t>best practice</a:t>
            </a:r>
            <a:endParaRPr lang="en-GB" dirty="0" smtClean="0"/>
          </a:p>
          <a:p>
            <a:pPr lvl="1"/>
            <a:r>
              <a:rPr lang="en-GB" dirty="0" smtClean="0"/>
              <a:t>Show evidence and overall SWC/DC philosophy</a:t>
            </a:r>
          </a:p>
          <a:p>
            <a:pPr lvl="1"/>
            <a:r>
              <a:rPr lang="en-GB" dirty="0" smtClean="0"/>
              <a:t>Applicable across all lessons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41025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happens afterwards?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won’t cover workshop content in detail</a:t>
            </a:r>
          </a:p>
          <a:p>
            <a:r>
              <a:rPr lang="en-GB" dirty="0" smtClean="0"/>
              <a:t>You get to do this after this course!</a:t>
            </a:r>
          </a:p>
          <a:p>
            <a:endParaRPr lang="en-GB" dirty="0"/>
          </a:p>
          <a:p>
            <a:r>
              <a:rPr lang="en-GB" dirty="0" smtClean="0"/>
              <a:t>Instructor Training ‘checkout procedure’</a:t>
            </a:r>
          </a:p>
          <a:p>
            <a:pPr lvl="1"/>
            <a:r>
              <a:rPr lang="en-GB" dirty="0" smtClean="0"/>
              <a:t>For a SWC/DC lesson: submit a change request to fix issue or suggest improvement, provide feedback on issue or pull request</a:t>
            </a:r>
          </a:p>
          <a:p>
            <a:pPr lvl="1"/>
            <a:r>
              <a:rPr lang="en-GB" dirty="0" smtClean="0"/>
              <a:t>Participate in hour-long group discussion of lesson</a:t>
            </a:r>
          </a:p>
          <a:p>
            <a:pPr lvl="1"/>
            <a:r>
              <a:rPr lang="en-GB" dirty="0" smtClean="0"/>
              <a:t>Demonstrate live coding in </a:t>
            </a:r>
            <a:r>
              <a:rPr lang="en-GB" smtClean="0"/>
              <a:t>group session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51005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Format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Etherpad</a:t>
            </a:r>
            <a:r>
              <a:rPr lang="en-GB" dirty="0"/>
              <a:t> for questions!</a:t>
            </a:r>
          </a:p>
          <a:p>
            <a:pPr lvl="1"/>
            <a:r>
              <a:rPr lang="en-GB" dirty="0">
                <a:hlinkClick r:id="rId2"/>
              </a:rPr>
              <a:t>http://bit.ly/ITCam2016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For each lesson</a:t>
            </a:r>
          </a:p>
          <a:p>
            <a:pPr lvl="1"/>
            <a:r>
              <a:rPr lang="en-GB" dirty="0" smtClean="0"/>
              <a:t>Some theory of learning, or tool for teaching</a:t>
            </a:r>
          </a:p>
          <a:p>
            <a:pPr lvl="1"/>
            <a:r>
              <a:rPr lang="en-GB" dirty="0" smtClean="0"/>
              <a:t>Hands-on exercises and discussion</a:t>
            </a:r>
          </a:p>
          <a:p>
            <a:pPr lvl="1"/>
            <a:r>
              <a:rPr lang="en-GB" dirty="0" smtClean="0"/>
              <a:t>Sticky notes!</a:t>
            </a:r>
          </a:p>
          <a:p>
            <a:pPr lvl="1"/>
            <a:endParaRPr lang="en-GB" dirty="0"/>
          </a:p>
          <a:p>
            <a:r>
              <a:rPr lang="en-GB" dirty="0" smtClean="0"/>
              <a:t>If you would prefer not to be photographed, please let us know</a:t>
            </a:r>
            <a:r>
              <a:rPr lang="en-GB" dirty="0"/>
              <a:t>!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5322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353425" cy="5105164"/>
          </a:xfrm>
        </p:spPr>
        <p:txBody>
          <a:bodyPr numCol="2"/>
          <a:lstStyle/>
          <a:p>
            <a:pPr marL="0" indent="0">
              <a:buNone/>
            </a:pPr>
            <a:r>
              <a:rPr lang="en-GB" sz="2000" dirty="0" smtClean="0"/>
              <a:t>09:00 Welcome</a:t>
            </a:r>
          </a:p>
          <a:p>
            <a:pPr marL="0" indent="0">
              <a:buNone/>
            </a:pPr>
            <a:r>
              <a:rPr lang="en-GB" sz="2000" dirty="0" smtClean="0"/>
              <a:t>09:10 Introduction</a:t>
            </a:r>
          </a:p>
          <a:p>
            <a:pPr marL="0" indent="0">
              <a:buNone/>
            </a:pPr>
            <a:r>
              <a:rPr lang="en-GB" sz="2000" dirty="0" smtClean="0"/>
              <a:t>09:40 Novices and Formative Assessment</a:t>
            </a:r>
          </a:p>
          <a:p>
            <a:pPr marL="0" indent="0">
              <a:buNone/>
            </a:pPr>
            <a:r>
              <a:rPr lang="en-GB" sz="2000" b="1" dirty="0" smtClean="0"/>
              <a:t>10:40 Morning coffee</a:t>
            </a:r>
          </a:p>
          <a:p>
            <a:pPr marL="0" indent="0">
              <a:buNone/>
            </a:pPr>
            <a:r>
              <a:rPr lang="en-GB" sz="2000" dirty="0" smtClean="0"/>
              <a:t>10:55 Teaching as a Performance Art</a:t>
            </a:r>
          </a:p>
          <a:p>
            <a:pPr marL="0" indent="0">
              <a:buNone/>
            </a:pPr>
            <a:r>
              <a:rPr lang="en-GB" sz="2000" dirty="0" smtClean="0"/>
              <a:t>11:55 Morning Wrap-up</a:t>
            </a:r>
          </a:p>
          <a:p>
            <a:pPr marL="0" indent="0">
              <a:buNone/>
            </a:pPr>
            <a:r>
              <a:rPr lang="en-GB" sz="2000" b="1" dirty="0" smtClean="0"/>
              <a:t>12:10 Lunch</a:t>
            </a:r>
          </a:p>
          <a:p>
            <a:pPr marL="0" indent="0">
              <a:buNone/>
            </a:pPr>
            <a:r>
              <a:rPr lang="en-GB" sz="2000" dirty="0" smtClean="0"/>
              <a:t>13:10 Expertise and Memory</a:t>
            </a:r>
            <a:endParaRPr lang="en-GB" sz="2000" dirty="0"/>
          </a:p>
          <a:p>
            <a:pPr marL="0" indent="0">
              <a:buNone/>
            </a:pPr>
            <a:r>
              <a:rPr lang="en-GB" sz="2000" b="1" dirty="0" smtClean="0"/>
              <a:t>14:25 Afternoon coffee</a:t>
            </a:r>
          </a:p>
          <a:p>
            <a:pPr marL="0" indent="0">
              <a:buNone/>
            </a:pPr>
            <a:r>
              <a:rPr lang="en-GB" sz="2000" dirty="0" smtClean="0"/>
              <a:t>14:40 Performance Revised</a:t>
            </a:r>
          </a:p>
          <a:p>
            <a:pPr marL="0" indent="0">
              <a:buNone/>
            </a:pPr>
            <a:r>
              <a:rPr lang="en-GB" sz="2000" dirty="0" smtClean="0"/>
              <a:t>15:25 Cognitive Load</a:t>
            </a:r>
          </a:p>
          <a:p>
            <a:pPr marL="0" indent="0">
              <a:buNone/>
            </a:pPr>
            <a:r>
              <a:rPr lang="en-GB" sz="2000" dirty="0" smtClean="0"/>
              <a:t>16:05 Afternoon Wrap-up</a:t>
            </a:r>
          </a:p>
          <a:p>
            <a:pPr marL="0" indent="0">
              <a:buNone/>
            </a:pPr>
            <a:r>
              <a:rPr lang="en-GB" sz="2000" dirty="0" smtClean="0"/>
              <a:t>16:20 Finish</a:t>
            </a:r>
          </a:p>
          <a:p>
            <a:pPr marL="0" indent="0">
              <a:buNone/>
            </a:pPr>
            <a:r>
              <a:rPr lang="en-GB" sz="2000" dirty="0" smtClean="0"/>
              <a:t>09:00 Live Coding</a:t>
            </a:r>
          </a:p>
          <a:p>
            <a:pPr marL="0" indent="0">
              <a:buNone/>
            </a:pPr>
            <a:r>
              <a:rPr lang="en-GB" sz="2000" b="1" dirty="0" smtClean="0"/>
              <a:t>10:15 Morning coffee</a:t>
            </a:r>
          </a:p>
          <a:p>
            <a:pPr marL="0" indent="0">
              <a:buNone/>
            </a:pPr>
            <a:r>
              <a:rPr lang="en-GB" sz="2000" dirty="0" smtClean="0"/>
              <a:t>10:30 The Carpentries</a:t>
            </a:r>
          </a:p>
          <a:p>
            <a:pPr marL="0" indent="0">
              <a:buNone/>
            </a:pPr>
            <a:r>
              <a:rPr lang="en-GB" sz="2000" dirty="0" smtClean="0"/>
              <a:t>11:30 Carpentry Teaching Practices</a:t>
            </a:r>
          </a:p>
          <a:p>
            <a:pPr marL="0" indent="0">
              <a:buNone/>
            </a:pPr>
            <a:r>
              <a:rPr lang="en-GB" sz="2000" dirty="0" smtClean="0"/>
              <a:t>12:00 Morning Wrap-up</a:t>
            </a:r>
          </a:p>
          <a:p>
            <a:pPr marL="0" indent="0">
              <a:buNone/>
            </a:pPr>
            <a:r>
              <a:rPr lang="en-GB" sz="2000" b="1" dirty="0" smtClean="0"/>
              <a:t>12:15 Lunch</a:t>
            </a:r>
          </a:p>
          <a:p>
            <a:pPr marL="0" indent="0">
              <a:buNone/>
            </a:pPr>
            <a:r>
              <a:rPr lang="en-GB" sz="2000" dirty="0" smtClean="0"/>
              <a:t>13:15 Motivation and Demotivation</a:t>
            </a:r>
          </a:p>
          <a:p>
            <a:pPr marL="0" indent="0">
              <a:buNone/>
            </a:pPr>
            <a:r>
              <a:rPr lang="en-GB" sz="2000" dirty="0" smtClean="0"/>
              <a:t>14:00 Lessons and Objectives</a:t>
            </a:r>
          </a:p>
          <a:p>
            <a:pPr marL="0" indent="0">
              <a:buNone/>
            </a:pPr>
            <a:r>
              <a:rPr lang="en-GB" sz="2000" b="1" dirty="0" smtClean="0"/>
              <a:t>15:00 Afternoon coffee</a:t>
            </a:r>
          </a:p>
          <a:p>
            <a:pPr marL="0" indent="0">
              <a:buNone/>
            </a:pPr>
            <a:r>
              <a:rPr lang="en-GB" sz="2000" dirty="0" smtClean="0"/>
              <a:t>15:15 Afternoon Wrap-up</a:t>
            </a:r>
          </a:p>
          <a:p>
            <a:pPr marL="0" indent="0">
              <a:buNone/>
            </a:pPr>
            <a:r>
              <a:rPr lang="en-GB" sz="2000" dirty="0" smtClean="0"/>
              <a:t>16:00 Finish</a:t>
            </a:r>
          </a:p>
        </p:txBody>
      </p:sp>
    </p:spTree>
    <p:extLst>
      <p:ext uri="{BB962C8B-B14F-4D97-AF65-F5344CB8AC3E}">
        <p14:creationId xmlns:p14="http://schemas.microsoft.com/office/powerpoint/2010/main" val="1429460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of Conduct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520788"/>
            <a:ext cx="8353425" cy="648072"/>
          </a:xfrm>
        </p:spPr>
        <p:txBody>
          <a:bodyPr/>
          <a:lstStyle/>
          <a:p>
            <a:r>
              <a:rPr lang="en-GB" dirty="0"/>
              <a:t>http://software-</a:t>
            </a:r>
            <a:r>
              <a:rPr lang="en-GB" dirty="0" err="1"/>
              <a:t>carpentry.org</a:t>
            </a:r>
            <a:r>
              <a:rPr lang="en-GB" dirty="0"/>
              <a:t>/conduct/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5749" r="1451" b="13912"/>
          <a:stretch/>
        </p:blipFill>
        <p:spPr>
          <a:xfrm>
            <a:off x="1197719" y="2283691"/>
            <a:ext cx="6624736" cy="457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11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GB" sz="8000" dirty="0" smtClean="0"/>
              <a:t>So what’s</a:t>
            </a:r>
            <a:br>
              <a:rPr lang="en-GB" sz="8000" dirty="0" smtClean="0"/>
            </a:br>
            <a:r>
              <a:rPr lang="en-GB" sz="8000" dirty="0" smtClean="0"/>
              <a:t>behind it all?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0340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63370" y="2789602"/>
            <a:ext cx="8667118" cy="3238183"/>
            <a:chOff x="363370" y="2789602"/>
            <a:chExt cx="8667118" cy="3238183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 bwMode="auto">
            <a:xfrm>
              <a:off x="363371" y="5055678"/>
              <a:ext cx="8667117" cy="97210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324000" bIns="45720" numCol="1" anchor="b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  <a:cs typeface="MS PGothic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GB" b="1" i="1" dirty="0" smtClean="0">
                  <a:solidFill>
                    <a:srgbClr val="00B0F0"/>
                  </a:solidFill>
                </a:rPr>
                <a:t>HOW we teach</a:t>
              </a: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 bwMode="auto">
            <a:xfrm>
              <a:off x="363370" y="2789602"/>
              <a:ext cx="8667117" cy="223224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324000" bIns="45720" numCol="1" anchor="b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  <a:cs typeface="MS PGothic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GB" b="1" i="1" smtClean="0">
                  <a:solidFill>
                    <a:srgbClr val="00B0F0"/>
                  </a:solidFill>
                </a:rPr>
                <a:t>WHY we </a:t>
              </a:r>
              <a:r>
                <a:rPr lang="en-GB" b="1" i="1" dirty="0" smtClean="0">
                  <a:solidFill>
                    <a:srgbClr val="00B0F0"/>
                  </a:solidFill>
                </a:rPr>
                <a:t>teach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Educational Psychology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343081" cy="5141168"/>
          </a:xfrm>
        </p:spPr>
        <p:txBody>
          <a:bodyPr/>
          <a:lstStyle/>
          <a:p>
            <a:r>
              <a:rPr lang="en-GB" dirty="0" smtClean="0"/>
              <a:t>The study of how people </a:t>
            </a:r>
            <a:r>
              <a:rPr lang="en-GB" i="1" dirty="0" smtClean="0"/>
              <a:t>learn</a:t>
            </a:r>
          </a:p>
          <a:p>
            <a:r>
              <a:rPr lang="en-GB" dirty="0" smtClean="0"/>
              <a:t>Two perspectives:</a:t>
            </a:r>
          </a:p>
          <a:p>
            <a:pPr lvl="1"/>
            <a:r>
              <a:rPr lang="en-GB" b="1" dirty="0" smtClean="0"/>
              <a:t>Situated learning</a:t>
            </a:r>
            <a:r>
              <a:rPr lang="en-GB" dirty="0" smtClean="0"/>
              <a:t> – where learning and application occur in the same social context</a:t>
            </a:r>
          </a:p>
          <a:p>
            <a:pPr lvl="2"/>
            <a:r>
              <a:rPr lang="en-GB" dirty="0" smtClean="0"/>
              <a:t>Essentially, our learners</a:t>
            </a:r>
          </a:p>
          <a:p>
            <a:pPr lvl="2"/>
            <a:r>
              <a:rPr lang="en-GB" dirty="0" smtClean="0"/>
              <a:t>From a novice to contributing community member</a:t>
            </a:r>
          </a:p>
          <a:p>
            <a:pPr lvl="2"/>
            <a:r>
              <a:rPr lang="en-GB" dirty="0" smtClean="0"/>
              <a:t>Legitimate peripheral practice</a:t>
            </a:r>
          </a:p>
          <a:p>
            <a:pPr lvl="1"/>
            <a:r>
              <a:rPr lang="en-GB" b="1" dirty="0"/>
              <a:t>Cognitivism</a:t>
            </a:r>
            <a:r>
              <a:rPr lang="en-GB" dirty="0"/>
              <a:t> – neuropsychology</a:t>
            </a:r>
          </a:p>
          <a:p>
            <a:pPr lvl="2"/>
            <a:r>
              <a:rPr lang="en-GB" dirty="0"/>
              <a:t>The low-level </a:t>
            </a:r>
            <a:r>
              <a:rPr lang="en-GB" dirty="0" smtClean="0"/>
              <a:t>mechanics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32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Instructional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But, we need to </a:t>
            </a:r>
            <a:r>
              <a:rPr lang="en-GB" i="1" dirty="0" smtClean="0"/>
              <a:t>apply</a:t>
            </a:r>
            <a:r>
              <a:rPr lang="en-GB" dirty="0" smtClean="0"/>
              <a:t> educational psychology</a:t>
            </a:r>
          </a:p>
          <a:p>
            <a:pPr lvl="1"/>
            <a:r>
              <a:rPr lang="en-GB" dirty="0" smtClean="0"/>
              <a:t>Conceptually, EP is too large!</a:t>
            </a:r>
          </a:p>
          <a:p>
            <a:pPr lvl="1"/>
            <a:r>
              <a:rPr lang="en-GB" dirty="0" smtClean="0"/>
              <a:t>Need to try out methods in actual classes</a:t>
            </a:r>
          </a:p>
          <a:p>
            <a:pPr lvl="1"/>
            <a:r>
              <a:rPr lang="en-GB" dirty="0" smtClean="0"/>
              <a:t>Assess those methods</a:t>
            </a:r>
          </a:p>
          <a:p>
            <a:r>
              <a:rPr lang="en-GB" dirty="0" smtClean="0"/>
              <a:t>Apply through </a:t>
            </a:r>
            <a:r>
              <a:rPr lang="en-GB" i="1" dirty="0" smtClean="0"/>
              <a:t>Instructional Design</a:t>
            </a:r>
          </a:p>
          <a:p>
            <a:endParaRPr lang="en-GB" dirty="0"/>
          </a:p>
          <a:p>
            <a:r>
              <a:rPr lang="en-GB" b="1" dirty="0" smtClean="0"/>
              <a:t>Educational Psychology</a:t>
            </a:r>
            <a:r>
              <a:rPr lang="en-GB" dirty="0" smtClean="0"/>
              <a:t> is the </a:t>
            </a:r>
            <a:r>
              <a:rPr lang="en-GB" i="1" dirty="0" smtClean="0"/>
              <a:t>science</a:t>
            </a:r>
          </a:p>
          <a:p>
            <a:r>
              <a:rPr lang="en-GB" b="1" dirty="0" smtClean="0"/>
              <a:t>Instructional Design</a:t>
            </a:r>
            <a:r>
              <a:rPr lang="en-GB" dirty="0" smtClean="0"/>
              <a:t> is the </a:t>
            </a:r>
            <a:r>
              <a:rPr lang="en-GB" i="1" dirty="0" smtClean="0"/>
              <a:t>engineering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634565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83070</TotalTime>
  <Words>775</Words>
  <Application>Microsoft Macintosh PowerPoint</Application>
  <PresentationFormat>On-screen Show (4:3)</PresentationFormat>
  <Paragraphs>125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Background</vt:lpstr>
      <vt:lpstr>What happens afterwards?</vt:lpstr>
      <vt:lpstr>Basic Format</vt:lpstr>
      <vt:lpstr>Agenda</vt:lpstr>
      <vt:lpstr>Code of Conduct</vt:lpstr>
      <vt:lpstr>PowerPoint Presentation</vt:lpstr>
      <vt:lpstr>Educational Psychology</vt:lpstr>
      <vt:lpstr>Instructional Design</vt:lpstr>
      <vt:lpstr>Pedagogical Content Knowledge</vt:lpstr>
      <vt:lpstr>Books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Crouch</dc:creator>
  <cp:lastModifiedBy>Steve Crouch</cp:lastModifiedBy>
  <cp:revision>1475</cp:revision>
  <dcterms:created xsi:type="dcterms:W3CDTF">2012-08-09T11:11:09Z</dcterms:created>
  <dcterms:modified xsi:type="dcterms:W3CDTF">2016-09-20T11:00:17Z</dcterms:modified>
</cp:coreProperties>
</file>