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4" r:id="rId3"/>
    <p:sldId id="271" r:id="rId4"/>
    <p:sldId id="280" r:id="rId5"/>
    <p:sldId id="272" r:id="rId6"/>
    <p:sldId id="273" r:id="rId7"/>
    <p:sldId id="265" r:id="rId8"/>
    <p:sldId id="274" r:id="rId9"/>
    <p:sldId id="275" r:id="rId10"/>
    <p:sldId id="276" r:id="rId11"/>
    <p:sldId id="266" r:id="rId12"/>
    <p:sldId id="277" r:id="rId13"/>
    <p:sldId id="268" r:id="rId14"/>
    <p:sldId id="278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F"/>
    <a:srgbClr val="D0E5FF"/>
    <a:srgbClr val="293695"/>
    <a:srgbClr val="F20000"/>
    <a:srgbClr val="FF6969"/>
    <a:srgbClr val="DCDCD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3" autoAdjust="0"/>
    <p:restoredTop sz="73151" autoAdjust="0"/>
  </p:normalViewPr>
  <p:slideViewPr>
    <p:cSldViewPr snapToObjects="1">
      <p:cViewPr varScale="1">
        <p:scale>
          <a:sx n="75" d="100"/>
          <a:sy n="75" d="100"/>
        </p:scale>
        <p:origin x="-16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40" d="100"/>
          <a:sy n="40" d="100"/>
        </p:scale>
        <p:origin x="-2272" y="-12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04977F-DDA0-45ED-AA8B-0240B111B550}" type="datetime1">
              <a:rPr lang="en-GB" altLang="en-US"/>
              <a:pPr>
                <a:defRPr/>
              </a:pPr>
              <a:t>22/09/16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A3FA41-FDA4-41D2-AE77-2FB9C3E2369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2236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For learners to step into unfamiliar terrain, they need encouragement. This section discusses ways that learners are motivated (and can be demotivated!)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And describes ways that communities of practice can be welcoming (or threatening) to new members.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5147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10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mins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Afterwards, review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Etherpad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comments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Just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ighlight common themes (i.e. establish value, positive expectations, promote self efficiency)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or things that stand out our that you can relate to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4154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Pretend:</a:t>
            </a:r>
            <a:r>
              <a:rPr lang="en-GB" dirty="0" smtClean="0"/>
              <a:t> people will actually trust you more if you are frank about the limitations of your knowledge, and will be more likely to ask questions and seek help.</a:t>
            </a:r>
          </a:p>
          <a:p>
            <a:r>
              <a:rPr lang="en-GB" b="1" dirty="0" smtClean="0"/>
              <a:t>Feign</a:t>
            </a:r>
            <a:r>
              <a:rPr lang="en-GB" b="1" baseline="0" dirty="0" smtClean="0"/>
              <a:t> surprise:</a:t>
            </a:r>
            <a:r>
              <a:rPr lang="en-GB" b="0" baseline="0" dirty="0" smtClean="0"/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signals to the learner that they do not have some required pre-knowledge of the material you are teaching, that they are in the wrong place, and it may prevent them from asking questions in the future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75283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10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mins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Afterwards, review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Etherpad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comments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Just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ighlight a few of the things that could have been done differently.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This will give everyone some confidence in how to handle these situations in the future.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4001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Common among high achievers undertaking publicly viewable work, e.g. academia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7973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thinking about your learners...</a:t>
            </a:r>
          </a:p>
          <a:p>
            <a:r>
              <a:rPr lang="en-GB" dirty="0" smtClean="0"/>
              <a:t>Carol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Dweck</a:t>
            </a:r>
            <a:r>
              <a:rPr lang="en-GB" baseline="0" dirty="0" smtClean="0"/>
              <a:t>, individuals can be placed on a continuum according to their implicit views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25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2084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How 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decide what to teach our learners to keep them motivated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Imagine grid with axes “mean time to master” and “usefulness once mastered”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Everything that’s quick to master, and immediately useful should be taught first;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things in the opposite corner that are hard to learn and have little near-term application don’t belong in this course.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869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This not only motivates them, it also helps build their confidence in us, so that if it takes longer to get to the payoff of a later topic, they’ll stick with us.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172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1722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15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mins</a:t>
            </a:r>
            <a:endParaRPr lang="en-US" i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We will discuss how these relate back to our “teach most immediately useful first” approach.</a:t>
            </a:r>
            <a:endParaRPr lang="en-GB" i="0" dirty="0" smtClean="0"/>
          </a:p>
          <a:p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From</a:t>
            </a:r>
            <a:r>
              <a:rPr lang="en-GB" baseline="0" dirty="0" smtClean="0"/>
              <a:t> How Learning Works – no real surprises. Won’t go into detail.</a:t>
            </a:r>
          </a:p>
          <a:p>
            <a:r>
              <a:rPr lang="en-GB" baseline="0" dirty="0" smtClean="0"/>
              <a:t>But useful to check lessons against these points to make sure they’re doing at least a few of these things.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1. e.g. pre-workshop questionnaire</a:t>
            </a:r>
            <a:r>
              <a:rPr lang="en-GB" b="1" baseline="0" dirty="0" smtClean="0"/>
              <a:t>, anything that interests them?</a:t>
            </a:r>
            <a:endParaRPr lang="en-GB" b="1" dirty="0" smtClean="0"/>
          </a:p>
          <a:p>
            <a:endParaRPr lang="en-GB" dirty="0" smtClean="0"/>
          </a:p>
          <a:p>
            <a:r>
              <a:rPr lang="en-GB" b="1" dirty="0" smtClean="0"/>
              <a:t>2. Authentic real-world</a:t>
            </a:r>
            <a:r>
              <a:rPr lang="en-GB" b="1" baseline="0" dirty="0" smtClean="0"/>
              <a:t> task: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Rayna</a:t>
            </a: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Unix lesson, we use a haiku to teach grep.</a:t>
            </a: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This is a great didactic tool, but it can be hard for learners to see how they can use it in their research, e.g. bioinformatics</a:t>
            </a: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Afterwards, I show a one liner that combines </a:t>
            </a:r>
            <a:r>
              <a:rPr lang="en-GB" dirty="0" smtClean="0"/>
              <a:t>head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, </a:t>
            </a:r>
            <a:r>
              <a:rPr lang="en-GB" dirty="0" smtClean="0"/>
              <a:t>grep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, </a:t>
            </a:r>
            <a:r>
              <a:rPr lang="en-GB" dirty="0" smtClean="0"/>
              <a:t>sort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, and </a:t>
            </a:r>
            <a:r>
              <a:rPr lang="en-GB" dirty="0" err="1" smtClean="0"/>
              <a:t>uniq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 to produce a ranked list of the most abundant sequences</a:t>
            </a: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 emphasize that the students just learned each of the pieces</a:t>
            </a: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This way, I connect my bioinformatics users with domain-specific examples using an authentic task that is relevant to their research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3. e.g.</a:t>
            </a:r>
            <a:r>
              <a:rPr lang="en-GB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version control - greater expectation from EPSRC research council to make academic software available</a:t>
            </a:r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GB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4. e.g. testing -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reproducibility of results in medical studies</a:t>
            </a:r>
            <a:r>
              <a:rPr lang="en-GB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shockingly low in some areas</a:t>
            </a:r>
            <a:endParaRPr lang="en-GB" sz="1200" b="1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endParaRPr lang="en-GB" b="0" dirty="0" smtClean="0"/>
          </a:p>
          <a:p>
            <a:r>
              <a:rPr lang="en-GB" b="1" dirty="0" smtClean="0"/>
              <a:t>6.</a:t>
            </a:r>
            <a:r>
              <a:rPr lang="en-GB" b="1" baseline="0" dirty="0" smtClean="0"/>
              <a:t> Comparative studies of different teaching techniques – most important factor was teacher’s enthusiasm</a:t>
            </a:r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4615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4449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 smtClean="0"/>
              <a:t>Give them flexibility</a:t>
            </a:r>
            <a:r>
              <a:rPr lang="en-GB" baseline="0" dirty="0" smtClean="0"/>
              <a:t> in how they do an exercise – allow them to be creative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445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3375" y="1700808"/>
            <a:ext cx="8451093" cy="4753966"/>
          </a:xfrm>
        </p:spPr>
        <p:txBody>
          <a:bodyPr/>
          <a:lstStyle>
            <a:lvl1pPr marL="0" indent="0">
              <a:buNone/>
              <a:def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defRPr>
            </a:lvl1pPr>
          </a:lstStyle>
          <a:p>
            <a:pPr lvl="0"/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&lt;main title&gt;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&lt;event&gt;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&lt;date&gt;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&lt;presenter&gt;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&lt;email&gt;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lang="en-GB" altLang="en-US" dirty="0" smtClean="0"/>
          </a:p>
          <a:p>
            <a:pPr lvl="0"/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04663"/>
            <a:ext cx="1656184" cy="110481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04664"/>
            <a:ext cx="2556284" cy="108493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47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470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66E33-99A2-43AD-BC48-D41681E55B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70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d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img.docstoccdn.com/thumb/orig/85641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2280" r="1578" b="2283"/>
          <a:stretch>
            <a:fillRect/>
          </a:stretch>
        </p:blipFill>
        <p:spPr bwMode="auto">
          <a:xfrm>
            <a:off x="0" y="0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541" y="1520788"/>
            <a:ext cx="8255260" cy="45725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80" y="368660"/>
            <a:ext cx="7560840" cy="978112"/>
          </a:xfrm>
        </p:spPr>
        <p:txBody>
          <a:bodyPr/>
          <a:lstStyle>
            <a:lvl1pPr>
              <a:defRPr baseline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524625"/>
            <a:ext cx="2133600" cy="295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A72D0A-12D8-4850-B6FB-BAB9C4578C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621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72C55-F32C-714E-85D4-4C85D67E2D89}" type="datetimeFigureOut">
              <a:rPr lang="en-US" smtClean="0"/>
              <a:t>22/09/16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14325" y="131763"/>
            <a:ext cx="6886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600200"/>
            <a:ext cx="83534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47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1E6E8B1-5B53-460A-A327-28C8D6CDA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26" y="656692"/>
            <a:ext cx="1055429" cy="704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16" y="24562"/>
            <a:ext cx="1489402" cy="6321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6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training/accessible" TargetMode="External"/><Relationship Id="rId4" Type="http://schemas.openxmlformats.org/officeDocument/2006/relationships/hyperlink" Target="https://modelviewculture.com/pieces/qa-making-tech-events-accessible-to-the-deaf-communit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odelviewculture.com/pieces/unlocking-the-invisible-elevator-accessibility-at-tech-conferenc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8000" dirty="0" smtClean="0"/>
              <a:t>Motivation and Demotivation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40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Think</a:t>
            </a:r>
            <a:r>
              <a:rPr lang="en-US" i="1" dirty="0"/>
              <a:t> back to a </a:t>
            </a:r>
            <a:r>
              <a:rPr lang="en-US" i="1" dirty="0" smtClean="0"/>
              <a:t>course </a:t>
            </a:r>
            <a:r>
              <a:rPr lang="en-US" i="1" dirty="0"/>
              <a:t>you took in the past, and identify one thing the instructor did that motivated </a:t>
            </a:r>
            <a:r>
              <a:rPr lang="en-US" i="1" dirty="0" smtClean="0"/>
              <a:t>you.</a:t>
            </a:r>
          </a:p>
          <a:p>
            <a:pPr marL="0" indent="0">
              <a:buNone/>
            </a:pPr>
            <a:r>
              <a:rPr lang="en-US" b="1" i="1" dirty="0" smtClean="0"/>
              <a:t>Pair</a:t>
            </a:r>
            <a:r>
              <a:rPr lang="en-US" i="1" dirty="0"/>
              <a:t> up with your neighbor and discuss what motivated </a:t>
            </a:r>
            <a:r>
              <a:rPr lang="en-US" i="1" dirty="0" smtClean="0"/>
              <a:t>you.</a:t>
            </a:r>
          </a:p>
          <a:p>
            <a:pPr marL="0" indent="0">
              <a:buNone/>
            </a:pPr>
            <a:r>
              <a:rPr lang="en-US" b="1" i="1" dirty="0" smtClean="0"/>
              <a:t>Share</a:t>
            </a:r>
            <a:r>
              <a:rPr lang="en-US" i="1" dirty="0"/>
              <a:t> the motivational story in the </a:t>
            </a:r>
            <a:r>
              <a:rPr lang="en-US" i="1" dirty="0" err="1" smtClean="0"/>
              <a:t>Etherpad</a:t>
            </a:r>
            <a:r>
              <a:rPr lang="en-US" i="1" dirty="0" smtClean="0"/>
              <a:t>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73242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595109" cy="510516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Two biggest: </a:t>
            </a:r>
            <a:r>
              <a:rPr lang="en-GB" b="1" dirty="0" smtClean="0"/>
              <a:t>indifference</a:t>
            </a:r>
            <a:r>
              <a:rPr lang="en-GB" dirty="0" smtClean="0"/>
              <a:t> and </a:t>
            </a:r>
            <a:r>
              <a:rPr lang="en-GB" b="1" dirty="0" smtClean="0"/>
              <a:t>unfairness</a:t>
            </a:r>
          </a:p>
          <a:p>
            <a:r>
              <a:rPr lang="en-GB" dirty="0" smtClean="0"/>
              <a:t>Other things you shouldn’t do in a workshop:</a:t>
            </a:r>
          </a:p>
          <a:p>
            <a:pPr lvl="1"/>
            <a:r>
              <a:rPr lang="en-GB" dirty="0"/>
              <a:t>Tell learners they are rubbish because they use Excel and/or </a:t>
            </a:r>
            <a:r>
              <a:rPr lang="en-GB" dirty="0" smtClean="0"/>
              <a:t>Word</a:t>
            </a:r>
            <a:endParaRPr lang="en-GB" dirty="0"/>
          </a:p>
          <a:p>
            <a:pPr lvl="1"/>
            <a:r>
              <a:rPr lang="en-GB" dirty="0"/>
              <a:t>Repeatedly make digs about Windows and praise </a:t>
            </a:r>
            <a:r>
              <a:rPr lang="en-GB" dirty="0" smtClean="0"/>
              <a:t>Linux</a:t>
            </a:r>
          </a:p>
          <a:p>
            <a:pPr lvl="1"/>
            <a:r>
              <a:rPr lang="en-GB" dirty="0" smtClean="0"/>
              <a:t>Criticize </a:t>
            </a:r>
            <a:r>
              <a:rPr lang="en-GB" dirty="0"/>
              <a:t>GUI applications (and by implication their users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Dive </a:t>
            </a:r>
            <a:r>
              <a:rPr lang="en-GB" dirty="0"/>
              <a:t>into complex </a:t>
            </a:r>
            <a:r>
              <a:rPr lang="en-GB" dirty="0" smtClean="0"/>
              <a:t>discussion </a:t>
            </a:r>
            <a:r>
              <a:rPr lang="en-GB" dirty="0"/>
              <a:t>with </a:t>
            </a:r>
            <a:r>
              <a:rPr lang="en-GB" dirty="0" smtClean="0"/>
              <a:t>1 or 2 people</a:t>
            </a:r>
          </a:p>
          <a:p>
            <a:pPr lvl="1"/>
            <a:r>
              <a:rPr lang="en-GB" dirty="0" smtClean="0"/>
              <a:t>Pretend </a:t>
            </a:r>
            <a:r>
              <a:rPr lang="en-GB" dirty="0"/>
              <a:t>to know more than you </a:t>
            </a:r>
            <a:r>
              <a:rPr lang="en-GB" dirty="0" smtClean="0"/>
              <a:t>do</a:t>
            </a:r>
          </a:p>
          <a:p>
            <a:pPr lvl="1"/>
            <a:r>
              <a:rPr lang="en-GB" dirty="0" smtClean="0"/>
              <a:t>Use </a:t>
            </a:r>
            <a:r>
              <a:rPr lang="en-GB" dirty="0"/>
              <a:t>the J word (“just</a:t>
            </a:r>
            <a:r>
              <a:rPr lang="en-GB" dirty="0" smtClean="0"/>
              <a:t>”) </a:t>
            </a:r>
          </a:p>
          <a:p>
            <a:pPr lvl="1"/>
            <a:r>
              <a:rPr lang="en-GB" dirty="0" smtClean="0"/>
              <a:t>Feign surprise - saying </a:t>
            </a:r>
            <a:r>
              <a:rPr lang="en-GB" dirty="0"/>
              <a:t>things like “I can’t believe you don’t know X” or “you’ve never heard of Y</a:t>
            </a:r>
            <a:r>
              <a:rPr lang="en-GB" dirty="0" smtClean="0"/>
              <a:t>?”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05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Think</a:t>
            </a:r>
            <a:r>
              <a:rPr lang="en-US" i="1" dirty="0"/>
              <a:t> back to </a:t>
            </a:r>
            <a:r>
              <a:rPr lang="en-US" i="1" dirty="0" smtClean="0"/>
              <a:t>a </a:t>
            </a:r>
            <a:r>
              <a:rPr lang="en-US" i="1" dirty="0"/>
              <a:t>time when you demotivated a student (or when you were demotivated as a student</a:t>
            </a:r>
            <a:r>
              <a:rPr lang="en-US" i="1" dirty="0" smtClean="0"/>
              <a:t>).</a:t>
            </a:r>
          </a:p>
          <a:p>
            <a:pPr marL="0" indent="0">
              <a:buNone/>
            </a:pPr>
            <a:r>
              <a:rPr lang="en-US" b="1" i="1" dirty="0" smtClean="0"/>
              <a:t>Pair</a:t>
            </a:r>
            <a:r>
              <a:rPr lang="en-US" i="1" dirty="0"/>
              <a:t> up with your neighbor and discuss what you could have done differently in the </a:t>
            </a:r>
            <a:r>
              <a:rPr lang="en-US" i="1" dirty="0" smtClean="0"/>
              <a:t>situation.</a:t>
            </a:r>
          </a:p>
          <a:p>
            <a:pPr marL="0" indent="0">
              <a:buNone/>
            </a:pPr>
            <a:r>
              <a:rPr lang="en-US" b="1" i="1" dirty="0" smtClean="0"/>
              <a:t>Share</a:t>
            </a:r>
            <a:r>
              <a:rPr lang="en-US" i="1" dirty="0"/>
              <a:t> the </a:t>
            </a:r>
            <a:r>
              <a:rPr lang="en-US" i="1" dirty="0" err="1"/>
              <a:t>demotivational</a:t>
            </a:r>
            <a:r>
              <a:rPr lang="en-US" i="1" dirty="0"/>
              <a:t> story in the </a:t>
            </a:r>
            <a:r>
              <a:rPr lang="en-US" i="1" dirty="0" err="1" smtClean="0"/>
              <a:t>Etherpad</a:t>
            </a:r>
            <a:r>
              <a:rPr lang="en-US" i="1" dirty="0" smtClean="0"/>
              <a:t>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9952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Imposter Syndrome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Belief that</a:t>
            </a:r>
          </a:p>
          <a:p>
            <a:pPr lvl="1"/>
            <a:r>
              <a:rPr lang="en-GB" dirty="0" smtClean="0"/>
              <a:t>”I’m not good enough!”</a:t>
            </a:r>
          </a:p>
          <a:p>
            <a:pPr lvl="1"/>
            <a:r>
              <a:rPr lang="en-GB" dirty="0" smtClean="0"/>
              <a:t>“My achievement was a fluke!”</a:t>
            </a:r>
          </a:p>
          <a:p>
            <a:pPr lvl="1"/>
            <a:r>
              <a:rPr lang="en-GB" dirty="0" smtClean="0"/>
              <a:t>“I’ll be found out!”</a:t>
            </a:r>
          </a:p>
          <a:p>
            <a:r>
              <a:rPr lang="en-GB" dirty="0" smtClean="0"/>
              <a:t>Ask for feedback, look for role models</a:t>
            </a:r>
          </a:p>
          <a:p>
            <a:r>
              <a:rPr lang="en-GB" dirty="0" smtClean="0"/>
              <a:t>When instructing learners</a:t>
            </a:r>
          </a:p>
          <a:p>
            <a:pPr lvl="1"/>
            <a:r>
              <a:rPr lang="en-GB" dirty="0" smtClean="0"/>
              <a:t>Share stories of mistakes – things are hard</a:t>
            </a:r>
          </a:p>
          <a:p>
            <a:pPr lvl="1"/>
            <a:r>
              <a:rPr lang="en-GB" dirty="0" smtClean="0"/>
              <a:t>Make deliberate mistakes!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063679"/>
            <a:ext cx="9144000" cy="533673"/>
          </a:xfrm>
          <a:prstGeom prst="rect">
            <a:avLst/>
          </a:prstGeom>
          <a:solidFill>
            <a:srgbClr val="EDF5FF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GB" sz="2400" b="1" i="1" dirty="0" smtClean="0"/>
              <a:t>“We’re all faking it” – Instructor Training materials</a:t>
            </a: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val="205769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Mindset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4562662" cy="3376972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 smtClean="0"/>
              <a:t>Fixed Mindset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2800" i="1" dirty="0" smtClean="0"/>
              <a:t>Abilities mostly innate</a:t>
            </a:r>
          </a:p>
          <a:p>
            <a:pPr marL="0" indent="0">
              <a:buNone/>
            </a:pPr>
            <a:r>
              <a:rPr lang="en-GB" sz="2800" i="1" dirty="0" smtClean="0"/>
              <a:t>Failure is lack of basic abilities</a:t>
            </a:r>
          </a:p>
          <a:p>
            <a:pPr marL="0" indent="0">
              <a:buNone/>
            </a:pPr>
            <a:r>
              <a:rPr lang="en-GB" sz="2800" i="1" dirty="0" smtClean="0"/>
              <a:t>“I must look smart and never look stupid”</a:t>
            </a:r>
            <a:endParaRPr lang="en-GB" sz="2800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96037" y="1592796"/>
            <a:ext cx="424796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u="sng" dirty="0" smtClean="0"/>
              <a:t>Growth Mindset</a:t>
            </a:r>
            <a:endParaRPr lang="en-GB" u="sn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800" i="1" dirty="0" smtClean="0"/>
              <a:t>Abilities can be developed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800" i="1" dirty="0" smtClean="0"/>
              <a:t>Requires effort, persistence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800" i="1" dirty="0" smtClean="0"/>
              <a:t>“Everyone can get smarter if they work at it”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33375" y="4977172"/>
            <a:ext cx="8703121" cy="16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With a fixed </a:t>
            </a:r>
            <a:r>
              <a:rPr lang="en-GB" dirty="0" err="1" smtClean="0"/>
              <a:t>mindset</a:t>
            </a:r>
            <a:r>
              <a:rPr lang="en-GB" dirty="0" smtClean="0"/>
              <a:t>, everyone does worse</a:t>
            </a:r>
          </a:p>
          <a:p>
            <a:pPr lvl="1"/>
            <a:r>
              <a:rPr lang="en-GB" dirty="0" smtClean="0"/>
              <a:t>“I don’t get this first bit, I won</a:t>
            </a:r>
            <a:r>
              <a:rPr lang="uk-UA" dirty="0" smtClean="0"/>
              <a:t>’</a:t>
            </a:r>
            <a:r>
              <a:rPr lang="en-GB" dirty="0" smtClean="0"/>
              <a:t>t be able to do this”</a:t>
            </a:r>
          </a:p>
          <a:p>
            <a:r>
              <a:rPr lang="en-GB" dirty="0" smtClean="0"/>
              <a:t>Growth </a:t>
            </a:r>
            <a:r>
              <a:rPr lang="en-GB" dirty="0" err="1" smtClean="0"/>
              <a:t>mindset</a:t>
            </a:r>
            <a:r>
              <a:rPr lang="en-GB" dirty="0" smtClean="0"/>
              <a:t> promotes </a:t>
            </a:r>
            <a:r>
              <a:rPr lang="en-GB" dirty="0" err="1" smtClean="0"/>
              <a:t>perserverance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69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631113" cy="4313076"/>
          </a:xfrm>
        </p:spPr>
        <p:txBody>
          <a:bodyPr/>
          <a:lstStyle/>
          <a:p>
            <a:r>
              <a:rPr lang="en-GB" dirty="0" smtClean="0"/>
              <a:t>Try and ensure a good structure in place</a:t>
            </a:r>
          </a:p>
          <a:p>
            <a:pPr lvl="1"/>
            <a:r>
              <a:rPr lang="en-GB" b="1" dirty="0"/>
              <a:t>Mobility issues: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Liz Henry blog post</a:t>
            </a:r>
            <a:endParaRPr lang="en-GB" dirty="0"/>
          </a:p>
          <a:p>
            <a:pPr lvl="1"/>
            <a:r>
              <a:rPr lang="en-GB" b="1" dirty="0" smtClean="0"/>
              <a:t>Visually impaired: </a:t>
            </a:r>
            <a:r>
              <a:rPr lang="en-GB" dirty="0" smtClean="0">
                <a:hlinkClick r:id="rId3"/>
              </a:rPr>
              <a:t>W3C Accessibility Initiative checklist</a:t>
            </a:r>
            <a:endParaRPr lang="en-GB" dirty="0" smtClean="0"/>
          </a:p>
          <a:p>
            <a:pPr lvl="1"/>
            <a:r>
              <a:rPr lang="en-GB" b="1" dirty="0" smtClean="0"/>
              <a:t>Hearing impaired:</a:t>
            </a:r>
            <a:r>
              <a:rPr lang="en-GB" dirty="0" smtClean="0"/>
              <a:t> </a:t>
            </a:r>
            <a:r>
              <a:rPr lang="en-GB" dirty="0" smtClean="0">
                <a:hlinkClick r:id="rId4"/>
              </a:rPr>
              <a:t>interview with Chad Taylor</a:t>
            </a:r>
            <a:endParaRPr lang="en-GB" dirty="0" smtClean="0"/>
          </a:p>
          <a:p>
            <a:r>
              <a:rPr lang="en-GB" dirty="0" err="1" smtClean="0"/>
              <a:t>WebAIM</a:t>
            </a:r>
            <a:r>
              <a:rPr lang="en-GB" dirty="0" smtClean="0"/>
              <a:t> – ‘visually check’ online materials</a:t>
            </a:r>
          </a:p>
          <a:p>
            <a:r>
              <a:rPr lang="en-GB" dirty="0" smtClean="0"/>
              <a:t>Ask people with disabilities in decision-making</a:t>
            </a:r>
          </a:p>
          <a:p>
            <a:r>
              <a:rPr lang="en-GB" dirty="0" smtClean="0"/>
              <a:t>Do easy things first: fonts, text size, room access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63679"/>
            <a:ext cx="9144000" cy="533673"/>
          </a:xfrm>
          <a:prstGeom prst="rect">
            <a:avLst/>
          </a:prstGeom>
          <a:solidFill>
            <a:srgbClr val="EDF5FF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GB" sz="2400" b="1" i="1" dirty="0" smtClean="0"/>
              <a:t>Measures taken to improve accessibility aid everyone</a:t>
            </a: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val="197409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 – The Paradox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506916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People learn best when they care about a topic and think they can master it</a:t>
            </a:r>
          </a:p>
          <a:p>
            <a:pPr marL="0" indent="0" algn="ctr">
              <a:buNone/>
            </a:pPr>
            <a:endParaRPr lang="en-GB" sz="2000" dirty="0" smtClean="0"/>
          </a:p>
          <a:p>
            <a:pPr marL="0" indent="0" algn="ctr">
              <a:buNone/>
            </a:pPr>
            <a:r>
              <a:rPr lang="en-GB" sz="4800" b="1" i="1" dirty="0" smtClean="0"/>
              <a:t>vs.</a:t>
            </a:r>
            <a:endParaRPr lang="en-GB" sz="4800" b="1" i="1" dirty="0"/>
          </a:p>
          <a:p>
            <a:pPr marL="0" indent="0" algn="ctr">
              <a:buNone/>
            </a:pPr>
            <a:endParaRPr lang="en-GB" sz="2000" dirty="0" smtClean="0"/>
          </a:p>
          <a:p>
            <a:pPr marL="0" indent="0" algn="ctr">
              <a:buNone/>
            </a:pPr>
            <a:r>
              <a:rPr lang="en-GB" dirty="0" smtClean="0"/>
              <a:t>Most scientists just want to do science:</a:t>
            </a:r>
          </a:p>
          <a:p>
            <a:pPr marL="0" indent="0" algn="ctr">
              <a:buNone/>
            </a:pPr>
            <a:r>
              <a:rPr lang="en-GB" sz="2800" i="1" dirty="0" smtClean="0"/>
              <a:t>Programming seen as a tax</a:t>
            </a:r>
          </a:p>
          <a:p>
            <a:pPr marL="0" indent="0" algn="ctr">
              <a:buNone/>
            </a:pPr>
            <a:r>
              <a:rPr lang="en-GB" sz="2800" i="1" dirty="0" smtClean="0"/>
              <a:t>Early programming experiences often demoralising</a:t>
            </a:r>
          </a:p>
        </p:txBody>
      </p:sp>
    </p:spTree>
    <p:extLst>
      <p:ext uri="{BB962C8B-B14F-4D97-AF65-F5344CB8AC3E}">
        <p14:creationId xmlns:p14="http://schemas.microsoft.com/office/powerpoint/2010/main" val="111835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</a:t>
            </a:r>
            <a:r>
              <a:rPr lang="is-IS" dirty="0" smtClean="0"/>
              <a:t>…</a:t>
            </a:r>
            <a:r>
              <a:rPr lang="en-GB" dirty="0" smtClean="0"/>
              <a:t> What to Teach?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48780"/>
            <a:ext cx="5350638" cy="535063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439652" y="1740404"/>
            <a:ext cx="7318733" cy="4381056"/>
            <a:chOff x="1439652" y="1740404"/>
            <a:chExt cx="7318733" cy="4381056"/>
          </a:xfrm>
        </p:grpSpPr>
        <p:grpSp>
          <p:nvGrpSpPr>
            <p:cNvPr id="20" name="Group 19"/>
            <p:cNvGrpSpPr/>
            <p:nvPr/>
          </p:nvGrpSpPr>
          <p:grpSpPr>
            <a:xfrm>
              <a:off x="1439652" y="1740404"/>
              <a:ext cx="6774263" cy="2004792"/>
              <a:chOff x="1439652" y="1740404"/>
              <a:chExt cx="6774263" cy="200479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439652" y="2168860"/>
                <a:ext cx="3816424" cy="1576336"/>
                <a:chOff x="1439652" y="2168860"/>
                <a:chExt cx="3816424" cy="1576336"/>
              </a:xfrm>
            </p:grpSpPr>
            <p:sp>
              <p:nvSpPr>
                <p:cNvPr id="5" name="Donut 4"/>
                <p:cNvSpPr/>
                <p:nvPr/>
              </p:nvSpPr>
              <p:spPr>
                <a:xfrm>
                  <a:off x="1439652" y="2168860"/>
                  <a:ext cx="1548172" cy="1576336"/>
                </a:xfrm>
                <a:prstGeom prst="donut">
                  <a:avLst>
                    <a:gd name="adj" fmla="val 4322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Straight Connector 7"/>
                <p:cNvCxnSpPr>
                  <a:stCxn id="5" idx="6"/>
                </p:cNvCxnSpPr>
                <p:nvPr/>
              </p:nvCxnSpPr>
              <p:spPr>
                <a:xfrm flipV="1">
                  <a:off x="2987824" y="2312876"/>
                  <a:ext cx="2268252" cy="64415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5366664" y="1740404"/>
                <a:ext cx="28472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e.g. automating repetitive tasks</a:t>
                </a:r>
                <a:endParaRPr lang="en-GB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211960" y="3180783"/>
              <a:ext cx="4546425" cy="2940677"/>
              <a:chOff x="4211960" y="3180783"/>
              <a:chExt cx="4546425" cy="294067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211960" y="3615023"/>
                <a:ext cx="2484276" cy="2506437"/>
                <a:chOff x="4211960" y="3615023"/>
                <a:chExt cx="2484276" cy="2506437"/>
              </a:xfrm>
            </p:grpSpPr>
            <p:sp>
              <p:nvSpPr>
                <p:cNvPr id="6" name="Donut 5"/>
                <p:cNvSpPr/>
                <p:nvPr/>
              </p:nvSpPr>
              <p:spPr>
                <a:xfrm>
                  <a:off x="4211960" y="4545124"/>
                  <a:ext cx="1548172" cy="1576336"/>
                </a:xfrm>
                <a:prstGeom prst="donut">
                  <a:avLst>
                    <a:gd name="adj" fmla="val 4322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5436096" y="3615023"/>
                  <a:ext cx="1260140" cy="1153228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>
                <a:off x="6734814" y="3180783"/>
                <a:ext cx="2023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e.g. computability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65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“Teach most immediately useful first”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6074829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Learners do something useful in </a:t>
            </a:r>
            <a:r>
              <a:rPr lang="en-GB" i="1" dirty="0" smtClean="0"/>
              <a:t>first 15 minutes</a:t>
            </a:r>
            <a:r>
              <a:rPr lang="en-GB" dirty="0" smtClean="0"/>
              <a:t> of lesson</a:t>
            </a:r>
          </a:p>
          <a:p>
            <a:pPr lvl="1"/>
            <a:r>
              <a:rPr lang="en-GB" dirty="0"/>
              <a:t>“I can learn this stuff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“This </a:t>
            </a:r>
            <a:r>
              <a:rPr lang="en-GB" dirty="0"/>
              <a:t>will allow me to do science </a:t>
            </a:r>
            <a:r>
              <a:rPr lang="en-GB" dirty="0" smtClean="0"/>
              <a:t>faster”</a:t>
            </a:r>
          </a:p>
        </p:txBody>
      </p:sp>
      <p:sp>
        <p:nvSpPr>
          <p:cNvPr id="4" name="Oval 3"/>
          <p:cNvSpPr/>
          <p:nvPr/>
        </p:nvSpPr>
        <p:spPr>
          <a:xfrm>
            <a:off x="6876256" y="1844824"/>
            <a:ext cx="1235351" cy="1260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What’s being taught</a:t>
            </a:r>
          </a:p>
        </p:txBody>
      </p:sp>
      <p:sp>
        <p:nvSpPr>
          <p:cNvPr id="5" name="Oval 4"/>
          <p:cNvSpPr/>
          <p:nvPr/>
        </p:nvSpPr>
        <p:spPr>
          <a:xfrm>
            <a:off x="6876255" y="5049180"/>
            <a:ext cx="1235351" cy="1260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Their actual work</a:t>
            </a:r>
            <a:endParaRPr lang="en-GB" dirty="0" smtClean="0"/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 flipH="1">
            <a:off x="7493931" y="3104964"/>
            <a:ext cx="1" cy="1944216"/>
          </a:xfrm>
          <a:prstGeom prst="straightConnector1">
            <a:avLst/>
          </a:prstGeom>
          <a:ln w="41275">
            <a:solidFill>
              <a:schemeClr val="accent1">
                <a:shade val="95000"/>
                <a:satMod val="10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93930" y="3718773"/>
            <a:ext cx="123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Reduce this gap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52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Think about Authentic, Tangible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6074829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e.g. </a:t>
            </a:r>
            <a:r>
              <a:rPr lang="en-GB" i="1" dirty="0" smtClean="0"/>
              <a:t>media computation</a:t>
            </a:r>
            <a:r>
              <a:rPr lang="en-GB" dirty="0" smtClean="0"/>
              <a:t> approach</a:t>
            </a:r>
          </a:p>
          <a:p>
            <a:pPr lvl="1"/>
            <a:r>
              <a:rPr lang="en-GB" dirty="0" err="1" smtClean="0"/>
              <a:t>Guzdial</a:t>
            </a:r>
            <a:r>
              <a:rPr lang="en-GB" dirty="0" smtClean="0"/>
              <a:t> and Ericson, Georgia Tech</a:t>
            </a:r>
          </a:p>
          <a:p>
            <a:pPr lvl="1"/>
            <a:r>
              <a:rPr lang="en-GB" dirty="0" smtClean="0"/>
              <a:t>Learning a new language, e.g. Python</a:t>
            </a:r>
          </a:p>
          <a:p>
            <a:pPr lvl="1"/>
            <a:r>
              <a:rPr lang="en-GB" dirty="0" smtClean="0"/>
              <a:t>First program opens image, resizes it, and saves it</a:t>
            </a:r>
          </a:p>
          <a:p>
            <a:pPr lvl="1"/>
            <a:r>
              <a:rPr lang="en-GB" dirty="0" smtClean="0"/>
              <a:t>An </a:t>
            </a:r>
            <a:r>
              <a:rPr lang="en-GB" i="1" dirty="0" smtClean="0"/>
              <a:t>authentic task</a:t>
            </a:r>
            <a:r>
              <a:rPr lang="en-GB" dirty="0" smtClean="0"/>
              <a:t> that is </a:t>
            </a:r>
            <a:r>
              <a:rPr lang="en-GB" i="1" dirty="0" smtClean="0"/>
              <a:t>tangible</a:t>
            </a:r>
            <a:endParaRPr lang="en-GB" i="1" dirty="0"/>
          </a:p>
        </p:txBody>
      </p:sp>
      <p:sp>
        <p:nvSpPr>
          <p:cNvPr id="4" name="Oval 3"/>
          <p:cNvSpPr/>
          <p:nvPr/>
        </p:nvSpPr>
        <p:spPr>
          <a:xfrm>
            <a:off x="6876256" y="1844824"/>
            <a:ext cx="1235351" cy="1260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What’s being taught</a:t>
            </a:r>
          </a:p>
        </p:txBody>
      </p:sp>
      <p:sp>
        <p:nvSpPr>
          <p:cNvPr id="5" name="Oval 4"/>
          <p:cNvSpPr/>
          <p:nvPr/>
        </p:nvSpPr>
        <p:spPr>
          <a:xfrm>
            <a:off x="6876255" y="5049180"/>
            <a:ext cx="1235351" cy="1260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Their actual work</a:t>
            </a:r>
            <a:endParaRPr lang="en-GB" dirty="0" smtClean="0"/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 flipH="1">
            <a:off x="7493931" y="3104964"/>
            <a:ext cx="1" cy="1944216"/>
          </a:xfrm>
          <a:prstGeom prst="straightConnector1">
            <a:avLst/>
          </a:prstGeom>
          <a:ln w="41275">
            <a:solidFill>
              <a:schemeClr val="accent1">
                <a:shade val="95000"/>
                <a:satMod val="10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93930" y="3718773"/>
            <a:ext cx="123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Reduce this gap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96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51051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 smtClean="0"/>
              <a:t>Choose</a:t>
            </a:r>
            <a:r>
              <a:rPr lang="en-US" i="1" dirty="0" smtClean="0"/>
              <a:t> </a:t>
            </a:r>
            <a:r>
              <a:rPr lang="en-US" i="1" dirty="0"/>
              <a:t>something </a:t>
            </a:r>
            <a:r>
              <a:rPr lang="en-US" i="1" dirty="0" smtClean="0"/>
              <a:t>you’ve done that </a:t>
            </a:r>
            <a:r>
              <a:rPr lang="en-US" i="1" dirty="0"/>
              <a:t>uses one or more of the skills we </a:t>
            </a:r>
            <a:r>
              <a:rPr lang="en-US" i="1" dirty="0" smtClean="0"/>
              <a:t>teach</a:t>
            </a:r>
            <a:endParaRPr lang="en-US" i="1" dirty="0"/>
          </a:p>
          <a:p>
            <a:pPr marL="722313" indent="-361950" defTabSz="628650"/>
            <a:r>
              <a:rPr lang="en-US" sz="3000" i="1" dirty="0" smtClean="0"/>
              <a:t>e.g</a:t>
            </a:r>
            <a:r>
              <a:rPr lang="en-US" sz="3000" i="1" dirty="0"/>
              <a:t>. wrote a function, bulk </a:t>
            </a:r>
            <a:r>
              <a:rPr lang="en-US" sz="3000" i="1" dirty="0" smtClean="0"/>
              <a:t>did </a:t>
            </a:r>
            <a:r>
              <a:rPr lang="en-US" sz="3000" i="1" dirty="0"/>
              <a:t>some stats in R, forked a </a:t>
            </a:r>
            <a:r>
              <a:rPr lang="en-US" sz="3000" i="1" dirty="0" smtClean="0"/>
              <a:t>repo</a:t>
            </a:r>
            <a:endParaRPr lang="en-US" i="1" dirty="0" smtClean="0"/>
          </a:p>
          <a:p>
            <a:pPr marL="0" indent="0" defTabSz="628650">
              <a:buNone/>
            </a:pPr>
            <a:r>
              <a:rPr lang="en-US" b="1" i="1" dirty="0" smtClean="0"/>
              <a:t>Think </a:t>
            </a:r>
            <a:r>
              <a:rPr lang="en-US" i="1" dirty="0" smtClean="0"/>
              <a:t>how </a:t>
            </a:r>
            <a:r>
              <a:rPr lang="en-US" i="1" dirty="0"/>
              <a:t>you would use it </a:t>
            </a:r>
            <a:r>
              <a:rPr lang="en-US" i="1" dirty="0" smtClean="0"/>
              <a:t>(maybe simplified) </a:t>
            </a:r>
            <a:r>
              <a:rPr lang="en-US" i="1" dirty="0"/>
              <a:t>as an exercise or example in </a:t>
            </a:r>
            <a:r>
              <a:rPr lang="en-US" i="1" dirty="0" smtClean="0"/>
              <a:t>class</a:t>
            </a:r>
          </a:p>
          <a:p>
            <a:pPr marL="0" indent="0">
              <a:buNone/>
            </a:pPr>
            <a:r>
              <a:rPr lang="en-US" b="1" i="1" dirty="0" smtClean="0"/>
              <a:t>Pair</a:t>
            </a:r>
            <a:r>
              <a:rPr lang="en-US" i="1" dirty="0"/>
              <a:t> up with your neighbor and decide where this exercise fits on a 2x2 grid of “short/longtime to master” and “low/high usefulness</a:t>
            </a:r>
            <a:r>
              <a:rPr lang="en-US" i="1" dirty="0" smtClean="0"/>
              <a:t>”?</a:t>
            </a:r>
          </a:p>
          <a:p>
            <a:pPr marL="0" indent="0">
              <a:buNone/>
            </a:pPr>
            <a:r>
              <a:rPr lang="en-US" i="1" dirty="0" smtClean="0"/>
              <a:t>In </a:t>
            </a:r>
            <a:r>
              <a:rPr lang="en-US" i="1" dirty="0"/>
              <a:t>the </a:t>
            </a:r>
            <a:r>
              <a:rPr lang="en-US" i="1" dirty="0" err="1" smtClean="0"/>
              <a:t>Etherpad</a:t>
            </a:r>
            <a:r>
              <a:rPr lang="en-US" i="1" dirty="0"/>
              <a:t>, </a:t>
            </a:r>
            <a:r>
              <a:rPr lang="en-US" b="1" i="1" dirty="0"/>
              <a:t>share</a:t>
            </a:r>
            <a:r>
              <a:rPr lang="en-US" i="1" dirty="0"/>
              <a:t> the task and where it fits on the 2x2 </a:t>
            </a:r>
            <a:r>
              <a:rPr lang="en-US" i="1" dirty="0" smtClean="0"/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334625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595109" cy="4709120"/>
          </a:xfrm>
        </p:spPr>
        <p:txBody>
          <a:bodyPr/>
          <a:lstStyle/>
          <a:p>
            <a:r>
              <a:rPr lang="en-GB" dirty="0"/>
              <a:t>Strategies to establish </a:t>
            </a:r>
            <a:r>
              <a:rPr lang="en-GB" dirty="0" smtClean="0"/>
              <a:t>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Connect </a:t>
            </a:r>
            <a:r>
              <a:rPr lang="en-GB" dirty="0"/>
              <a:t>the material to students’ </a:t>
            </a:r>
            <a:r>
              <a:rPr lang="en-GB" dirty="0" smtClean="0"/>
              <a:t>interests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Provide authentic, real-world </a:t>
            </a:r>
            <a:r>
              <a:rPr lang="en-GB" dirty="0" smtClean="0"/>
              <a:t>tasks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Show relevance to students’ current academic </a:t>
            </a:r>
            <a:r>
              <a:rPr lang="en-GB" dirty="0" smtClean="0"/>
              <a:t>lives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Demonstrate the relevance of higher-level skills to students’ future professional </a:t>
            </a:r>
            <a:r>
              <a:rPr lang="en-GB" dirty="0" smtClean="0"/>
              <a:t>lives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Identify and reward what you </a:t>
            </a:r>
            <a:r>
              <a:rPr lang="en-GB" dirty="0" smtClean="0"/>
              <a:t>value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Show your own passion and enthusiasm for the </a:t>
            </a:r>
            <a:r>
              <a:rPr lang="en-GB" dirty="0" smtClean="0"/>
              <a:t>discipline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90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595109" cy="5105164"/>
          </a:xfrm>
        </p:spPr>
        <p:txBody>
          <a:bodyPr>
            <a:normAutofit/>
          </a:bodyPr>
          <a:lstStyle/>
          <a:p>
            <a:r>
              <a:rPr lang="en-US" dirty="0"/>
              <a:t>Strategies to build positive </a:t>
            </a:r>
            <a:r>
              <a:rPr lang="en-US" dirty="0" smtClean="0"/>
              <a:t>expectations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Ensure alignment of objectives, assessments, and instructional </a:t>
            </a:r>
            <a:r>
              <a:rPr lang="en-US" dirty="0" smtClean="0"/>
              <a:t>strategies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assignments that provide </a:t>
            </a:r>
            <a:r>
              <a:rPr lang="en-US" dirty="0" smtClean="0"/>
              <a:t>appropriate </a:t>
            </a:r>
            <a:r>
              <a:rPr lang="en-US" dirty="0"/>
              <a:t>level of </a:t>
            </a:r>
            <a:r>
              <a:rPr lang="en-US" dirty="0" smtClean="0"/>
              <a:t>challenge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Articulate your expectations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early success </a:t>
            </a:r>
            <a:r>
              <a:rPr lang="en-US" dirty="0" smtClean="0"/>
              <a:t>opportunities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targeted </a:t>
            </a:r>
            <a:r>
              <a:rPr lang="en-US" dirty="0" smtClean="0"/>
              <a:t>feedback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Be </a:t>
            </a:r>
            <a:r>
              <a:rPr lang="en-US" dirty="0" smtClean="0"/>
              <a:t>fair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Describe </a:t>
            </a:r>
            <a:r>
              <a:rPr lang="en-US" dirty="0"/>
              <a:t>effective study </a:t>
            </a:r>
            <a:r>
              <a:rPr lang="en-US" dirty="0" smtClean="0"/>
              <a:t>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6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595109" cy="5105164"/>
          </a:xfrm>
        </p:spPr>
        <p:txBody>
          <a:bodyPr>
            <a:normAutofit/>
          </a:bodyPr>
          <a:lstStyle/>
          <a:p>
            <a:r>
              <a:rPr lang="en-US" dirty="0"/>
              <a:t>Strategies for </a:t>
            </a:r>
            <a:r>
              <a:rPr lang="en-US" dirty="0" smtClean="0"/>
              <a:t>self-efficacy: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flexibility and </a:t>
            </a:r>
            <a:r>
              <a:rPr lang="en-US" dirty="0" smtClean="0"/>
              <a:t>control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Give </a:t>
            </a:r>
            <a:r>
              <a:rPr lang="en-US" dirty="0"/>
              <a:t>students an opportunity to </a:t>
            </a:r>
            <a:r>
              <a:rPr lang="en-US" dirty="0" smtClean="0"/>
              <a:t>reflect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8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83196</TotalTime>
  <Words>1099</Words>
  <Application>Microsoft Macintosh PowerPoint</Application>
  <PresentationFormat>On-screen Show (4:3)</PresentationFormat>
  <Paragraphs>164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Motivation – The Paradox</vt:lpstr>
      <vt:lpstr>So… What to Teach?</vt:lpstr>
      <vt:lpstr>“Teach most immediately useful first”</vt:lpstr>
      <vt:lpstr>Think about Authentic, Tangible Tasks</vt:lpstr>
      <vt:lpstr>Exercise</vt:lpstr>
      <vt:lpstr>Motivation Strategies</vt:lpstr>
      <vt:lpstr>Motivation Strategies</vt:lpstr>
      <vt:lpstr>Motivation Strategies</vt:lpstr>
      <vt:lpstr>Exercise</vt:lpstr>
      <vt:lpstr>Demotivation</vt:lpstr>
      <vt:lpstr>Exercise</vt:lpstr>
      <vt:lpstr>Imposter Syndrome</vt:lpstr>
      <vt:lpstr>Mindset</vt:lpstr>
      <vt:lpstr>Accessibility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Crouch</dc:creator>
  <cp:lastModifiedBy>Steve Crouch</cp:lastModifiedBy>
  <cp:revision>1596</cp:revision>
  <dcterms:created xsi:type="dcterms:W3CDTF">2012-08-09T11:11:09Z</dcterms:created>
  <dcterms:modified xsi:type="dcterms:W3CDTF">2016-09-22T08:10:21Z</dcterms:modified>
</cp:coreProperties>
</file>