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3" r:id="rId4"/>
  </p:sldMasterIdLst>
  <p:sldIdLst>
    <p:sldId id="261" r:id="rId5"/>
    <p:sldId id="260" r:id="rId6"/>
    <p:sldId id="262" r:id="rId7"/>
    <p:sldId id="263" r:id="rId8"/>
    <p:sldId id="265" r:id="rId9"/>
    <p:sldId id="274" r:id="rId10"/>
    <p:sldId id="278" r:id="rId11"/>
    <p:sldId id="273" r:id="rId12"/>
    <p:sldId id="277" r:id="rId13"/>
    <p:sldId id="268" r:id="rId14"/>
    <p:sldId id="269" r:id="rId15"/>
    <p:sldId id="279" r:id="rId16"/>
    <p:sldId id="280" r:id="rId17"/>
    <p:sldId id="270" r:id="rId18"/>
    <p:sldId id="271" r:id="rId19"/>
    <p:sldId id="272" r:id="rId20"/>
    <p:sldId id="275" r:id="rId21"/>
    <p:sldId id="276" r:id="rId22"/>
    <p:sldId id="267" r:id="rId23"/>
    <p:sldId id="266" r:id="rId24"/>
  </p:sldIdLst>
  <p:sldSz cx="12192000"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p:restoredTop sz="94647"/>
  </p:normalViewPr>
  <p:slideViewPr>
    <p:cSldViewPr snapToGrid="0" snapToObjects="1">
      <p:cViewPr varScale="1">
        <p:scale>
          <a:sx n="114" d="100"/>
          <a:sy n="114" d="100"/>
        </p:scale>
        <p:origin x="205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1C182535-5267-4566-AF9B-F0C3E6D80BB2}"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F1C0F989-F4C5-4D5C-B8BA-71279339E24A}">
      <dgm:prSet/>
      <dgm:spPr/>
      <dgm:t>
        <a:bodyPr/>
        <a:lstStyle/>
        <a:p>
          <a:pPr>
            <a:lnSpc>
              <a:spcPct val="100000"/>
            </a:lnSpc>
          </a:pPr>
          <a:r>
            <a:rPr lang="en-GB"/>
            <a:t>T</a:t>
          </a:r>
          <a:r>
            <a:rPr lang="en-GB" b="0" i="0"/>
            <a:t>o analyse home loans in the US</a:t>
          </a:r>
          <a:br>
            <a:rPr lang="en-GB" b="0" i="0"/>
          </a:br>
          <a:endParaRPr lang="en-US"/>
        </a:p>
      </dgm:t>
    </dgm:pt>
    <dgm:pt modelId="{9B81C831-53FC-497C-A375-BABC6745D0CD}" type="parTrans" cxnId="{29BA6F5D-EB3F-4C05-8CF0-9543162F31D4}">
      <dgm:prSet/>
      <dgm:spPr/>
      <dgm:t>
        <a:bodyPr/>
        <a:lstStyle/>
        <a:p>
          <a:endParaRPr lang="en-US"/>
        </a:p>
      </dgm:t>
    </dgm:pt>
    <dgm:pt modelId="{AC3036D4-164C-4D53-B56B-25AB2F8ED068}" type="sibTrans" cxnId="{29BA6F5D-EB3F-4C05-8CF0-9543162F31D4}">
      <dgm:prSet/>
      <dgm:spPr/>
      <dgm:t>
        <a:bodyPr/>
        <a:lstStyle/>
        <a:p>
          <a:pPr>
            <a:lnSpc>
              <a:spcPct val="100000"/>
            </a:lnSpc>
          </a:pPr>
          <a:endParaRPr lang="en-US"/>
        </a:p>
      </dgm:t>
    </dgm:pt>
    <dgm:pt modelId="{FD0E2D49-666B-4EC5-9E64-F88706996025}">
      <dgm:prSet/>
      <dgm:spPr/>
      <dgm:t>
        <a:bodyPr/>
        <a:lstStyle/>
        <a:p>
          <a:pPr>
            <a:lnSpc>
              <a:spcPct val="100000"/>
            </a:lnSpc>
          </a:pPr>
          <a:r>
            <a:rPr lang="en-GB"/>
            <a:t>Explore the</a:t>
          </a:r>
          <a:r>
            <a:rPr lang="en-GB" b="0" i="0"/>
            <a:t> highest loan states</a:t>
          </a:r>
          <a:br>
            <a:rPr lang="en-GB" b="0" i="0"/>
          </a:br>
          <a:endParaRPr lang="en-US"/>
        </a:p>
      </dgm:t>
    </dgm:pt>
    <dgm:pt modelId="{4FB096C6-9BD4-4E04-B6EB-5FBC602788F9}" type="parTrans" cxnId="{3E1126A0-0844-4BA6-80A1-5B4CA279AA5A}">
      <dgm:prSet/>
      <dgm:spPr/>
      <dgm:t>
        <a:bodyPr/>
        <a:lstStyle/>
        <a:p>
          <a:endParaRPr lang="en-US"/>
        </a:p>
      </dgm:t>
    </dgm:pt>
    <dgm:pt modelId="{36BE5EC4-AF3D-479A-9856-E311C450E04D}" type="sibTrans" cxnId="{3E1126A0-0844-4BA6-80A1-5B4CA279AA5A}">
      <dgm:prSet/>
      <dgm:spPr/>
      <dgm:t>
        <a:bodyPr/>
        <a:lstStyle/>
        <a:p>
          <a:pPr>
            <a:lnSpc>
              <a:spcPct val="100000"/>
            </a:lnSpc>
          </a:pPr>
          <a:endParaRPr lang="en-US"/>
        </a:p>
      </dgm:t>
    </dgm:pt>
    <dgm:pt modelId="{4993ADBA-851B-4FED-8F21-32CC3233FE3A}">
      <dgm:prSet/>
      <dgm:spPr/>
      <dgm:t>
        <a:bodyPr/>
        <a:lstStyle/>
        <a:p>
          <a:pPr>
            <a:lnSpc>
              <a:spcPct val="100000"/>
            </a:lnSpc>
          </a:pPr>
          <a:r>
            <a:rPr lang="en-GB"/>
            <a:t>Observe </a:t>
          </a:r>
          <a:r>
            <a:rPr lang="en-GB" b="0" i="0"/>
            <a:t>age, geographical and behavioural segmentation</a:t>
          </a:r>
          <a:br>
            <a:rPr lang="en-GB" b="0" i="0"/>
          </a:br>
          <a:endParaRPr lang="en-US"/>
        </a:p>
      </dgm:t>
    </dgm:pt>
    <dgm:pt modelId="{9972B688-0AF0-4073-83AA-0D7E366EFE45}" type="parTrans" cxnId="{7D38D05E-00A8-48FB-8B3A-F0F6CD34E359}">
      <dgm:prSet/>
      <dgm:spPr/>
      <dgm:t>
        <a:bodyPr/>
        <a:lstStyle/>
        <a:p>
          <a:endParaRPr lang="en-US"/>
        </a:p>
      </dgm:t>
    </dgm:pt>
    <dgm:pt modelId="{AB0F2F93-1265-4FFE-B41F-C95A232435F2}" type="sibTrans" cxnId="{7D38D05E-00A8-48FB-8B3A-F0F6CD34E359}">
      <dgm:prSet/>
      <dgm:spPr/>
      <dgm:t>
        <a:bodyPr/>
        <a:lstStyle/>
        <a:p>
          <a:pPr>
            <a:lnSpc>
              <a:spcPct val="100000"/>
            </a:lnSpc>
          </a:pPr>
          <a:endParaRPr lang="en-US"/>
        </a:p>
      </dgm:t>
    </dgm:pt>
    <dgm:pt modelId="{28B7299B-5926-4361-BF9D-05E4948B3F3E}">
      <dgm:prSet/>
      <dgm:spPr/>
      <dgm:t>
        <a:bodyPr/>
        <a:lstStyle/>
        <a:p>
          <a:pPr>
            <a:lnSpc>
              <a:spcPct val="100000"/>
            </a:lnSpc>
          </a:pPr>
          <a:r>
            <a:rPr lang="en-GB" b="0" i="0"/>
            <a:t>Suggest recommendations for targeted marketing</a:t>
          </a:r>
          <a:br>
            <a:rPr lang="en-GB" b="0" i="0"/>
          </a:br>
          <a:endParaRPr lang="en-US"/>
        </a:p>
      </dgm:t>
    </dgm:pt>
    <dgm:pt modelId="{A8C3F86C-46CD-4BC0-AF2F-1ACB49BB370B}" type="parTrans" cxnId="{A0C98A5D-12ED-41D8-9F59-12EE0FCA20CA}">
      <dgm:prSet/>
      <dgm:spPr/>
      <dgm:t>
        <a:bodyPr/>
        <a:lstStyle/>
        <a:p>
          <a:endParaRPr lang="en-US"/>
        </a:p>
      </dgm:t>
    </dgm:pt>
    <dgm:pt modelId="{EEC3139A-3B0D-45A7-987B-76BFB3F7FBF2}" type="sibTrans" cxnId="{A0C98A5D-12ED-41D8-9F59-12EE0FCA20CA}">
      <dgm:prSet/>
      <dgm:spPr/>
      <dgm:t>
        <a:bodyPr/>
        <a:lstStyle/>
        <a:p>
          <a:endParaRPr lang="en-US"/>
        </a:p>
      </dgm:t>
    </dgm:pt>
    <dgm:pt modelId="{391E4CF4-02BD-44FA-9E93-8EB0D328E555}" type="pres">
      <dgm:prSet presAssocID="{1C182535-5267-4566-AF9B-F0C3E6D80BB2}" presName="root" presStyleCnt="0">
        <dgm:presLayoutVars>
          <dgm:dir/>
          <dgm:resizeHandles val="exact"/>
        </dgm:presLayoutVars>
      </dgm:prSet>
      <dgm:spPr/>
    </dgm:pt>
    <dgm:pt modelId="{F165D915-993A-4838-AB19-2D929464B9AD}" type="pres">
      <dgm:prSet presAssocID="{1C182535-5267-4566-AF9B-F0C3E6D80BB2}" presName="container" presStyleCnt="0">
        <dgm:presLayoutVars>
          <dgm:dir/>
          <dgm:resizeHandles val="exact"/>
        </dgm:presLayoutVars>
      </dgm:prSet>
      <dgm:spPr/>
    </dgm:pt>
    <dgm:pt modelId="{682B21F0-17A7-47F1-9F74-3F881D9A4A7A}" type="pres">
      <dgm:prSet presAssocID="{F1C0F989-F4C5-4D5C-B8BA-71279339E24A}" presName="compNode" presStyleCnt="0"/>
      <dgm:spPr/>
    </dgm:pt>
    <dgm:pt modelId="{7D6C313D-3DDA-4BF6-A684-2C3F861EA92F}" type="pres">
      <dgm:prSet presAssocID="{F1C0F989-F4C5-4D5C-B8BA-71279339E24A}" presName="iconBgRect" presStyleLbl="bgShp" presStyleIdx="0" presStyleCnt="4"/>
      <dgm:spPr/>
    </dgm:pt>
    <dgm:pt modelId="{6A15BDDF-CD6B-4691-953C-0326D6BB5F77}" type="pres">
      <dgm:prSet presAssocID="{F1C0F989-F4C5-4D5C-B8BA-71279339E24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use"/>
        </a:ext>
      </dgm:extLst>
    </dgm:pt>
    <dgm:pt modelId="{BBFBB7BA-7FE6-4B08-B8C8-614EAE687934}" type="pres">
      <dgm:prSet presAssocID="{F1C0F989-F4C5-4D5C-B8BA-71279339E24A}" presName="spaceRect" presStyleCnt="0"/>
      <dgm:spPr/>
    </dgm:pt>
    <dgm:pt modelId="{928B651A-C89B-452F-A1CB-4202DF1DB90C}" type="pres">
      <dgm:prSet presAssocID="{F1C0F989-F4C5-4D5C-B8BA-71279339E24A}" presName="textRect" presStyleLbl="revTx" presStyleIdx="0" presStyleCnt="4">
        <dgm:presLayoutVars>
          <dgm:chMax val="1"/>
          <dgm:chPref val="1"/>
        </dgm:presLayoutVars>
      </dgm:prSet>
      <dgm:spPr/>
    </dgm:pt>
    <dgm:pt modelId="{78AD9AAF-8DFF-414E-9190-198D08F6A39A}" type="pres">
      <dgm:prSet presAssocID="{AC3036D4-164C-4D53-B56B-25AB2F8ED068}" presName="sibTrans" presStyleLbl="sibTrans2D1" presStyleIdx="0" presStyleCnt="0"/>
      <dgm:spPr/>
    </dgm:pt>
    <dgm:pt modelId="{C1DC115C-0CD6-4E98-8B7D-FC98F783388A}" type="pres">
      <dgm:prSet presAssocID="{FD0E2D49-666B-4EC5-9E64-F88706996025}" presName="compNode" presStyleCnt="0"/>
      <dgm:spPr/>
    </dgm:pt>
    <dgm:pt modelId="{4F0CA8EF-EBD3-4D00-8D94-6D0334823632}" type="pres">
      <dgm:prSet presAssocID="{FD0E2D49-666B-4EC5-9E64-F88706996025}" presName="iconBgRect" presStyleLbl="bgShp" presStyleIdx="1" presStyleCnt="4"/>
      <dgm:spPr/>
    </dgm:pt>
    <dgm:pt modelId="{922BE6C6-64F3-4C94-8C49-72F1A7819757}" type="pres">
      <dgm:prSet presAssocID="{FD0E2D49-666B-4EC5-9E64-F8870699602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gnifying glass"/>
        </a:ext>
      </dgm:extLst>
    </dgm:pt>
    <dgm:pt modelId="{372AFE37-15C6-4AC9-9AFF-197B54B117C1}" type="pres">
      <dgm:prSet presAssocID="{FD0E2D49-666B-4EC5-9E64-F88706996025}" presName="spaceRect" presStyleCnt="0"/>
      <dgm:spPr/>
    </dgm:pt>
    <dgm:pt modelId="{5BE55AA3-646D-4F0A-BF64-B37F7A214D2D}" type="pres">
      <dgm:prSet presAssocID="{FD0E2D49-666B-4EC5-9E64-F88706996025}" presName="textRect" presStyleLbl="revTx" presStyleIdx="1" presStyleCnt="4">
        <dgm:presLayoutVars>
          <dgm:chMax val="1"/>
          <dgm:chPref val="1"/>
        </dgm:presLayoutVars>
      </dgm:prSet>
      <dgm:spPr/>
    </dgm:pt>
    <dgm:pt modelId="{8297D99E-AE5A-47C1-B4B8-1F62C5ED417C}" type="pres">
      <dgm:prSet presAssocID="{36BE5EC4-AF3D-479A-9856-E311C450E04D}" presName="sibTrans" presStyleLbl="sibTrans2D1" presStyleIdx="0" presStyleCnt="0"/>
      <dgm:spPr/>
    </dgm:pt>
    <dgm:pt modelId="{BF197842-7602-4AAC-A979-20B1CD8EB2EC}" type="pres">
      <dgm:prSet presAssocID="{4993ADBA-851B-4FED-8F21-32CC3233FE3A}" presName="compNode" presStyleCnt="0"/>
      <dgm:spPr/>
    </dgm:pt>
    <dgm:pt modelId="{E6C16D1C-8FC3-4FBF-9D55-14E7B93A79D0}" type="pres">
      <dgm:prSet presAssocID="{4993ADBA-851B-4FED-8F21-32CC3233FE3A}" presName="iconBgRect" presStyleLbl="bgShp" presStyleIdx="2" presStyleCnt="4"/>
      <dgm:spPr/>
    </dgm:pt>
    <dgm:pt modelId="{E7B7CD7A-53E9-409B-99AF-7D8D2A8345BB}" type="pres">
      <dgm:prSet presAssocID="{4993ADBA-851B-4FED-8F21-32CC3233FE3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ye"/>
        </a:ext>
      </dgm:extLst>
    </dgm:pt>
    <dgm:pt modelId="{34E48307-C66D-4B2E-8BDB-BA85626CBA18}" type="pres">
      <dgm:prSet presAssocID="{4993ADBA-851B-4FED-8F21-32CC3233FE3A}" presName="spaceRect" presStyleCnt="0"/>
      <dgm:spPr/>
    </dgm:pt>
    <dgm:pt modelId="{00DF27B8-D1E2-434C-8B6D-F1C1E41EF92F}" type="pres">
      <dgm:prSet presAssocID="{4993ADBA-851B-4FED-8F21-32CC3233FE3A}" presName="textRect" presStyleLbl="revTx" presStyleIdx="2" presStyleCnt="4">
        <dgm:presLayoutVars>
          <dgm:chMax val="1"/>
          <dgm:chPref val="1"/>
        </dgm:presLayoutVars>
      </dgm:prSet>
      <dgm:spPr/>
    </dgm:pt>
    <dgm:pt modelId="{E585B674-48E1-4FBC-9E17-869ECA2AC02D}" type="pres">
      <dgm:prSet presAssocID="{AB0F2F93-1265-4FFE-B41F-C95A232435F2}" presName="sibTrans" presStyleLbl="sibTrans2D1" presStyleIdx="0" presStyleCnt="0"/>
      <dgm:spPr/>
    </dgm:pt>
    <dgm:pt modelId="{B9533C21-449F-4CC3-B80F-19D9AC5BD4F0}" type="pres">
      <dgm:prSet presAssocID="{28B7299B-5926-4361-BF9D-05E4948B3F3E}" presName="compNode" presStyleCnt="0"/>
      <dgm:spPr/>
    </dgm:pt>
    <dgm:pt modelId="{98DCAFB9-7418-4857-BE54-4151656C8F0A}" type="pres">
      <dgm:prSet presAssocID="{28B7299B-5926-4361-BF9D-05E4948B3F3E}" presName="iconBgRect" presStyleLbl="bgShp" presStyleIdx="3" presStyleCnt="4"/>
      <dgm:spPr/>
    </dgm:pt>
    <dgm:pt modelId="{16EF7A76-4B5F-4243-BEE1-889CA3460855}" type="pres">
      <dgm:prSet presAssocID="{28B7299B-5926-4361-BF9D-05E4948B3F3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llseye"/>
        </a:ext>
      </dgm:extLst>
    </dgm:pt>
    <dgm:pt modelId="{8B1A1407-E862-4C15-9189-4295F08D5B6C}" type="pres">
      <dgm:prSet presAssocID="{28B7299B-5926-4361-BF9D-05E4948B3F3E}" presName="spaceRect" presStyleCnt="0"/>
      <dgm:spPr/>
    </dgm:pt>
    <dgm:pt modelId="{359AACF9-C370-4EE2-B6A8-2CEECA27F4ED}" type="pres">
      <dgm:prSet presAssocID="{28B7299B-5926-4361-BF9D-05E4948B3F3E}" presName="textRect" presStyleLbl="revTx" presStyleIdx="3" presStyleCnt="4">
        <dgm:presLayoutVars>
          <dgm:chMax val="1"/>
          <dgm:chPref val="1"/>
        </dgm:presLayoutVars>
      </dgm:prSet>
      <dgm:spPr/>
    </dgm:pt>
  </dgm:ptLst>
  <dgm:cxnLst>
    <dgm:cxn modelId="{E85CC704-798C-4A9B-A26A-C7B145F48806}" type="presOf" srcId="{FD0E2D49-666B-4EC5-9E64-F88706996025}" destId="{5BE55AA3-646D-4F0A-BF64-B37F7A214D2D}" srcOrd="0" destOrd="0" presId="urn:microsoft.com/office/officeart/2018/2/layout/IconCircleList"/>
    <dgm:cxn modelId="{DE59E115-02ED-4D2F-9007-BD7E1F332245}" type="presOf" srcId="{F1C0F989-F4C5-4D5C-B8BA-71279339E24A}" destId="{928B651A-C89B-452F-A1CB-4202DF1DB90C}" srcOrd="0" destOrd="0" presId="urn:microsoft.com/office/officeart/2018/2/layout/IconCircleList"/>
    <dgm:cxn modelId="{8E075217-4CD2-4D43-93A2-2E41580B9CD6}" type="presOf" srcId="{36BE5EC4-AF3D-479A-9856-E311C450E04D}" destId="{8297D99E-AE5A-47C1-B4B8-1F62C5ED417C}" srcOrd="0" destOrd="0" presId="urn:microsoft.com/office/officeart/2018/2/layout/IconCircleList"/>
    <dgm:cxn modelId="{29BA6F5D-EB3F-4C05-8CF0-9543162F31D4}" srcId="{1C182535-5267-4566-AF9B-F0C3E6D80BB2}" destId="{F1C0F989-F4C5-4D5C-B8BA-71279339E24A}" srcOrd="0" destOrd="0" parTransId="{9B81C831-53FC-497C-A375-BABC6745D0CD}" sibTransId="{AC3036D4-164C-4D53-B56B-25AB2F8ED068}"/>
    <dgm:cxn modelId="{A0C98A5D-12ED-41D8-9F59-12EE0FCA20CA}" srcId="{1C182535-5267-4566-AF9B-F0C3E6D80BB2}" destId="{28B7299B-5926-4361-BF9D-05E4948B3F3E}" srcOrd="3" destOrd="0" parTransId="{A8C3F86C-46CD-4BC0-AF2F-1ACB49BB370B}" sibTransId="{EEC3139A-3B0D-45A7-987B-76BFB3F7FBF2}"/>
    <dgm:cxn modelId="{7D38D05E-00A8-48FB-8B3A-F0F6CD34E359}" srcId="{1C182535-5267-4566-AF9B-F0C3E6D80BB2}" destId="{4993ADBA-851B-4FED-8F21-32CC3233FE3A}" srcOrd="2" destOrd="0" parTransId="{9972B688-0AF0-4073-83AA-0D7E366EFE45}" sibTransId="{AB0F2F93-1265-4FFE-B41F-C95A232435F2}"/>
    <dgm:cxn modelId="{9E63AA71-F458-4BA8-AEF2-96A87C72ED6D}" type="presOf" srcId="{28B7299B-5926-4361-BF9D-05E4948B3F3E}" destId="{359AACF9-C370-4EE2-B6A8-2CEECA27F4ED}" srcOrd="0" destOrd="0" presId="urn:microsoft.com/office/officeart/2018/2/layout/IconCircleList"/>
    <dgm:cxn modelId="{A77B3A8B-481B-475B-A6B4-A2F1F20ADACD}" type="presOf" srcId="{1C182535-5267-4566-AF9B-F0C3E6D80BB2}" destId="{391E4CF4-02BD-44FA-9E93-8EB0D328E555}" srcOrd="0" destOrd="0" presId="urn:microsoft.com/office/officeart/2018/2/layout/IconCircleList"/>
    <dgm:cxn modelId="{3E1126A0-0844-4BA6-80A1-5B4CA279AA5A}" srcId="{1C182535-5267-4566-AF9B-F0C3E6D80BB2}" destId="{FD0E2D49-666B-4EC5-9E64-F88706996025}" srcOrd="1" destOrd="0" parTransId="{4FB096C6-9BD4-4E04-B6EB-5FBC602788F9}" sibTransId="{36BE5EC4-AF3D-479A-9856-E311C450E04D}"/>
    <dgm:cxn modelId="{F8247DD1-AF31-4E8D-8C8C-A4B53CD452A6}" type="presOf" srcId="{AC3036D4-164C-4D53-B56B-25AB2F8ED068}" destId="{78AD9AAF-8DFF-414E-9190-198D08F6A39A}" srcOrd="0" destOrd="0" presId="urn:microsoft.com/office/officeart/2018/2/layout/IconCircleList"/>
    <dgm:cxn modelId="{D48F78D5-B7F3-499C-9411-10A35020102D}" type="presOf" srcId="{AB0F2F93-1265-4FFE-B41F-C95A232435F2}" destId="{E585B674-48E1-4FBC-9E17-869ECA2AC02D}" srcOrd="0" destOrd="0" presId="urn:microsoft.com/office/officeart/2018/2/layout/IconCircleList"/>
    <dgm:cxn modelId="{C80874D9-4225-46DA-AC99-E7CEC37CD98B}" type="presOf" srcId="{4993ADBA-851B-4FED-8F21-32CC3233FE3A}" destId="{00DF27B8-D1E2-434C-8B6D-F1C1E41EF92F}" srcOrd="0" destOrd="0" presId="urn:microsoft.com/office/officeart/2018/2/layout/IconCircleList"/>
    <dgm:cxn modelId="{E3D1F26A-A746-4087-885F-7B3E6276E5CF}" type="presParOf" srcId="{391E4CF4-02BD-44FA-9E93-8EB0D328E555}" destId="{F165D915-993A-4838-AB19-2D929464B9AD}" srcOrd="0" destOrd="0" presId="urn:microsoft.com/office/officeart/2018/2/layout/IconCircleList"/>
    <dgm:cxn modelId="{EB0598AC-0AA1-4819-A09C-62FD5D065312}" type="presParOf" srcId="{F165D915-993A-4838-AB19-2D929464B9AD}" destId="{682B21F0-17A7-47F1-9F74-3F881D9A4A7A}" srcOrd="0" destOrd="0" presId="urn:microsoft.com/office/officeart/2018/2/layout/IconCircleList"/>
    <dgm:cxn modelId="{27B671A9-B2D1-427B-9D28-9B7EEB2F56F7}" type="presParOf" srcId="{682B21F0-17A7-47F1-9F74-3F881D9A4A7A}" destId="{7D6C313D-3DDA-4BF6-A684-2C3F861EA92F}" srcOrd="0" destOrd="0" presId="urn:microsoft.com/office/officeart/2018/2/layout/IconCircleList"/>
    <dgm:cxn modelId="{BF748050-FCDF-4D16-952E-278729B0BC0D}" type="presParOf" srcId="{682B21F0-17A7-47F1-9F74-3F881D9A4A7A}" destId="{6A15BDDF-CD6B-4691-953C-0326D6BB5F77}" srcOrd="1" destOrd="0" presId="urn:microsoft.com/office/officeart/2018/2/layout/IconCircleList"/>
    <dgm:cxn modelId="{FB1BB6E4-40C2-4F79-857D-3DAD8B106026}" type="presParOf" srcId="{682B21F0-17A7-47F1-9F74-3F881D9A4A7A}" destId="{BBFBB7BA-7FE6-4B08-B8C8-614EAE687934}" srcOrd="2" destOrd="0" presId="urn:microsoft.com/office/officeart/2018/2/layout/IconCircleList"/>
    <dgm:cxn modelId="{BA401BE2-9542-4BD0-9580-998CBB243078}" type="presParOf" srcId="{682B21F0-17A7-47F1-9F74-3F881D9A4A7A}" destId="{928B651A-C89B-452F-A1CB-4202DF1DB90C}" srcOrd="3" destOrd="0" presId="urn:microsoft.com/office/officeart/2018/2/layout/IconCircleList"/>
    <dgm:cxn modelId="{BB1EB7F1-EDF0-4494-B079-3DE20EDCFDE0}" type="presParOf" srcId="{F165D915-993A-4838-AB19-2D929464B9AD}" destId="{78AD9AAF-8DFF-414E-9190-198D08F6A39A}" srcOrd="1" destOrd="0" presId="urn:microsoft.com/office/officeart/2018/2/layout/IconCircleList"/>
    <dgm:cxn modelId="{E431F13A-B5C3-471D-AC3B-8A614D8ED4C9}" type="presParOf" srcId="{F165D915-993A-4838-AB19-2D929464B9AD}" destId="{C1DC115C-0CD6-4E98-8B7D-FC98F783388A}" srcOrd="2" destOrd="0" presId="urn:microsoft.com/office/officeart/2018/2/layout/IconCircleList"/>
    <dgm:cxn modelId="{B4C0C297-6E12-49BA-A879-373DA8409411}" type="presParOf" srcId="{C1DC115C-0CD6-4E98-8B7D-FC98F783388A}" destId="{4F0CA8EF-EBD3-4D00-8D94-6D0334823632}" srcOrd="0" destOrd="0" presId="urn:microsoft.com/office/officeart/2018/2/layout/IconCircleList"/>
    <dgm:cxn modelId="{B9F8BBDA-FA7B-488B-9CE0-4DC66E76C16F}" type="presParOf" srcId="{C1DC115C-0CD6-4E98-8B7D-FC98F783388A}" destId="{922BE6C6-64F3-4C94-8C49-72F1A7819757}" srcOrd="1" destOrd="0" presId="urn:microsoft.com/office/officeart/2018/2/layout/IconCircleList"/>
    <dgm:cxn modelId="{3944D66D-BF91-461C-BA63-228194D9C229}" type="presParOf" srcId="{C1DC115C-0CD6-4E98-8B7D-FC98F783388A}" destId="{372AFE37-15C6-4AC9-9AFF-197B54B117C1}" srcOrd="2" destOrd="0" presId="urn:microsoft.com/office/officeart/2018/2/layout/IconCircleList"/>
    <dgm:cxn modelId="{0F503183-FD8B-4649-BA0C-983FC422D9BA}" type="presParOf" srcId="{C1DC115C-0CD6-4E98-8B7D-FC98F783388A}" destId="{5BE55AA3-646D-4F0A-BF64-B37F7A214D2D}" srcOrd="3" destOrd="0" presId="urn:microsoft.com/office/officeart/2018/2/layout/IconCircleList"/>
    <dgm:cxn modelId="{8D9EAC41-9910-46AA-9BE6-81996F08A10A}" type="presParOf" srcId="{F165D915-993A-4838-AB19-2D929464B9AD}" destId="{8297D99E-AE5A-47C1-B4B8-1F62C5ED417C}" srcOrd="3" destOrd="0" presId="urn:microsoft.com/office/officeart/2018/2/layout/IconCircleList"/>
    <dgm:cxn modelId="{11B7FEDF-A7B9-4371-86C0-945F672E9168}" type="presParOf" srcId="{F165D915-993A-4838-AB19-2D929464B9AD}" destId="{BF197842-7602-4AAC-A979-20B1CD8EB2EC}" srcOrd="4" destOrd="0" presId="urn:microsoft.com/office/officeart/2018/2/layout/IconCircleList"/>
    <dgm:cxn modelId="{1B9D0FB3-237B-4B93-A250-44941A789FF2}" type="presParOf" srcId="{BF197842-7602-4AAC-A979-20B1CD8EB2EC}" destId="{E6C16D1C-8FC3-4FBF-9D55-14E7B93A79D0}" srcOrd="0" destOrd="0" presId="urn:microsoft.com/office/officeart/2018/2/layout/IconCircleList"/>
    <dgm:cxn modelId="{7166B217-4CD0-4683-A4BA-B2A44853A453}" type="presParOf" srcId="{BF197842-7602-4AAC-A979-20B1CD8EB2EC}" destId="{E7B7CD7A-53E9-409B-99AF-7D8D2A8345BB}" srcOrd="1" destOrd="0" presId="urn:microsoft.com/office/officeart/2018/2/layout/IconCircleList"/>
    <dgm:cxn modelId="{115DA213-A4CD-4881-B436-67A6E8045A2A}" type="presParOf" srcId="{BF197842-7602-4AAC-A979-20B1CD8EB2EC}" destId="{34E48307-C66D-4B2E-8BDB-BA85626CBA18}" srcOrd="2" destOrd="0" presId="urn:microsoft.com/office/officeart/2018/2/layout/IconCircleList"/>
    <dgm:cxn modelId="{CBA4E6EE-D960-4D69-BCAA-D003C5B8B357}" type="presParOf" srcId="{BF197842-7602-4AAC-A979-20B1CD8EB2EC}" destId="{00DF27B8-D1E2-434C-8B6D-F1C1E41EF92F}" srcOrd="3" destOrd="0" presId="urn:microsoft.com/office/officeart/2018/2/layout/IconCircleList"/>
    <dgm:cxn modelId="{6530D85B-A1BD-4494-AC7B-56D956D634CD}" type="presParOf" srcId="{F165D915-993A-4838-AB19-2D929464B9AD}" destId="{E585B674-48E1-4FBC-9E17-869ECA2AC02D}" srcOrd="5" destOrd="0" presId="urn:microsoft.com/office/officeart/2018/2/layout/IconCircleList"/>
    <dgm:cxn modelId="{3E163C63-464A-49A0-8B35-5B91DE60BE83}" type="presParOf" srcId="{F165D915-993A-4838-AB19-2D929464B9AD}" destId="{B9533C21-449F-4CC3-B80F-19D9AC5BD4F0}" srcOrd="6" destOrd="0" presId="urn:microsoft.com/office/officeart/2018/2/layout/IconCircleList"/>
    <dgm:cxn modelId="{E32D00C6-24B6-435C-9AD3-098FB399A7A8}" type="presParOf" srcId="{B9533C21-449F-4CC3-B80F-19D9AC5BD4F0}" destId="{98DCAFB9-7418-4857-BE54-4151656C8F0A}" srcOrd="0" destOrd="0" presId="urn:microsoft.com/office/officeart/2018/2/layout/IconCircleList"/>
    <dgm:cxn modelId="{EBC1F40E-A0AD-4DE5-934D-8A3BEEC53E57}" type="presParOf" srcId="{B9533C21-449F-4CC3-B80F-19D9AC5BD4F0}" destId="{16EF7A76-4B5F-4243-BEE1-889CA3460855}" srcOrd="1" destOrd="0" presId="urn:microsoft.com/office/officeart/2018/2/layout/IconCircleList"/>
    <dgm:cxn modelId="{B47C323A-9849-45B7-A496-81C1BDAA4013}" type="presParOf" srcId="{B9533C21-449F-4CC3-B80F-19D9AC5BD4F0}" destId="{8B1A1407-E862-4C15-9189-4295F08D5B6C}" srcOrd="2" destOrd="0" presId="urn:microsoft.com/office/officeart/2018/2/layout/IconCircleList"/>
    <dgm:cxn modelId="{B4F2C80A-D291-43DA-83CA-C0DDB44BCD66}" type="presParOf" srcId="{B9533C21-449F-4CC3-B80F-19D9AC5BD4F0}" destId="{359AACF9-C370-4EE2-B6A8-2CEECA27F4E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B247B7-6EA3-4C25-9F70-7DBED36BA67D}"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F4C932CB-9957-43B3-8876-807396D59D1F}">
      <dgm:prSet/>
      <dgm:spPr/>
      <dgm:t>
        <a:bodyPr/>
        <a:lstStyle/>
        <a:p>
          <a:pPr>
            <a:lnSpc>
              <a:spcPct val="100000"/>
            </a:lnSpc>
            <a:defRPr cap="all"/>
          </a:pPr>
          <a:r>
            <a:rPr lang="en-GB" dirty="0"/>
            <a:t>The majority of loans were for mortgages </a:t>
          </a:r>
          <a:endParaRPr lang="en-US" dirty="0"/>
        </a:p>
      </dgm:t>
    </dgm:pt>
    <dgm:pt modelId="{F28C9312-C012-4C43-8D38-51E158E81272}" type="parTrans" cxnId="{858E6E73-005D-468E-BB45-E35E6953BAF4}">
      <dgm:prSet/>
      <dgm:spPr/>
      <dgm:t>
        <a:bodyPr/>
        <a:lstStyle/>
        <a:p>
          <a:endParaRPr lang="en-US"/>
        </a:p>
      </dgm:t>
    </dgm:pt>
    <dgm:pt modelId="{EFBCED6B-2946-4B1C-8431-6B97813813D8}" type="sibTrans" cxnId="{858E6E73-005D-468E-BB45-E35E6953BAF4}">
      <dgm:prSet/>
      <dgm:spPr/>
      <dgm:t>
        <a:bodyPr/>
        <a:lstStyle/>
        <a:p>
          <a:endParaRPr lang="en-US"/>
        </a:p>
      </dgm:t>
    </dgm:pt>
    <dgm:pt modelId="{13628BBC-1AB8-43D9-823D-88324D673E22}">
      <dgm:prSet/>
      <dgm:spPr/>
      <dgm:t>
        <a:bodyPr/>
        <a:lstStyle/>
        <a:p>
          <a:pPr>
            <a:lnSpc>
              <a:spcPct val="100000"/>
            </a:lnSpc>
            <a:defRPr cap="all"/>
          </a:pPr>
          <a:r>
            <a:rPr lang="en-GB"/>
            <a:t>Median age for mortgages is 41 years old</a:t>
          </a:r>
          <a:endParaRPr lang="en-US"/>
        </a:p>
      </dgm:t>
    </dgm:pt>
    <dgm:pt modelId="{13E1CA61-0E35-4B7A-B2AF-267ADF8AF88E}" type="parTrans" cxnId="{251C8B5D-CA18-494F-84CC-468672E6ACAF}">
      <dgm:prSet/>
      <dgm:spPr/>
      <dgm:t>
        <a:bodyPr/>
        <a:lstStyle/>
        <a:p>
          <a:endParaRPr lang="en-US"/>
        </a:p>
      </dgm:t>
    </dgm:pt>
    <dgm:pt modelId="{E3411ABB-58A6-4003-92C4-4824E3ABE357}" type="sibTrans" cxnId="{251C8B5D-CA18-494F-84CC-468672E6ACAF}">
      <dgm:prSet/>
      <dgm:spPr/>
      <dgm:t>
        <a:bodyPr/>
        <a:lstStyle/>
        <a:p>
          <a:endParaRPr lang="en-US"/>
        </a:p>
      </dgm:t>
    </dgm:pt>
    <dgm:pt modelId="{8A1D3FD6-6155-4040-BB86-EEA49DB0C9FA}">
      <dgm:prSet/>
      <dgm:spPr/>
      <dgm:t>
        <a:bodyPr/>
        <a:lstStyle/>
        <a:p>
          <a:pPr>
            <a:lnSpc>
              <a:spcPct val="100000"/>
            </a:lnSpc>
            <a:defRPr cap="all"/>
          </a:pPr>
          <a:r>
            <a:rPr lang="en-GB"/>
            <a:t>Savings for 41-year-olds is $46,000</a:t>
          </a:r>
          <a:endParaRPr lang="en-US"/>
        </a:p>
      </dgm:t>
    </dgm:pt>
    <dgm:pt modelId="{9B939256-D21E-485B-B5B9-50BCA405148E}" type="parTrans" cxnId="{AAF014DF-9CA1-4715-8010-38E059719D5F}">
      <dgm:prSet/>
      <dgm:spPr/>
      <dgm:t>
        <a:bodyPr/>
        <a:lstStyle/>
        <a:p>
          <a:endParaRPr lang="en-US"/>
        </a:p>
      </dgm:t>
    </dgm:pt>
    <dgm:pt modelId="{B11E3C99-F1FB-423B-B1C1-636060FEB84E}" type="sibTrans" cxnId="{AAF014DF-9CA1-4715-8010-38E059719D5F}">
      <dgm:prSet/>
      <dgm:spPr/>
      <dgm:t>
        <a:bodyPr/>
        <a:lstStyle/>
        <a:p>
          <a:endParaRPr lang="en-US"/>
        </a:p>
      </dgm:t>
    </dgm:pt>
    <dgm:pt modelId="{68426DEF-674B-48D0-AA92-15B4DFD6A980}">
      <dgm:prSet/>
      <dgm:spPr/>
      <dgm:t>
        <a:bodyPr/>
        <a:lstStyle/>
        <a:p>
          <a:pPr>
            <a:lnSpc>
              <a:spcPct val="100000"/>
            </a:lnSpc>
            <a:defRPr cap="all"/>
          </a:pPr>
          <a:r>
            <a:rPr lang="en-GB"/>
            <a:t>Average loan amount was just over $182,000</a:t>
          </a:r>
          <a:endParaRPr lang="en-US"/>
        </a:p>
      </dgm:t>
    </dgm:pt>
    <dgm:pt modelId="{3BC75607-4498-4395-816B-A4ECDA26A75E}" type="parTrans" cxnId="{5DECD9A9-3F73-4235-B18E-61A287F2B410}">
      <dgm:prSet/>
      <dgm:spPr/>
      <dgm:t>
        <a:bodyPr/>
        <a:lstStyle/>
        <a:p>
          <a:endParaRPr lang="en-US"/>
        </a:p>
      </dgm:t>
    </dgm:pt>
    <dgm:pt modelId="{3FF33407-CB9B-41A3-A601-2FC64E54189B}" type="sibTrans" cxnId="{5DECD9A9-3F73-4235-B18E-61A287F2B410}">
      <dgm:prSet/>
      <dgm:spPr/>
      <dgm:t>
        <a:bodyPr/>
        <a:lstStyle/>
        <a:p>
          <a:endParaRPr lang="en-US"/>
        </a:p>
      </dgm:t>
    </dgm:pt>
    <dgm:pt modelId="{599B6C56-07A5-46EF-948B-A42123078982}">
      <dgm:prSet/>
      <dgm:spPr/>
      <dgm:t>
        <a:bodyPr/>
        <a:lstStyle/>
        <a:p>
          <a:pPr>
            <a:lnSpc>
              <a:spcPct val="100000"/>
            </a:lnSpc>
            <a:defRPr cap="all"/>
          </a:pPr>
          <a:r>
            <a:rPr lang="en-GB"/>
            <a:t>Texas,  New York and California have the highest concentration of loans in their respective biggest city as this is where most opportunities and industries are based </a:t>
          </a:r>
          <a:endParaRPr lang="en-US"/>
        </a:p>
      </dgm:t>
    </dgm:pt>
    <dgm:pt modelId="{83A70B06-C401-4298-B14D-175952EEDC00}" type="parTrans" cxnId="{6B44213F-2A75-4501-ADD2-5E63DCFB56C1}">
      <dgm:prSet/>
      <dgm:spPr/>
      <dgm:t>
        <a:bodyPr/>
        <a:lstStyle/>
        <a:p>
          <a:endParaRPr lang="en-US"/>
        </a:p>
      </dgm:t>
    </dgm:pt>
    <dgm:pt modelId="{38F59A20-4323-48B1-AC28-E2EC4324C760}" type="sibTrans" cxnId="{6B44213F-2A75-4501-ADD2-5E63DCFB56C1}">
      <dgm:prSet/>
      <dgm:spPr/>
      <dgm:t>
        <a:bodyPr/>
        <a:lstStyle/>
        <a:p>
          <a:endParaRPr lang="en-US"/>
        </a:p>
      </dgm:t>
    </dgm:pt>
    <dgm:pt modelId="{58BF0B55-31B0-469F-94CE-7D8CDA76CA83}">
      <dgm:prSet/>
      <dgm:spPr/>
      <dgm:t>
        <a:bodyPr/>
        <a:lstStyle/>
        <a:p>
          <a:pPr>
            <a:lnSpc>
              <a:spcPct val="100000"/>
            </a:lnSpc>
            <a:defRPr cap="all"/>
          </a:pPr>
          <a:r>
            <a:rPr lang="en-GB"/>
            <a:t>In Massachusetts and Connecticut, the loans in cities are more spread out as its more for families</a:t>
          </a:r>
          <a:endParaRPr lang="en-US"/>
        </a:p>
      </dgm:t>
    </dgm:pt>
    <dgm:pt modelId="{37AD68FA-1AE7-4771-93C0-8A5D2C5AD3A3}" type="parTrans" cxnId="{3C4A1879-EB66-47A5-9BEE-A598CBE4ED65}">
      <dgm:prSet/>
      <dgm:spPr/>
      <dgm:t>
        <a:bodyPr/>
        <a:lstStyle/>
        <a:p>
          <a:endParaRPr lang="en-US"/>
        </a:p>
      </dgm:t>
    </dgm:pt>
    <dgm:pt modelId="{1E973D0E-1E87-4B9A-B50E-1E9A60113DDC}" type="sibTrans" cxnId="{3C4A1879-EB66-47A5-9BEE-A598CBE4ED65}">
      <dgm:prSet/>
      <dgm:spPr/>
      <dgm:t>
        <a:bodyPr/>
        <a:lstStyle/>
        <a:p>
          <a:endParaRPr lang="en-US"/>
        </a:p>
      </dgm:t>
    </dgm:pt>
    <dgm:pt modelId="{ADB401C3-595A-43ED-AC6E-4F0BCB067B29}" type="pres">
      <dgm:prSet presAssocID="{50B247B7-6EA3-4C25-9F70-7DBED36BA67D}" presName="root" presStyleCnt="0">
        <dgm:presLayoutVars>
          <dgm:dir/>
          <dgm:resizeHandles val="exact"/>
        </dgm:presLayoutVars>
      </dgm:prSet>
      <dgm:spPr/>
    </dgm:pt>
    <dgm:pt modelId="{914D0043-A125-42AA-BFB6-439FD1414DC7}" type="pres">
      <dgm:prSet presAssocID="{F4C932CB-9957-43B3-8876-807396D59D1F}" presName="compNode" presStyleCnt="0"/>
      <dgm:spPr/>
    </dgm:pt>
    <dgm:pt modelId="{000F6170-5AD9-4641-A695-A7F1BA05ACED}" type="pres">
      <dgm:prSet presAssocID="{F4C932CB-9957-43B3-8876-807396D59D1F}" presName="iconBgRect" presStyleLbl="bgShp" presStyleIdx="0" presStyleCnt="6"/>
      <dgm:spPr/>
    </dgm:pt>
    <dgm:pt modelId="{2D74E9D1-1D24-41E1-93B8-2A71EB1B9BB7}" type="pres">
      <dgm:prSet presAssocID="{F4C932CB-9957-43B3-8876-807396D59D1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se"/>
        </a:ext>
      </dgm:extLst>
    </dgm:pt>
    <dgm:pt modelId="{33C21C1F-F7AA-4DA8-8C42-3DBDFA33CA03}" type="pres">
      <dgm:prSet presAssocID="{F4C932CB-9957-43B3-8876-807396D59D1F}" presName="spaceRect" presStyleCnt="0"/>
      <dgm:spPr/>
    </dgm:pt>
    <dgm:pt modelId="{10AD7798-A5FC-47C4-BEB9-CFBAA05FEB19}" type="pres">
      <dgm:prSet presAssocID="{F4C932CB-9957-43B3-8876-807396D59D1F}" presName="textRect" presStyleLbl="revTx" presStyleIdx="0" presStyleCnt="6">
        <dgm:presLayoutVars>
          <dgm:chMax val="1"/>
          <dgm:chPref val="1"/>
        </dgm:presLayoutVars>
      </dgm:prSet>
      <dgm:spPr/>
    </dgm:pt>
    <dgm:pt modelId="{8CEC9722-CC94-4C0D-ACD7-E164F9E63A0C}" type="pres">
      <dgm:prSet presAssocID="{EFBCED6B-2946-4B1C-8431-6B97813813D8}" presName="sibTrans" presStyleCnt="0"/>
      <dgm:spPr/>
    </dgm:pt>
    <dgm:pt modelId="{D954E1BC-61A3-4795-ADA3-28B920ADD4BE}" type="pres">
      <dgm:prSet presAssocID="{13628BBC-1AB8-43D9-823D-88324D673E22}" presName="compNode" presStyleCnt="0"/>
      <dgm:spPr/>
    </dgm:pt>
    <dgm:pt modelId="{2D0B2E8B-7844-43AE-87FA-640A109C2E64}" type="pres">
      <dgm:prSet presAssocID="{13628BBC-1AB8-43D9-823D-88324D673E22}" presName="iconBgRect" presStyleLbl="bgShp" presStyleIdx="1" presStyleCnt="6"/>
      <dgm:spPr/>
    </dgm:pt>
    <dgm:pt modelId="{F1954134-DD47-4B41-AA33-EFF401D5DCDB}" type="pres">
      <dgm:prSet presAssocID="{13628BBC-1AB8-43D9-823D-88324D673E2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me"/>
        </a:ext>
      </dgm:extLst>
    </dgm:pt>
    <dgm:pt modelId="{21C2929D-2041-4838-8C54-9C7CCF311215}" type="pres">
      <dgm:prSet presAssocID="{13628BBC-1AB8-43D9-823D-88324D673E22}" presName="spaceRect" presStyleCnt="0"/>
      <dgm:spPr/>
    </dgm:pt>
    <dgm:pt modelId="{A9C450B0-834C-48E3-A90A-FC94422A3478}" type="pres">
      <dgm:prSet presAssocID="{13628BBC-1AB8-43D9-823D-88324D673E22}" presName="textRect" presStyleLbl="revTx" presStyleIdx="1" presStyleCnt="6">
        <dgm:presLayoutVars>
          <dgm:chMax val="1"/>
          <dgm:chPref val="1"/>
        </dgm:presLayoutVars>
      </dgm:prSet>
      <dgm:spPr/>
    </dgm:pt>
    <dgm:pt modelId="{75E05DE9-A045-462A-ADB2-011A4CF31C21}" type="pres">
      <dgm:prSet presAssocID="{E3411ABB-58A6-4003-92C4-4824E3ABE357}" presName="sibTrans" presStyleCnt="0"/>
      <dgm:spPr/>
    </dgm:pt>
    <dgm:pt modelId="{56E21045-8BB6-4195-8F9B-3BCC6A664780}" type="pres">
      <dgm:prSet presAssocID="{8A1D3FD6-6155-4040-BB86-EEA49DB0C9FA}" presName="compNode" presStyleCnt="0"/>
      <dgm:spPr/>
    </dgm:pt>
    <dgm:pt modelId="{587348E7-AD0D-4212-A250-4814963CC84E}" type="pres">
      <dgm:prSet presAssocID="{8A1D3FD6-6155-4040-BB86-EEA49DB0C9FA}" presName="iconBgRect" presStyleLbl="bgShp" presStyleIdx="2" presStyleCnt="6"/>
      <dgm:spPr/>
    </dgm:pt>
    <dgm:pt modelId="{84F3700C-A99C-467C-A0A6-5C191672C441}" type="pres">
      <dgm:prSet presAssocID="{8A1D3FD6-6155-4040-BB86-EEA49DB0C9F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ggy Bank"/>
        </a:ext>
      </dgm:extLst>
    </dgm:pt>
    <dgm:pt modelId="{5A6751C4-213F-476E-9C47-3A1E84E34FB8}" type="pres">
      <dgm:prSet presAssocID="{8A1D3FD6-6155-4040-BB86-EEA49DB0C9FA}" presName="spaceRect" presStyleCnt="0"/>
      <dgm:spPr/>
    </dgm:pt>
    <dgm:pt modelId="{D3C07389-4EBF-4E3F-BB21-56B25B2BC297}" type="pres">
      <dgm:prSet presAssocID="{8A1D3FD6-6155-4040-BB86-EEA49DB0C9FA}" presName="textRect" presStyleLbl="revTx" presStyleIdx="2" presStyleCnt="6">
        <dgm:presLayoutVars>
          <dgm:chMax val="1"/>
          <dgm:chPref val="1"/>
        </dgm:presLayoutVars>
      </dgm:prSet>
      <dgm:spPr/>
    </dgm:pt>
    <dgm:pt modelId="{F2357E8D-3DA3-4689-8658-8DC7D121D2A1}" type="pres">
      <dgm:prSet presAssocID="{B11E3C99-F1FB-423B-B1C1-636060FEB84E}" presName="sibTrans" presStyleCnt="0"/>
      <dgm:spPr/>
    </dgm:pt>
    <dgm:pt modelId="{BFEB988F-1636-440E-B9D9-BFC151B325F0}" type="pres">
      <dgm:prSet presAssocID="{68426DEF-674B-48D0-AA92-15B4DFD6A980}" presName="compNode" presStyleCnt="0"/>
      <dgm:spPr/>
    </dgm:pt>
    <dgm:pt modelId="{35D05F71-2B8E-4EB8-AA24-FE92B9BAD24B}" type="pres">
      <dgm:prSet presAssocID="{68426DEF-674B-48D0-AA92-15B4DFD6A980}" presName="iconBgRect" presStyleLbl="bgShp" presStyleIdx="3" presStyleCnt="6"/>
      <dgm:spPr/>
    </dgm:pt>
    <dgm:pt modelId="{2A02F3DB-F6C1-4EA3-9EB7-AE6CB60923F2}" type="pres">
      <dgm:prSet presAssocID="{68426DEF-674B-48D0-AA92-15B4DFD6A98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60B07418-D2F3-4B91-86A4-719DC1158806}" type="pres">
      <dgm:prSet presAssocID="{68426DEF-674B-48D0-AA92-15B4DFD6A980}" presName="spaceRect" presStyleCnt="0"/>
      <dgm:spPr/>
    </dgm:pt>
    <dgm:pt modelId="{7B1534DC-0776-4D08-B81C-556B32EF5B38}" type="pres">
      <dgm:prSet presAssocID="{68426DEF-674B-48D0-AA92-15B4DFD6A980}" presName="textRect" presStyleLbl="revTx" presStyleIdx="3" presStyleCnt="6">
        <dgm:presLayoutVars>
          <dgm:chMax val="1"/>
          <dgm:chPref val="1"/>
        </dgm:presLayoutVars>
      </dgm:prSet>
      <dgm:spPr/>
    </dgm:pt>
    <dgm:pt modelId="{DBC96800-EF12-4117-BD16-49DB86B84372}" type="pres">
      <dgm:prSet presAssocID="{3FF33407-CB9B-41A3-A601-2FC64E54189B}" presName="sibTrans" presStyleCnt="0"/>
      <dgm:spPr/>
    </dgm:pt>
    <dgm:pt modelId="{4370DE83-55AC-49C4-9EC1-EB53E0CFA1DE}" type="pres">
      <dgm:prSet presAssocID="{599B6C56-07A5-46EF-948B-A42123078982}" presName="compNode" presStyleCnt="0"/>
      <dgm:spPr/>
    </dgm:pt>
    <dgm:pt modelId="{DA39D80C-EAD6-4720-868F-5E0AD20CA537}" type="pres">
      <dgm:prSet presAssocID="{599B6C56-07A5-46EF-948B-A42123078982}" presName="iconBgRect" presStyleLbl="bgShp" presStyleIdx="4" presStyleCnt="6"/>
      <dgm:spPr/>
    </dgm:pt>
    <dgm:pt modelId="{3E431388-BB4F-4397-9468-9690F9376242}" type="pres">
      <dgm:prSet presAssocID="{599B6C56-07A5-46EF-948B-A4212307898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ity"/>
        </a:ext>
      </dgm:extLst>
    </dgm:pt>
    <dgm:pt modelId="{318F9AD7-FC78-4035-A217-FC8B33048EEE}" type="pres">
      <dgm:prSet presAssocID="{599B6C56-07A5-46EF-948B-A42123078982}" presName="spaceRect" presStyleCnt="0"/>
      <dgm:spPr/>
    </dgm:pt>
    <dgm:pt modelId="{C05F478B-FDC6-4546-A820-5FB13326E5B4}" type="pres">
      <dgm:prSet presAssocID="{599B6C56-07A5-46EF-948B-A42123078982}" presName="textRect" presStyleLbl="revTx" presStyleIdx="4" presStyleCnt="6">
        <dgm:presLayoutVars>
          <dgm:chMax val="1"/>
          <dgm:chPref val="1"/>
        </dgm:presLayoutVars>
      </dgm:prSet>
      <dgm:spPr/>
    </dgm:pt>
    <dgm:pt modelId="{3EB36AFF-C883-43E8-94A3-B3E7CFE6B444}" type="pres">
      <dgm:prSet presAssocID="{38F59A20-4323-48B1-AC28-E2EC4324C760}" presName="sibTrans" presStyleCnt="0"/>
      <dgm:spPr/>
    </dgm:pt>
    <dgm:pt modelId="{73484543-81F6-4B5F-B486-30AE645C61D4}" type="pres">
      <dgm:prSet presAssocID="{58BF0B55-31B0-469F-94CE-7D8CDA76CA83}" presName="compNode" presStyleCnt="0"/>
      <dgm:spPr/>
    </dgm:pt>
    <dgm:pt modelId="{04DF00B1-9AC1-4C7F-B76D-63C8F5071747}" type="pres">
      <dgm:prSet presAssocID="{58BF0B55-31B0-469F-94CE-7D8CDA76CA83}" presName="iconBgRect" presStyleLbl="bgShp" presStyleIdx="5" presStyleCnt="6"/>
      <dgm:spPr/>
    </dgm:pt>
    <dgm:pt modelId="{8B748930-AD14-4830-A789-5BF8D0B721C0}" type="pres">
      <dgm:prSet presAssocID="{58BF0B55-31B0-469F-94CE-7D8CDA76CA8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uburban scene"/>
        </a:ext>
      </dgm:extLst>
    </dgm:pt>
    <dgm:pt modelId="{C1FCB5A4-990C-4A85-ABEA-A8842F8EFAE7}" type="pres">
      <dgm:prSet presAssocID="{58BF0B55-31B0-469F-94CE-7D8CDA76CA83}" presName="spaceRect" presStyleCnt="0"/>
      <dgm:spPr/>
    </dgm:pt>
    <dgm:pt modelId="{614E7805-B630-4E7A-A42E-A2B409D6DE1D}" type="pres">
      <dgm:prSet presAssocID="{58BF0B55-31B0-469F-94CE-7D8CDA76CA83}" presName="textRect" presStyleLbl="revTx" presStyleIdx="5" presStyleCnt="6">
        <dgm:presLayoutVars>
          <dgm:chMax val="1"/>
          <dgm:chPref val="1"/>
        </dgm:presLayoutVars>
      </dgm:prSet>
      <dgm:spPr/>
    </dgm:pt>
  </dgm:ptLst>
  <dgm:cxnLst>
    <dgm:cxn modelId="{D9E4461C-9B1B-4CF8-8F69-3AA8D1A597A2}" type="presOf" srcId="{F4C932CB-9957-43B3-8876-807396D59D1F}" destId="{10AD7798-A5FC-47C4-BEB9-CFBAA05FEB19}" srcOrd="0" destOrd="0" presId="urn:microsoft.com/office/officeart/2018/5/layout/IconCircleLabelList"/>
    <dgm:cxn modelId="{6B44213F-2A75-4501-ADD2-5E63DCFB56C1}" srcId="{50B247B7-6EA3-4C25-9F70-7DBED36BA67D}" destId="{599B6C56-07A5-46EF-948B-A42123078982}" srcOrd="4" destOrd="0" parTransId="{83A70B06-C401-4298-B14D-175952EEDC00}" sibTransId="{38F59A20-4323-48B1-AC28-E2EC4324C760}"/>
    <dgm:cxn modelId="{251C8B5D-CA18-494F-84CC-468672E6ACAF}" srcId="{50B247B7-6EA3-4C25-9F70-7DBED36BA67D}" destId="{13628BBC-1AB8-43D9-823D-88324D673E22}" srcOrd="1" destOrd="0" parTransId="{13E1CA61-0E35-4B7A-B2AF-267ADF8AF88E}" sibTransId="{E3411ABB-58A6-4003-92C4-4824E3ABE357}"/>
    <dgm:cxn modelId="{9E3A0663-42B6-4289-BF3B-BFD4A1379977}" type="presOf" srcId="{13628BBC-1AB8-43D9-823D-88324D673E22}" destId="{A9C450B0-834C-48E3-A90A-FC94422A3478}" srcOrd="0" destOrd="0" presId="urn:microsoft.com/office/officeart/2018/5/layout/IconCircleLabelList"/>
    <dgm:cxn modelId="{5AEE5B63-9D1E-45F8-9C6A-B42B65D44148}" type="presOf" srcId="{599B6C56-07A5-46EF-948B-A42123078982}" destId="{C05F478B-FDC6-4546-A820-5FB13326E5B4}" srcOrd="0" destOrd="0" presId="urn:microsoft.com/office/officeart/2018/5/layout/IconCircleLabelList"/>
    <dgm:cxn modelId="{FB12EB51-4D67-4A3F-9544-F04E46C875A9}" type="presOf" srcId="{68426DEF-674B-48D0-AA92-15B4DFD6A980}" destId="{7B1534DC-0776-4D08-B81C-556B32EF5B38}" srcOrd="0" destOrd="0" presId="urn:microsoft.com/office/officeart/2018/5/layout/IconCircleLabelList"/>
    <dgm:cxn modelId="{858E6E73-005D-468E-BB45-E35E6953BAF4}" srcId="{50B247B7-6EA3-4C25-9F70-7DBED36BA67D}" destId="{F4C932CB-9957-43B3-8876-807396D59D1F}" srcOrd="0" destOrd="0" parTransId="{F28C9312-C012-4C43-8D38-51E158E81272}" sibTransId="{EFBCED6B-2946-4B1C-8431-6B97813813D8}"/>
    <dgm:cxn modelId="{3C4A1879-EB66-47A5-9BEE-A598CBE4ED65}" srcId="{50B247B7-6EA3-4C25-9F70-7DBED36BA67D}" destId="{58BF0B55-31B0-469F-94CE-7D8CDA76CA83}" srcOrd="5" destOrd="0" parTransId="{37AD68FA-1AE7-4771-93C0-8A5D2C5AD3A3}" sibTransId="{1E973D0E-1E87-4B9A-B50E-1E9A60113DDC}"/>
    <dgm:cxn modelId="{DDF19490-69D1-4E7F-A46A-5B8B0B57F4C1}" type="presOf" srcId="{58BF0B55-31B0-469F-94CE-7D8CDA76CA83}" destId="{614E7805-B630-4E7A-A42E-A2B409D6DE1D}" srcOrd="0" destOrd="0" presId="urn:microsoft.com/office/officeart/2018/5/layout/IconCircleLabelList"/>
    <dgm:cxn modelId="{5DECD9A9-3F73-4235-B18E-61A287F2B410}" srcId="{50B247B7-6EA3-4C25-9F70-7DBED36BA67D}" destId="{68426DEF-674B-48D0-AA92-15B4DFD6A980}" srcOrd="3" destOrd="0" parTransId="{3BC75607-4498-4395-816B-A4ECDA26A75E}" sibTransId="{3FF33407-CB9B-41A3-A601-2FC64E54189B}"/>
    <dgm:cxn modelId="{82A433CF-A15B-45DC-81C2-887F6687B480}" type="presOf" srcId="{8A1D3FD6-6155-4040-BB86-EEA49DB0C9FA}" destId="{D3C07389-4EBF-4E3F-BB21-56B25B2BC297}" srcOrd="0" destOrd="0" presId="urn:microsoft.com/office/officeart/2018/5/layout/IconCircleLabelList"/>
    <dgm:cxn modelId="{AAF014DF-9CA1-4715-8010-38E059719D5F}" srcId="{50B247B7-6EA3-4C25-9F70-7DBED36BA67D}" destId="{8A1D3FD6-6155-4040-BB86-EEA49DB0C9FA}" srcOrd="2" destOrd="0" parTransId="{9B939256-D21E-485B-B5B9-50BCA405148E}" sibTransId="{B11E3C99-F1FB-423B-B1C1-636060FEB84E}"/>
    <dgm:cxn modelId="{64ACE2FF-3CF6-413B-9643-84893FCF7D33}" type="presOf" srcId="{50B247B7-6EA3-4C25-9F70-7DBED36BA67D}" destId="{ADB401C3-595A-43ED-AC6E-4F0BCB067B29}" srcOrd="0" destOrd="0" presId="urn:microsoft.com/office/officeart/2018/5/layout/IconCircleLabelList"/>
    <dgm:cxn modelId="{5B30133A-D4EF-4CCA-AC92-12BF0FB49634}" type="presParOf" srcId="{ADB401C3-595A-43ED-AC6E-4F0BCB067B29}" destId="{914D0043-A125-42AA-BFB6-439FD1414DC7}" srcOrd="0" destOrd="0" presId="urn:microsoft.com/office/officeart/2018/5/layout/IconCircleLabelList"/>
    <dgm:cxn modelId="{042B003B-8505-4B28-B7B3-568F28429161}" type="presParOf" srcId="{914D0043-A125-42AA-BFB6-439FD1414DC7}" destId="{000F6170-5AD9-4641-A695-A7F1BA05ACED}" srcOrd="0" destOrd="0" presId="urn:microsoft.com/office/officeart/2018/5/layout/IconCircleLabelList"/>
    <dgm:cxn modelId="{3A509608-8236-4524-BB8C-C3549776A05A}" type="presParOf" srcId="{914D0043-A125-42AA-BFB6-439FD1414DC7}" destId="{2D74E9D1-1D24-41E1-93B8-2A71EB1B9BB7}" srcOrd="1" destOrd="0" presId="urn:microsoft.com/office/officeart/2018/5/layout/IconCircleLabelList"/>
    <dgm:cxn modelId="{75C26D4C-6E06-4241-8A37-15AE2A803E5E}" type="presParOf" srcId="{914D0043-A125-42AA-BFB6-439FD1414DC7}" destId="{33C21C1F-F7AA-4DA8-8C42-3DBDFA33CA03}" srcOrd="2" destOrd="0" presId="urn:microsoft.com/office/officeart/2018/5/layout/IconCircleLabelList"/>
    <dgm:cxn modelId="{8035C0F9-B729-4905-9D1F-B29ACC90B8FE}" type="presParOf" srcId="{914D0043-A125-42AA-BFB6-439FD1414DC7}" destId="{10AD7798-A5FC-47C4-BEB9-CFBAA05FEB19}" srcOrd="3" destOrd="0" presId="urn:microsoft.com/office/officeart/2018/5/layout/IconCircleLabelList"/>
    <dgm:cxn modelId="{2E77E95E-C567-496B-B1FC-06815A6628DA}" type="presParOf" srcId="{ADB401C3-595A-43ED-AC6E-4F0BCB067B29}" destId="{8CEC9722-CC94-4C0D-ACD7-E164F9E63A0C}" srcOrd="1" destOrd="0" presId="urn:microsoft.com/office/officeart/2018/5/layout/IconCircleLabelList"/>
    <dgm:cxn modelId="{6DB634DB-AF6E-47DC-8A0A-BDA72FBDE1CF}" type="presParOf" srcId="{ADB401C3-595A-43ED-AC6E-4F0BCB067B29}" destId="{D954E1BC-61A3-4795-ADA3-28B920ADD4BE}" srcOrd="2" destOrd="0" presId="urn:microsoft.com/office/officeart/2018/5/layout/IconCircleLabelList"/>
    <dgm:cxn modelId="{9764558E-26A7-4904-A87F-101EC925F228}" type="presParOf" srcId="{D954E1BC-61A3-4795-ADA3-28B920ADD4BE}" destId="{2D0B2E8B-7844-43AE-87FA-640A109C2E64}" srcOrd="0" destOrd="0" presId="urn:microsoft.com/office/officeart/2018/5/layout/IconCircleLabelList"/>
    <dgm:cxn modelId="{A08DFE99-D6A9-4A3A-B077-79BAABE55519}" type="presParOf" srcId="{D954E1BC-61A3-4795-ADA3-28B920ADD4BE}" destId="{F1954134-DD47-4B41-AA33-EFF401D5DCDB}" srcOrd="1" destOrd="0" presId="urn:microsoft.com/office/officeart/2018/5/layout/IconCircleLabelList"/>
    <dgm:cxn modelId="{58EEDD38-0222-40FB-BCDA-77DAE8360BC0}" type="presParOf" srcId="{D954E1BC-61A3-4795-ADA3-28B920ADD4BE}" destId="{21C2929D-2041-4838-8C54-9C7CCF311215}" srcOrd="2" destOrd="0" presId="urn:microsoft.com/office/officeart/2018/5/layout/IconCircleLabelList"/>
    <dgm:cxn modelId="{373FEC08-03D4-4595-94A1-0FDD0EC89C98}" type="presParOf" srcId="{D954E1BC-61A3-4795-ADA3-28B920ADD4BE}" destId="{A9C450B0-834C-48E3-A90A-FC94422A3478}" srcOrd="3" destOrd="0" presId="urn:microsoft.com/office/officeart/2018/5/layout/IconCircleLabelList"/>
    <dgm:cxn modelId="{039F4579-8C67-4FF7-B602-C8A5ADF36987}" type="presParOf" srcId="{ADB401C3-595A-43ED-AC6E-4F0BCB067B29}" destId="{75E05DE9-A045-462A-ADB2-011A4CF31C21}" srcOrd="3" destOrd="0" presId="urn:microsoft.com/office/officeart/2018/5/layout/IconCircleLabelList"/>
    <dgm:cxn modelId="{F5055087-7B9A-4BBB-B0A9-757171AA83BF}" type="presParOf" srcId="{ADB401C3-595A-43ED-AC6E-4F0BCB067B29}" destId="{56E21045-8BB6-4195-8F9B-3BCC6A664780}" srcOrd="4" destOrd="0" presId="urn:microsoft.com/office/officeart/2018/5/layout/IconCircleLabelList"/>
    <dgm:cxn modelId="{72464B45-27F8-419F-AB72-59CCEBBE71FB}" type="presParOf" srcId="{56E21045-8BB6-4195-8F9B-3BCC6A664780}" destId="{587348E7-AD0D-4212-A250-4814963CC84E}" srcOrd="0" destOrd="0" presId="urn:microsoft.com/office/officeart/2018/5/layout/IconCircleLabelList"/>
    <dgm:cxn modelId="{4D098EE5-C68F-4129-BF25-C021FCD784D2}" type="presParOf" srcId="{56E21045-8BB6-4195-8F9B-3BCC6A664780}" destId="{84F3700C-A99C-467C-A0A6-5C191672C441}" srcOrd="1" destOrd="0" presId="urn:microsoft.com/office/officeart/2018/5/layout/IconCircleLabelList"/>
    <dgm:cxn modelId="{42DFAA5D-45C5-4FA0-9934-C6CB201FB5FE}" type="presParOf" srcId="{56E21045-8BB6-4195-8F9B-3BCC6A664780}" destId="{5A6751C4-213F-476E-9C47-3A1E84E34FB8}" srcOrd="2" destOrd="0" presId="urn:microsoft.com/office/officeart/2018/5/layout/IconCircleLabelList"/>
    <dgm:cxn modelId="{2E02C307-8244-424A-985D-BA74CD4D9990}" type="presParOf" srcId="{56E21045-8BB6-4195-8F9B-3BCC6A664780}" destId="{D3C07389-4EBF-4E3F-BB21-56B25B2BC297}" srcOrd="3" destOrd="0" presId="urn:microsoft.com/office/officeart/2018/5/layout/IconCircleLabelList"/>
    <dgm:cxn modelId="{B87D005F-16FB-43C4-99BE-243022920C5C}" type="presParOf" srcId="{ADB401C3-595A-43ED-AC6E-4F0BCB067B29}" destId="{F2357E8D-3DA3-4689-8658-8DC7D121D2A1}" srcOrd="5" destOrd="0" presId="urn:microsoft.com/office/officeart/2018/5/layout/IconCircleLabelList"/>
    <dgm:cxn modelId="{838DE4D2-C94D-4D81-88BF-75DC203DE8E3}" type="presParOf" srcId="{ADB401C3-595A-43ED-AC6E-4F0BCB067B29}" destId="{BFEB988F-1636-440E-B9D9-BFC151B325F0}" srcOrd="6" destOrd="0" presId="urn:microsoft.com/office/officeart/2018/5/layout/IconCircleLabelList"/>
    <dgm:cxn modelId="{895A57AA-8E7C-43FA-8277-73BC7D53CFB3}" type="presParOf" srcId="{BFEB988F-1636-440E-B9D9-BFC151B325F0}" destId="{35D05F71-2B8E-4EB8-AA24-FE92B9BAD24B}" srcOrd="0" destOrd="0" presId="urn:microsoft.com/office/officeart/2018/5/layout/IconCircleLabelList"/>
    <dgm:cxn modelId="{E7C8722A-0225-415B-960A-6178B9AD2ADE}" type="presParOf" srcId="{BFEB988F-1636-440E-B9D9-BFC151B325F0}" destId="{2A02F3DB-F6C1-4EA3-9EB7-AE6CB60923F2}" srcOrd="1" destOrd="0" presId="urn:microsoft.com/office/officeart/2018/5/layout/IconCircleLabelList"/>
    <dgm:cxn modelId="{E0265154-4E21-4AFB-B5BA-B691457885F0}" type="presParOf" srcId="{BFEB988F-1636-440E-B9D9-BFC151B325F0}" destId="{60B07418-D2F3-4B91-86A4-719DC1158806}" srcOrd="2" destOrd="0" presId="urn:microsoft.com/office/officeart/2018/5/layout/IconCircleLabelList"/>
    <dgm:cxn modelId="{423AA5D8-5616-494D-9F4E-B42601EC8082}" type="presParOf" srcId="{BFEB988F-1636-440E-B9D9-BFC151B325F0}" destId="{7B1534DC-0776-4D08-B81C-556B32EF5B38}" srcOrd="3" destOrd="0" presId="urn:microsoft.com/office/officeart/2018/5/layout/IconCircleLabelList"/>
    <dgm:cxn modelId="{D1836E96-152B-4797-90E4-DD481327B3C0}" type="presParOf" srcId="{ADB401C3-595A-43ED-AC6E-4F0BCB067B29}" destId="{DBC96800-EF12-4117-BD16-49DB86B84372}" srcOrd="7" destOrd="0" presId="urn:microsoft.com/office/officeart/2018/5/layout/IconCircleLabelList"/>
    <dgm:cxn modelId="{B1FE5C4E-B220-4D29-9D3C-74C30F76404D}" type="presParOf" srcId="{ADB401C3-595A-43ED-AC6E-4F0BCB067B29}" destId="{4370DE83-55AC-49C4-9EC1-EB53E0CFA1DE}" srcOrd="8" destOrd="0" presId="urn:microsoft.com/office/officeart/2018/5/layout/IconCircleLabelList"/>
    <dgm:cxn modelId="{3170051B-5B01-4C00-BFF1-8EE9586151EC}" type="presParOf" srcId="{4370DE83-55AC-49C4-9EC1-EB53E0CFA1DE}" destId="{DA39D80C-EAD6-4720-868F-5E0AD20CA537}" srcOrd="0" destOrd="0" presId="urn:microsoft.com/office/officeart/2018/5/layout/IconCircleLabelList"/>
    <dgm:cxn modelId="{A8C6D4F6-268A-42F5-A053-1C0D5F39A953}" type="presParOf" srcId="{4370DE83-55AC-49C4-9EC1-EB53E0CFA1DE}" destId="{3E431388-BB4F-4397-9468-9690F9376242}" srcOrd="1" destOrd="0" presId="urn:microsoft.com/office/officeart/2018/5/layout/IconCircleLabelList"/>
    <dgm:cxn modelId="{8F2C3DBB-E8E8-4579-A6D2-F2DDE5F326F1}" type="presParOf" srcId="{4370DE83-55AC-49C4-9EC1-EB53E0CFA1DE}" destId="{318F9AD7-FC78-4035-A217-FC8B33048EEE}" srcOrd="2" destOrd="0" presId="urn:microsoft.com/office/officeart/2018/5/layout/IconCircleLabelList"/>
    <dgm:cxn modelId="{A98B91F1-9235-4FF1-A10D-AD46A1B7BC2F}" type="presParOf" srcId="{4370DE83-55AC-49C4-9EC1-EB53E0CFA1DE}" destId="{C05F478B-FDC6-4546-A820-5FB13326E5B4}" srcOrd="3" destOrd="0" presId="urn:microsoft.com/office/officeart/2018/5/layout/IconCircleLabelList"/>
    <dgm:cxn modelId="{BCF9010A-6729-4772-AF2E-A5334390DFBA}" type="presParOf" srcId="{ADB401C3-595A-43ED-AC6E-4F0BCB067B29}" destId="{3EB36AFF-C883-43E8-94A3-B3E7CFE6B444}" srcOrd="9" destOrd="0" presId="urn:microsoft.com/office/officeart/2018/5/layout/IconCircleLabelList"/>
    <dgm:cxn modelId="{2911D5E8-2AF2-4C9A-BAE2-594926A0D24D}" type="presParOf" srcId="{ADB401C3-595A-43ED-AC6E-4F0BCB067B29}" destId="{73484543-81F6-4B5F-B486-30AE645C61D4}" srcOrd="10" destOrd="0" presId="urn:microsoft.com/office/officeart/2018/5/layout/IconCircleLabelList"/>
    <dgm:cxn modelId="{C73FE365-DBB1-4F2E-B339-5009066012B2}" type="presParOf" srcId="{73484543-81F6-4B5F-B486-30AE645C61D4}" destId="{04DF00B1-9AC1-4C7F-B76D-63C8F5071747}" srcOrd="0" destOrd="0" presId="urn:microsoft.com/office/officeart/2018/5/layout/IconCircleLabelList"/>
    <dgm:cxn modelId="{2AB43BC0-91A3-414E-9C43-2C745FAD8D37}" type="presParOf" srcId="{73484543-81F6-4B5F-B486-30AE645C61D4}" destId="{8B748930-AD14-4830-A789-5BF8D0B721C0}" srcOrd="1" destOrd="0" presId="urn:microsoft.com/office/officeart/2018/5/layout/IconCircleLabelList"/>
    <dgm:cxn modelId="{4E1ABA45-51B8-4930-BDD4-FE205439EA1F}" type="presParOf" srcId="{73484543-81F6-4B5F-B486-30AE645C61D4}" destId="{C1FCB5A4-990C-4A85-ABEA-A8842F8EFAE7}" srcOrd="2" destOrd="0" presId="urn:microsoft.com/office/officeart/2018/5/layout/IconCircleLabelList"/>
    <dgm:cxn modelId="{7E623A8F-38D7-47D2-89E8-017F8169CD5B}" type="presParOf" srcId="{73484543-81F6-4B5F-B486-30AE645C61D4}" destId="{614E7805-B630-4E7A-A42E-A2B409D6DE1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6C313D-3DDA-4BF6-A684-2C3F861EA92F}">
      <dsp:nvSpPr>
        <dsp:cNvPr id="0" name=""/>
        <dsp:cNvSpPr/>
      </dsp:nvSpPr>
      <dsp:spPr>
        <a:xfrm>
          <a:off x="282221" y="368029"/>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15BDDF-CD6B-4691-953C-0326D6BB5F77}">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8B651A-C89B-452F-A1CB-4202DF1DB90C}">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GB" sz="2200" kern="1200"/>
            <a:t>T</a:t>
          </a:r>
          <a:r>
            <a:rPr lang="en-GB" sz="2200" b="0" i="0" kern="1200"/>
            <a:t>o analyse home loans in the US</a:t>
          </a:r>
          <a:br>
            <a:rPr lang="en-GB" sz="2200" b="0" i="0" kern="1200"/>
          </a:br>
          <a:endParaRPr lang="en-US" sz="2200" kern="1200"/>
        </a:p>
      </dsp:txBody>
      <dsp:txXfrm>
        <a:off x="1948202" y="368029"/>
        <a:ext cx="3233964" cy="1371985"/>
      </dsp:txXfrm>
    </dsp:sp>
    <dsp:sp modelId="{4F0CA8EF-EBD3-4D00-8D94-6D0334823632}">
      <dsp:nvSpPr>
        <dsp:cNvPr id="0" name=""/>
        <dsp:cNvSpPr/>
      </dsp:nvSpPr>
      <dsp:spPr>
        <a:xfrm>
          <a:off x="5745661" y="368029"/>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2BE6C6-64F3-4C94-8C49-72F1A7819757}">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E55AA3-646D-4F0A-BF64-B37F7A214D2D}">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GB" sz="2200" kern="1200"/>
            <a:t>Explore the</a:t>
          </a:r>
          <a:r>
            <a:rPr lang="en-GB" sz="2200" b="0" i="0" kern="1200"/>
            <a:t> highest loan states</a:t>
          </a:r>
          <a:br>
            <a:rPr lang="en-GB" sz="2200" b="0" i="0" kern="1200"/>
          </a:br>
          <a:endParaRPr lang="en-US" sz="2200" kern="1200"/>
        </a:p>
      </dsp:txBody>
      <dsp:txXfrm>
        <a:off x="7411643" y="368029"/>
        <a:ext cx="3233964" cy="1371985"/>
      </dsp:txXfrm>
    </dsp:sp>
    <dsp:sp modelId="{E6C16D1C-8FC3-4FBF-9D55-14E7B93A79D0}">
      <dsp:nvSpPr>
        <dsp:cNvPr id="0" name=""/>
        <dsp:cNvSpPr/>
      </dsp:nvSpPr>
      <dsp:spPr>
        <a:xfrm>
          <a:off x="282221" y="2452790"/>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B7CD7A-53E9-409B-99AF-7D8D2A8345BB}">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DF27B8-D1E2-434C-8B6D-F1C1E41EF92F}">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GB" sz="2200" kern="1200"/>
            <a:t>Observe </a:t>
          </a:r>
          <a:r>
            <a:rPr lang="en-GB" sz="2200" b="0" i="0" kern="1200"/>
            <a:t>age, geographical and behavioural segmentation</a:t>
          </a:r>
          <a:br>
            <a:rPr lang="en-GB" sz="2200" b="0" i="0" kern="1200"/>
          </a:br>
          <a:endParaRPr lang="en-US" sz="2200" kern="1200"/>
        </a:p>
      </dsp:txBody>
      <dsp:txXfrm>
        <a:off x="1948202" y="2452790"/>
        <a:ext cx="3233964" cy="1371985"/>
      </dsp:txXfrm>
    </dsp:sp>
    <dsp:sp modelId="{98DCAFB9-7418-4857-BE54-4151656C8F0A}">
      <dsp:nvSpPr>
        <dsp:cNvPr id="0" name=""/>
        <dsp:cNvSpPr/>
      </dsp:nvSpPr>
      <dsp:spPr>
        <a:xfrm>
          <a:off x="5745661" y="2452790"/>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EF7A76-4B5F-4243-BEE1-889CA3460855}">
      <dsp:nvSpPr>
        <dsp:cNvPr id="0" name=""/>
        <dsp:cNvSpPr/>
      </dsp:nvSpPr>
      <dsp:spPr>
        <a:xfrm>
          <a:off x="6033778"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9AACF9-C370-4EE2-B6A8-2CEECA27F4ED}">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GB" sz="2200" b="0" i="0" kern="1200"/>
            <a:t>Suggest recommendations for targeted marketing</a:t>
          </a:r>
          <a:br>
            <a:rPr lang="en-GB" sz="2200" b="0" i="0" kern="1200"/>
          </a:br>
          <a:endParaRPr lang="en-US" sz="2200" kern="1200"/>
        </a:p>
      </dsp:txBody>
      <dsp:txXfrm>
        <a:off x="7411643" y="2452790"/>
        <a:ext cx="3233964" cy="13719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0F6170-5AD9-4641-A695-A7F1BA05ACED}">
      <dsp:nvSpPr>
        <dsp:cNvPr id="0" name=""/>
        <dsp:cNvSpPr/>
      </dsp:nvSpPr>
      <dsp:spPr>
        <a:xfrm>
          <a:off x="311379" y="854947"/>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74E9D1-1D24-41E1-93B8-2A71EB1B9BB7}">
      <dsp:nvSpPr>
        <dsp:cNvPr id="0" name=""/>
        <dsp:cNvSpPr/>
      </dsp:nvSpPr>
      <dsp:spPr>
        <a:xfrm>
          <a:off x="517957" y="1061525"/>
          <a:ext cx="556171" cy="5561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AD7798-A5FC-47C4-BEB9-CFBAA05FEB19}">
      <dsp:nvSpPr>
        <dsp:cNvPr id="0" name=""/>
        <dsp:cNvSpPr/>
      </dsp:nvSpPr>
      <dsp:spPr>
        <a:xfrm>
          <a:off x="1512" y="2126197"/>
          <a:ext cx="1589062" cy="1211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dirty="0"/>
            <a:t>The majority of loans were for mortgages </a:t>
          </a:r>
          <a:endParaRPr lang="en-US" sz="1100" kern="1200" dirty="0"/>
        </a:p>
      </dsp:txBody>
      <dsp:txXfrm>
        <a:off x="1512" y="2126197"/>
        <a:ext cx="1589062" cy="1211660"/>
      </dsp:txXfrm>
    </dsp:sp>
    <dsp:sp modelId="{2D0B2E8B-7844-43AE-87FA-640A109C2E64}">
      <dsp:nvSpPr>
        <dsp:cNvPr id="0" name=""/>
        <dsp:cNvSpPr/>
      </dsp:nvSpPr>
      <dsp:spPr>
        <a:xfrm>
          <a:off x="2178527" y="854947"/>
          <a:ext cx="969328" cy="96932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954134-DD47-4B41-AA33-EFF401D5DCDB}">
      <dsp:nvSpPr>
        <dsp:cNvPr id="0" name=""/>
        <dsp:cNvSpPr/>
      </dsp:nvSpPr>
      <dsp:spPr>
        <a:xfrm>
          <a:off x="2385105" y="1061525"/>
          <a:ext cx="556171" cy="5561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C450B0-834C-48E3-A90A-FC94422A3478}">
      <dsp:nvSpPr>
        <dsp:cNvPr id="0" name=""/>
        <dsp:cNvSpPr/>
      </dsp:nvSpPr>
      <dsp:spPr>
        <a:xfrm>
          <a:off x="1868660" y="2126197"/>
          <a:ext cx="1589062" cy="1211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a:t>Median age for mortgages is 41 years old</a:t>
          </a:r>
          <a:endParaRPr lang="en-US" sz="1100" kern="1200"/>
        </a:p>
      </dsp:txBody>
      <dsp:txXfrm>
        <a:off x="1868660" y="2126197"/>
        <a:ext cx="1589062" cy="1211660"/>
      </dsp:txXfrm>
    </dsp:sp>
    <dsp:sp modelId="{587348E7-AD0D-4212-A250-4814963CC84E}">
      <dsp:nvSpPr>
        <dsp:cNvPr id="0" name=""/>
        <dsp:cNvSpPr/>
      </dsp:nvSpPr>
      <dsp:spPr>
        <a:xfrm>
          <a:off x="4045676" y="854947"/>
          <a:ext cx="969328" cy="96932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F3700C-A99C-467C-A0A6-5C191672C441}">
      <dsp:nvSpPr>
        <dsp:cNvPr id="0" name=""/>
        <dsp:cNvSpPr/>
      </dsp:nvSpPr>
      <dsp:spPr>
        <a:xfrm>
          <a:off x="4252254" y="1061525"/>
          <a:ext cx="556171" cy="5561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C07389-4EBF-4E3F-BB21-56B25B2BC297}">
      <dsp:nvSpPr>
        <dsp:cNvPr id="0" name=""/>
        <dsp:cNvSpPr/>
      </dsp:nvSpPr>
      <dsp:spPr>
        <a:xfrm>
          <a:off x="3735809" y="2126197"/>
          <a:ext cx="1589062" cy="1211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a:t>Savings for 41-year-olds is $46,000</a:t>
          </a:r>
          <a:endParaRPr lang="en-US" sz="1100" kern="1200"/>
        </a:p>
      </dsp:txBody>
      <dsp:txXfrm>
        <a:off x="3735809" y="2126197"/>
        <a:ext cx="1589062" cy="1211660"/>
      </dsp:txXfrm>
    </dsp:sp>
    <dsp:sp modelId="{35D05F71-2B8E-4EB8-AA24-FE92B9BAD24B}">
      <dsp:nvSpPr>
        <dsp:cNvPr id="0" name=""/>
        <dsp:cNvSpPr/>
      </dsp:nvSpPr>
      <dsp:spPr>
        <a:xfrm>
          <a:off x="5912824" y="854947"/>
          <a:ext cx="969328" cy="96932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02F3DB-F6C1-4EA3-9EB7-AE6CB60923F2}">
      <dsp:nvSpPr>
        <dsp:cNvPr id="0" name=""/>
        <dsp:cNvSpPr/>
      </dsp:nvSpPr>
      <dsp:spPr>
        <a:xfrm>
          <a:off x="6119402" y="1061525"/>
          <a:ext cx="556171" cy="5561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1534DC-0776-4D08-B81C-556B32EF5B38}">
      <dsp:nvSpPr>
        <dsp:cNvPr id="0" name=""/>
        <dsp:cNvSpPr/>
      </dsp:nvSpPr>
      <dsp:spPr>
        <a:xfrm>
          <a:off x="5602957" y="2126197"/>
          <a:ext cx="1589062" cy="1211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a:t>Average loan amount was just over $182,000</a:t>
          </a:r>
          <a:endParaRPr lang="en-US" sz="1100" kern="1200"/>
        </a:p>
      </dsp:txBody>
      <dsp:txXfrm>
        <a:off x="5602957" y="2126197"/>
        <a:ext cx="1589062" cy="1211660"/>
      </dsp:txXfrm>
    </dsp:sp>
    <dsp:sp modelId="{DA39D80C-EAD6-4720-868F-5E0AD20CA537}">
      <dsp:nvSpPr>
        <dsp:cNvPr id="0" name=""/>
        <dsp:cNvSpPr/>
      </dsp:nvSpPr>
      <dsp:spPr>
        <a:xfrm>
          <a:off x="7779973" y="854947"/>
          <a:ext cx="969328" cy="96932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431388-BB4F-4397-9468-9690F9376242}">
      <dsp:nvSpPr>
        <dsp:cNvPr id="0" name=""/>
        <dsp:cNvSpPr/>
      </dsp:nvSpPr>
      <dsp:spPr>
        <a:xfrm>
          <a:off x="7986551" y="1061525"/>
          <a:ext cx="556171" cy="5561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5F478B-FDC6-4546-A820-5FB13326E5B4}">
      <dsp:nvSpPr>
        <dsp:cNvPr id="0" name=""/>
        <dsp:cNvSpPr/>
      </dsp:nvSpPr>
      <dsp:spPr>
        <a:xfrm>
          <a:off x="7470105" y="2126197"/>
          <a:ext cx="1589062" cy="1211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a:t>Texas,  New York and California have the highest concentration of loans in their respective biggest city as this is where most opportunities and industries are based </a:t>
          </a:r>
          <a:endParaRPr lang="en-US" sz="1100" kern="1200"/>
        </a:p>
      </dsp:txBody>
      <dsp:txXfrm>
        <a:off x="7470105" y="2126197"/>
        <a:ext cx="1589062" cy="1211660"/>
      </dsp:txXfrm>
    </dsp:sp>
    <dsp:sp modelId="{04DF00B1-9AC1-4C7F-B76D-63C8F5071747}">
      <dsp:nvSpPr>
        <dsp:cNvPr id="0" name=""/>
        <dsp:cNvSpPr/>
      </dsp:nvSpPr>
      <dsp:spPr>
        <a:xfrm>
          <a:off x="9647121" y="854947"/>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748930-AD14-4830-A789-5BF8D0B721C0}">
      <dsp:nvSpPr>
        <dsp:cNvPr id="0" name=""/>
        <dsp:cNvSpPr/>
      </dsp:nvSpPr>
      <dsp:spPr>
        <a:xfrm>
          <a:off x="9853699" y="1061525"/>
          <a:ext cx="556171" cy="55617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4E7805-B630-4E7A-A42E-A2B409D6DE1D}">
      <dsp:nvSpPr>
        <dsp:cNvPr id="0" name=""/>
        <dsp:cNvSpPr/>
      </dsp:nvSpPr>
      <dsp:spPr>
        <a:xfrm>
          <a:off x="9337254" y="2126197"/>
          <a:ext cx="1589062" cy="1211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a:t>In Massachusetts and Connecticut, the loans in cities are more spread out as its more for families</a:t>
          </a:r>
          <a:endParaRPr lang="en-US" sz="1100" kern="1200"/>
        </a:p>
      </dsp:txBody>
      <dsp:txXfrm>
        <a:off x="9337254" y="2126197"/>
        <a:ext cx="1589062" cy="121166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B3EB7-61DE-ECBC-D34B-51612BF645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E850146-D2DC-F6AC-7786-09510579EC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1738800-FEE9-599E-8A6D-4EECB30649C6}"/>
              </a:ext>
            </a:extLst>
          </p:cNvPr>
          <p:cNvSpPr>
            <a:spLocks noGrp="1"/>
          </p:cNvSpPr>
          <p:nvPr>
            <p:ph type="dt" sz="half" idx="10"/>
          </p:nvPr>
        </p:nvSpPr>
        <p:spPr/>
        <p:txBody>
          <a:bodyPr/>
          <a:lstStyle/>
          <a:p>
            <a:fld id="{37A2730A-859E-B540-ADF3-E97069AD1FDB}" type="datetimeFigureOut">
              <a:rPr lang="en-US" smtClean="0"/>
              <a:t>3/22/2024</a:t>
            </a:fld>
            <a:endParaRPr lang="en-US"/>
          </a:p>
        </p:txBody>
      </p:sp>
      <p:sp>
        <p:nvSpPr>
          <p:cNvPr id="5" name="Footer Placeholder 4">
            <a:extLst>
              <a:ext uri="{FF2B5EF4-FFF2-40B4-BE49-F238E27FC236}">
                <a16:creationId xmlns:a16="http://schemas.microsoft.com/office/drawing/2014/main" id="{F23D8D30-2CDA-AD2C-D63C-D2ACD299B2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443CF-3FEE-884C-94B3-F0CB091F70AD}"/>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086979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43F4-8D03-DC55-6046-C5B35F17638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1977C6-9B77-634C-F46A-4F172A4572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C2FFB51-4725-02A9-3CB3-CE9EE3A4D608}"/>
              </a:ext>
            </a:extLst>
          </p:cNvPr>
          <p:cNvSpPr>
            <a:spLocks noGrp="1"/>
          </p:cNvSpPr>
          <p:nvPr>
            <p:ph type="dt" sz="half" idx="10"/>
          </p:nvPr>
        </p:nvSpPr>
        <p:spPr/>
        <p:txBody>
          <a:bodyPr/>
          <a:lstStyle/>
          <a:p>
            <a:fld id="{37A2730A-859E-B540-ADF3-E97069AD1FDB}" type="datetimeFigureOut">
              <a:rPr lang="en-US" smtClean="0"/>
              <a:t>3/22/2024</a:t>
            </a:fld>
            <a:endParaRPr lang="en-US"/>
          </a:p>
        </p:txBody>
      </p:sp>
      <p:sp>
        <p:nvSpPr>
          <p:cNvPr id="5" name="Footer Placeholder 4">
            <a:extLst>
              <a:ext uri="{FF2B5EF4-FFF2-40B4-BE49-F238E27FC236}">
                <a16:creationId xmlns:a16="http://schemas.microsoft.com/office/drawing/2014/main" id="{52782A0D-4268-6700-6B1B-5B0D5F4FC5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57E78-3D08-7DE3-B8F4-675ACAB435C4}"/>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43095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DD0F83-0FB3-6017-B73B-9CADF8258C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73CA4FE-C6BB-CA8E-818B-761915A91E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40791A-B9E9-3A9F-670A-CF8FC72E6653}"/>
              </a:ext>
            </a:extLst>
          </p:cNvPr>
          <p:cNvSpPr>
            <a:spLocks noGrp="1"/>
          </p:cNvSpPr>
          <p:nvPr>
            <p:ph type="dt" sz="half" idx="10"/>
          </p:nvPr>
        </p:nvSpPr>
        <p:spPr/>
        <p:txBody>
          <a:bodyPr/>
          <a:lstStyle/>
          <a:p>
            <a:fld id="{37A2730A-859E-B540-ADF3-E97069AD1FDB}" type="datetimeFigureOut">
              <a:rPr lang="en-US" smtClean="0"/>
              <a:t>3/22/2024</a:t>
            </a:fld>
            <a:endParaRPr lang="en-US"/>
          </a:p>
        </p:txBody>
      </p:sp>
      <p:sp>
        <p:nvSpPr>
          <p:cNvPr id="5" name="Footer Placeholder 4">
            <a:extLst>
              <a:ext uri="{FF2B5EF4-FFF2-40B4-BE49-F238E27FC236}">
                <a16:creationId xmlns:a16="http://schemas.microsoft.com/office/drawing/2014/main" id="{596C6637-E73E-743E-14B2-8C05CDA1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23E798-F0CC-ED6D-62BC-16FC218A9D27}"/>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187733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1FAD3-3BB9-BCB1-C2AA-891D2452A10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4B7297D-2E7E-F1DA-5132-BE0F25291A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6606E8-9E52-8152-C2F9-7EAECF98BBF1}"/>
              </a:ext>
            </a:extLst>
          </p:cNvPr>
          <p:cNvSpPr>
            <a:spLocks noGrp="1"/>
          </p:cNvSpPr>
          <p:nvPr>
            <p:ph type="dt" sz="half" idx="10"/>
          </p:nvPr>
        </p:nvSpPr>
        <p:spPr/>
        <p:txBody>
          <a:bodyPr/>
          <a:lstStyle/>
          <a:p>
            <a:fld id="{37A2730A-859E-B540-ADF3-E97069AD1FDB}" type="datetimeFigureOut">
              <a:rPr lang="en-US" smtClean="0"/>
              <a:t>3/22/2024</a:t>
            </a:fld>
            <a:endParaRPr lang="en-US"/>
          </a:p>
        </p:txBody>
      </p:sp>
      <p:sp>
        <p:nvSpPr>
          <p:cNvPr id="5" name="Footer Placeholder 4">
            <a:extLst>
              <a:ext uri="{FF2B5EF4-FFF2-40B4-BE49-F238E27FC236}">
                <a16:creationId xmlns:a16="http://schemas.microsoft.com/office/drawing/2014/main" id="{51383608-FDBC-920B-A9F0-28837C3FAA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722B4-8DBD-4C35-C463-37A4A874E10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52414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31232-12D8-9C1D-67CF-11FCE7AA24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6A19C6C-05B4-3C72-8433-B6272F94C36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07FC23-2153-2089-DCAA-5A8020132CAD}"/>
              </a:ext>
            </a:extLst>
          </p:cNvPr>
          <p:cNvSpPr>
            <a:spLocks noGrp="1"/>
          </p:cNvSpPr>
          <p:nvPr>
            <p:ph type="dt" sz="half" idx="10"/>
          </p:nvPr>
        </p:nvSpPr>
        <p:spPr/>
        <p:txBody>
          <a:bodyPr/>
          <a:lstStyle/>
          <a:p>
            <a:fld id="{37A2730A-859E-B540-ADF3-E97069AD1FDB}" type="datetimeFigureOut">
              <a:rPr lang="en-US" smtClean="0"/>
              <a:t>3/22/2024</a:t>
            </a:fld>
            <a:endParaRPr lang="en-US"/>
          </a:p>
        </p:txBody>
      </p:sp>
      <p:sp>
        <p:nvSpPr>
          <p:cNvPr id="5" name="Footer Placeholder 4">
            <a:extLst>
              <a:ext uri="{FF2B5EF4-FFF2-40B4-BE49-F238E27FC236}">
                <a16:creationId xmlns:a16="http://schemas.microsoft.com/office/drawing/2014/main" id="{70B7F14E-7F8B-A127-7B7F-8601B22F4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E9B86-9C95-8293-44A6-BAA4AE458406}"/>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509741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87D6-78BD-691D-F3E0-BA4E71D2639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CAB5ED7-D6F7-1DF2-1803-B2FB815BD0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062C1F-FC58-BFCB-59B0-E1AEF4ED21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E7B84F3-8B98-4AE9-5F0E-56E53C8DC551}"/>
              </a:ext>
            </a:extLst>
          </p:cNvPr>
          <p:cNvSpPr>
            <a:spLocks noGrp="1"/>
          </p:cNvSpPr>
          <p:nvPr>
            <p:ph type="dt" sz="half" idx="10"/>
          </p:nvPr>
        </p:nvSpPr>
        <p:spPr/>
        <p:txBody>
          <a:bodyPr/>
          <a:lstStyle/>
          <a:p>
            <a:fld id="{37A2730A-859E-B540-ADF3-E97069AD1FDB}" type="datetimeFigureOut">
              <a:rPr lang="en-US" smtClean="0"/>
              <a:t>3/22/2024</a:t>
            </a:fld>
            <a:endParaRPr lang="en-US"/>
          </a:p>
        </p:txBody>
      </p:sp>
      <p:sp>
        <p:nvSpPr>
          <p:cNvPr id="6" name="Footer Placeholder 5">
            <a:extLst>
              <a:ext uri="{FF2B5EF4-FFF2-40B4-BE49-F238E27FC236}">
                <a16:creationId xmlns:a16="http://schemas.microsoft.com/office/drawing/2014/main" id="{3BEA34C0-87F3-6E0F-7316-9FA7CB225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11FCE-2F87-FB44-ECE4-43EE7DF688C2}"/>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058969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08E9E-B71D-4B0D-7117-178C2505830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8B71238-D9D5-B74C-9EC2-2E7149F531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0278B1-9E22-0ADE-BD78-6F2E2B4AF6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A546C80-42D7-F151-4A57-28F7F3725D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992D2E-4C13-FB1D-00A8-EB917BFFCC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3CCB633-756F-571F-79C5-0350B4BF266C}"/>
              </a:ext>
            </a:extLst>
          </p:cNvPr>
          <p:cNvSpPr>
            <a:spLocks noGrp="1"/>
          </p:cNvSpPr>
          <p:nvPr>
            <p:ph type="dt" sz="half" idx="10"/>
          </p:nvPr>
        </p:nvSpPr>
        <p:spPr/>
        <p:txBody>
          <a:bodyPr/>
          <a:lstStyle/>
          <a:p>
            <a:fld id="{37A2730A-859E-B540-ADF3-E97069AD1FDB}" type="datetimeFigureOut">
              <a:rPr lang="en-US" smtClean="0"/>
              <a:t>3/22/2024</a:t>
            </a:fld>
            <a:endParaRPr lang="en-US"/>
          </a:p>
        </p:txBody>
      </p:sp>
      <p:sp>
        <p:nvSpPr>
          <p:cNvPr id="8" name="Footer Placeholder 7">
            <a:extLst>
              <a:ext uri="{FF2B5EF4-FFF2-40B4-BE49-F238E27FC236}">
                <a16:creationId xmlns:a16="http://schemas.microsoft.com/office/drawing/2014/main" id="{34FE74B9-DD55-B693-B7A0-D53083C4CF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8C718F-CD97-F0D7-2A91-EAE9A024F1F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59267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0C0B1-3253-E342-1A97-E6DD39BA3AC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D0B77D1-99B4-E10C-4EEB-2DD8E84CDBEE}"/>
              </a:ext>
            </a:extLst>
          </p:cNvPr>
          <p:cNvSpPr>
            <a:spLocks noGrp="1"/>
          </p:cNvSpPr>
          <p:nvPr>
            <p:ph type="dt" sz="half" idx="10"/>
          </p:nvPr>
        </p:nvSpPr>
        <p:spPr/>
        <p:txBody>
          <a:bodyPr/>
          <a:lstStyle/>
          <a:p>
            <a:fld id="{37A2730A-859E-B540-ADF3-E97069AD1FDB}" type="datetimeFigureOut">
              <a:rPr lang="en-US" smtClean="0"/>
              <a:t>3/22/2024</a:t>
            </a:fld>
            <a:endParaRPr lang="en-US"/>
          </a:p>
        </p:txBody>
      </p:sp>
      <p:sp>
        <p:nvSpPr>
          <p:cNvPr id="4" name="Footer Placeholder 3">
            <a:extLst>
              <a:ext uri="{FF2B5EF4-FFF2-40B4-BE49-F238E27FC236}">
                <a16:creationId xmlns:a16="http://schemas.microsoft.com/office/drawing/2014/main" id="{C0F45202-8915-91B3-FF5B-9A7EF7A400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07165B-5F18-9398-1298-659F16441202}"/>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53490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F3CBB8-8FBA-9DF0-E040-D07B259C1B26}"/>
              </a:ext>
            </a:extLst>
          </p:cNvPr>
          <p:cNvSpPr>
            <a:spLocks noGrp="1"/>
          </p:cNvSpPr>
          <p:nvPr>
            <p:ph type="dt" sz="half" idx="10"/>
          </p:nvPr>
        </p:nvSpPr>
        <p:spPr/>
        <p:txBody>
          <a:bodyPr/>
          <a:lstStyle/>
          <a:p>
            <a:fld id="{37A2730A-859E-B540-ADF3-E97069AD1FDB}" type="datetimeFigureOut">
              <a:rPr lang="en-US" smtClean="0"/>
              <a:t>3/22/2024</a:t>
            </a:fld>
            <a:endParaRPr lang="en-US"/>
          </a:p>
        </p:txBody>
      </p:sp>
      <p:sp>
        <p:nvSpPr>
          <p:cNvPr id="3" name="Footer Placeholder 2">
            <a:extLst>
              <a:ext uri="{FF2B5EF4-FFF2-40B4-BE49-F238E27FC236}">
                <a16:creationId xmlns:a16="http://schemas.microsoft.com/office/drawing/2014/main" id="{7FDB88E6-10B4-D21D-9440-8BB2AFAF16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2226C7-8567-52C9-3862-97EBB51C0A93}"/>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598364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1D19A-1F70-BAB7-906F-8BCC37C06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22DA82F-991D-AB76-5E96-3FFE807747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3127DFC-BECE-1736-1258-DAB949E31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E07223-78B0-0AB4-93D7-48EB33FC5DD6}"/>
              </a:ext>
            </a:extLst>
          </p:cNvPr>
          <p:cNvSpPr>
            <a:spLocks noGrp="1"/>
          </p:cNvSpPr>
          <p:nvPr>
            <p:ph type="dt" sz="half" idx="10"/>
          </p:nvPr>
        </p:nvSpPr>
        <p:spPr/>
        <p:txBody>
          <a:bodyPr/>
          <a:lstStyle/>
          <a:p>
            <a:fld id="{37A2730A-859E-B540-ADF3-E97069AD1FDB}" type="datetimeFigureOut">
              <a:rPr lang="en-US" smtClean="0"/>
              <a:t>3/22/2024</a:t>
            </a:fld>
            <a:endParaRPr lang="en-US"/>
          </a:p>
        </p:txBody>
      </p:sp>
      <p:sp>
        <p:nvSpPr>
          <p:cNvPr id="6" name="Footer Placeholder 5">
            <a:extLst>
              <a:ext uri="{FF2B5EF4-FFF2-40B4-BE49-F238E27FC236}">
                <a16:creationId xmlns:a16="http://schemas.microsoft.com/office/drawing/2014/main" id="{C46CDEE4-43C7-6230-6297-DD3E26B62A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ABFEA5-58F3-37D4-745F-FB6D2F28556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877080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9CAE6-445D-F6C0-FAC8-B345E82B01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2458E13-62E0-91C7-8612-4C1BE8F771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1F70110-F651-F90A-15EB-FB7AA9DCE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D48C59-DFDE-C165-0FFD-1BF03B5CFCC1}"/>
              </a:ext>
            </a:extLst>
          </p:cNvPr>
          <p:cNvSpPr>
            <a:spLocks noGrp="1"/>
          </p:cNvSpPr>
          <p:nvPr>
            <p:ph type="dt" sz="half" idx="10"/>
          </p:nvPr>
        </p:nvSpPr>
        <p:spPr/>
        <p:txBody>
          <a:bodyPr/>
          <a:lstStyle/>
          <a:p>
            <a:fld id="{37A2730A-859E-B540-ADF3-E97069AD1FDB}" type="datetimeFigureOut">
              <a:rPr lang="en-US" smtClean="0"/>
              <a:t>3/22/2024</a:t>
            </a:fld>
            <a:endParaRPr lang="en-US"/>
          </a:p>
        </p:txBody>
      </p:sp>
      <p:sp>
        <p:nvSpPr>
          <p:cNvPr id="6" name="Footer Placeholder 5">
            <a:extLst>
              <a:ext uri="{FF2B5EF4-FFF2-40B4-BE49-F238E27FC236}">
                <a16:creationId xmlns:a16="http://schemas.microsoft.com/office/drawing/2014/main" id="{EBA69798-9A13-0F5D-1EB0-5E97C499238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5A786BB-5658-82FD-D4DD-4F0424CFBA15}"/>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580091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CC81B5-15CB-8710-427F-9D78359945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219C9B0-6838-8A96-1B29-4AA8EFFE52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9BF170-CE1F-818E-42BD-F33F7C2867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A2730A-859E-B540-ADF3-E97069AD1FDB}" type="datetimeFigureOut">
              <a:rPr lang="en-US" smtClean="0"/>
              <a:t>3/22/2024</a:t>
            </a:fld>
            <a:endParaRPr lang="en-US"/>
          </a:p>
        </p:txBody>
      </p:sp>
      <p:sp>
        <p:nvSpPr>
          <p:cNvPr id="5" name="Footer Placeholder 4">
            <a:extLst>
              <a:ext uri="{FF2B5EF4-FFF2-40B4-BE49-F238E27FC236}">
                <a16:creationId xmlns:a16="http://schemas.microsoft.com/office/drawing/2014/main" id="{98FB53D1-B2EE-3891-5E64-A389E94DB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3D94AC-945B-B17E-3AF0-A55072CF41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3069551065"/>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B9DBED-20E1-F6A1-36E3-FBD28D29BD71}"/>
              </a:ext>
            </a:extLst>
          </p:cNvPr>
          <p:cNvSpPr>
            <a:spLocks noGrp="1"/>
          </p:cNvSpPr>
          <p:nvPr>
            <p:ph type="ctrTitle"/>
          </p:nvPr>
        </p:nvSpPr>
        <p:spPr>
          <a:xfrm>
            <a:off x="4162567" y="818984"/>
            <a:ext cx="6714699" cy="3178689"/>
          </a:xfrm>
        </p:spPr>
        <p:txBody>
          <a:bodyPr>
            <a:normAutofit/>
          </a:bodyPr>
          <a:lstStyle/>
          <a:p>
            <a:pPr algn="l"/>
            <a:r>
              <a:rPr lang="en-GB" sz="4800" dirty="0">
                <a:solidFill>
                  <a:srgbClr val="FFFFFF"/>
                </a:solidFill>
              </a:rPr>
              <a:t>Customer Segmentation</a:t>
            </a:r>
            <a:br>
              <a:rPr lang="en-GB" sz="4800" dirty="0">
                <a:solidFill>
                  <a:srgbClr val="FFFFFF"/>
                </a:solidFill>
              </a:rPr>
            </a:br>
            <a:r>
              <a:rPr lang="en-GB" sz="4800" b="0" dirty="0">
                <a:solidFill>
                  <a:srgbClr val="FFFFFF"/>
                </a:solidFill>
              </a:rPr>
              <a:t>Retail</a:t>
            </a:r>
            <a:r>
              <a:rPr lang="en-GB" sz="4800" dirty="0">
                <a:solidFill>
                  <a:srgbClr val="FFFFFF"/>
                </a:solidFill>
              </a:rPr>
              <a:t> Banking</a:t>
            </a:r>
            <a:endParaRPr lang="en-GB" sz="4800" b="0" dirty="0">
              <a:solidFill>
                <a:srgbClr val="FFFFFF"/>
              </a:solidFill>
            </a:endParaRPr>
          </a:p>
        </p:txBody>
      </p:sp>
      <p:sp>
        <p:nvSpPr>
          <p:cNvPr id="33" name="Rectangle 3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E06FA7E-FC41-78F6-5EF5-6202B49B0B4A}"/>
              </a:ext>
            </a:extLst>
          </p:cNvPr>
          <p:cNvSpPr>
            <a:spLocks noGrp="1"/>
          </p:cNvSpPr>
          <p:nvPr>
            <p:ph type="subTitle" idx="1"/>
          </p:nvPr>
        </p:nvSpPr>
        <p:spPr>
          <a:xfrm>
            <a:off x="4285397" y="4960961"/>
            <a:ext cx="7055893" cy="1078054"/>
          </a:xfrm>
        </p:spPr>
        <p:txBody>
          <a:bodyPr>
            <a:normAutofit/>
          </a:bodyPr>
          <a:lstStyle/>
          <a:p>
            <a:pPr algn="l"/>
            <a:r>
              <a:rPr lang="en-GB">
                <a:solidFill>
                  <a:srgbClr val="FFFFFF"/>
                </a:solidFill>
              </a:rPr>
              <a:t>Fintech Start-up</a:t>
            </a:r>
          </a:p>
        </p:txBody>
      </p:sp>
    </p:spTree>
    <p:extLst>
      <p:ext uri="{BB962C8B-B14F-4D97-AF65-F5344CB8AC3E}">
        <p14:creationId xmlns:p14="http://schemas.microsoft.com/office/powerpoint/2010/main" val="378738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a:extLst>
              <a:ext uri="{FF2B5EF4-FFF2-40B4-BE49-F238E27FC236}">
                <a16:creationId xmlns:a16="http://schemas.microsoft.com/office/drawing/2014/main" id="{AAD088F1-5176-08D6-A1B6-1D06FC53A826}"/>
              </a:ext>
            </a:extLst>
          </p:cNvPr>
          <p:cNvPicPr>
            <a:picLocks noChangeAspect="1"/>
          </p:cNvPicPr>
          <p:nvPr/>
        </p:nvPicPr>
        <p:blipFill rotWithShape="1">
          <a:blip r:embed="rId2"/>
          <a:srcRect t="7042"/>
          <a:stretch/>
        </p:blipFill>
        <p:spPr>
          <a:xfrm>
            <a:off x="20" y="1282"/>
            <a:ext cx="12191980" cy="6856718"/>
          </a:xfrm>
          <a:prstGeom prst="rect">
            <a:avLst/>
          </a:prstGeom>
        </p:spPr>
      </p:pic>
    </p:spTree>
    <p:extLst>
      <p:ext uri="{BB962C8B-B14F-4D97-AF65-F5344CB8AC3E}">
        <p14:creationId xmlns:p14="http://schemas.microsoft.com/office/powerpoint/2010/main" val="1086377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56C1A-8704-BA7C-F547-028CDF3848D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EF829EA-C2CF-1907-7F56-4FA89364ECFB}"/>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E86DFD2-61B1-E0A6-5657-53A940DBB56B}"/>
              </a:ext>
            </a:extLst>
          </p:cNvPr>
          <p:cNvPicPr>
            <a:picLocks noChangeAspect="1"/>
          </p:cNvPicPr>
          <p:nvPr/>
        </p:nvPicPr>
        <p:blipFill>
          <a:blip r:embed="rId2"/>
          <a:stretch>
            <a:fillRect/>
          </a:stretch>
        </p:blipFill>
        <p:spPr>
          <a:xfrm>
            <a:off x="44823" y="0"/>
            <a:ext cx="12102354" cy="6858000"/>
          </a:xfrm>
          <a:prstGeom prst="rect">
            <a:avLst/>
          </a:prstGeom>
        </p:spPr>
      </p:pic>
    </p:spTree>
    <p:extLst>
      <p:ext uri="{BB962C8B-B14F-4D97-AF65-F5344CB8AC3E}">
        <p14:creationId xmlns:p14="http://schemas.microsoft.com/office/powerpoint/2010/main" val="218451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A68DD-0F79-64A8-907A-97D3C4931D6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E037471-2FD8-03CF-9838-A10B737653DA}"/>
              </a:ext>
            </a:extLst>
          </p:cNvPr>
          <p:cNvSpPr>
            <a:spLocks noGrp="1"/>
          </p:cNvSpPr>
          <p:nvPr>
            <p:ph idx="1"/>
          </p:nvPr>
        </p:nvSpPr>
        <p:spPr/>
        <p:txBody>
          <a:bodyPr/>
          <a:lstStyle/>
          <a:p>
            <a:endParaRPr lang="en-GB" dirty="0"/>
          </a:p>
        </p:txBody>
      </p:sp>
      <p:pic>
        <p:nvPicPr>
          <p:cNvPr id="5" name="Picture 4">
            <a:extLst>
              <a:ext uri="{FF2B5EF4-FFF2-40B4-BE49-F238E27FC236}">
                <a16:creationId xmlns:a16="http://schemas.microsoft.com/office/drawing/2014/main" id="{CF199755-701A-D9E7-4DC7-9E25FFECACDC}"/>
              </a:ext>
            </a:extLst>
          </p:cNvPr>
          <p:cNvPicPr>
            <a:picLocks noChangeAspect="1"/>
          </p:cNvPicPr>
          <p:nvPr/>
        </p:nvPicPr>
        <p:blipFill>
          <a:blip r:embed="rId2"/>
          <a:stretch>
            <a:fillRect/>
          </a:stretch>
        </p:blipFill>
        <p:spPr>
          <a:xfrm>
            <a:off x="52902" y="0"/>
            <a:ext cx="12086195" cy="6858000"/>
          </a:xfrm>
          <a:prstGeom prst="rect">
            <a:avLst/>
          </a:prstGeom>
        </p:spPr>
      </p:pic>
    </p:spTree>
    <p:extLst>
      <p:ext uri="{BB962C8B-B14F-4D97-AF65-F5344CB8AC3E}">
        <p14:creationId xmlns:p14="http://schemas.microsoft.com/office/powerpoint/2010/main" val="3172809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442A8-28FA-100F-E3A6-1B1FA9D54BA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C45DE5D-814C-D28F-3FED-C843D5BDBE6E}"/>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498258D0-9097-AE23-6484-763C227B8E7C}"/>
              </a:ext>
            </a:extLst>
          </p:cNvPr>
          <p:cNvPicPr>
            <a:picLocks noChangeAspect="1"/>
          </p:cNvPicPr>
          <p:nvPr/>
        </p:nvPicPr>
        <p:blipFill>
          <a:blip r:embed="rId2"/>
          <a:stretch>
            <a:fillRect/>
          </a:stretch>
        </p:blipFill>
        <p:spPr>
          <a:xfrm>
            <a:off x="20430" y="0"/>
            <a:ext cx="12171570" cy="6858000"/>
          </a:xfrm>
          <a:prstGeom prst="rect">
            <a:avLst/>
          </a:prstGeom>
        </p:spPr>
      </p:pic>
    </p:spTree>
    <p:extLst>
      <p:ext uri="{BB962C8B-B14F-4D97-AF65-F5344CB8AC3E}">
        <p14:creationId xmlns:p14="http://schemas.microsoft.com/office/powerpoint/2010/main" val="1096430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FD4B7-6517-DDDB-4697-4475805095C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6F934E4-D3BB-F785-0374-7177E2FC89EE}"/>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63699E71-9BCC-2D34-4CFB-0008CA2551F0}"/>
              </a:ext>
            </a:extLst>
          </p:cNvPr>
          <p:cNvPicPr>
            <a:picLocks noChangeAspect="1"/>
          </p:cNvPicPr>
          <p:nvPr/>
        </p:nvPicPr>
        <p:blipFill>
          <a:blip r:embed="rId2"/>
          <a:stretch>
            <a:fillRect/>
          </a:stretch>
        </p:blipFill>
        <p:spPr>
          <a:xfrm>
            <a:off x="80371" y="0"/>
            <a:ext cx="12031257" cy="6858000"/>
          </a:xfrm>
          <a:prstGeom prst="rect">
            <a:avLst/>
          </a:prstGeom>
        </p:spPr>
      </p:pic>
    </p:spTree>
    <p:extLst>
      <p:ext uri="{BB962C8B-B14F-4D97-AF65-F5344CB8AC3E}">
        <p14:creationId xmlns:p14="http://schemas.microsoft.com/office/powerpoint/2010/main" val="102476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C266-F457-5FEA-5691-E11A05901AD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E1C8407-568C-4739-49EF-FF6A5941B8D9}"/>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EE2831C2-99C9-38DF-3206-6CDBCC8D6255}"/>
              </a:ext>
            </a:extLst>
          </p:cNvPr>
          <p:cNvPicPr>
            <a:picLocks noChangeAspect="1"/>
          </p:cNvPicPr>
          <p:nvPr/>
        </p:nvPicPr>
        <p:blipFill>
          <a:blip r:embed="rId2"/>
          <a:stretch>
            <a:fillRect/>
          </a:stretch>
        </p:blipFill>
        <p:spPr>
          <a:xfrm>
            <a:off x="53991" y="0"/>
            <a:ext cx="12084017" cy="6858000"/>
          </a:xfrm>
          <a:prstGeom prst="rect">
            <a:avLst/>
          </a:prstGeom>
        </p:spPr>
      </p:pic>
    </p:spTree>
    <p:extLst>
      <p:ext uri="{BB962C8B-B14F-4D97-AF65-F5344CB8AC3E}">
        <p14:creationId xmlns:p14="http://schemas.microsoft.com/office/powerpoint/2010/main" val="1870382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6953-1FC4-F2EE-0E6E-B9B3DBA0A43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63868BF-5842-2319-DAF8-495E4838A797}"/>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F4B2BF69-48C3-BF1C-5734-644045A1789A}"/>
              </a:ext>
            </a:extLst>
          </p:cNvPr>
          <p:cNvPicPr>
            <a:picLocks noChangeAspect="1"/>
          </p:cNvPicPr>
          <p:nvPr/>
        </p:nvPicPr>
        <p:blipFill>
          <a:blip r:embed="rId2"/>
          <a:stretch>
            <a:fillRect/>
          </a:stretch>
        </p:blipFill>
        <p:spPr>
          <a:xfrm>
            <a:off x="74676" y="0"/>
            <a:ext cx="12042648" cy="6858000"/>
          </a:xfrm>
          <a:prstGeom prst="rect">
            <a:avLst/>
          </a:prstGeom>
        </p:spPr>
      </p:pic>
    </p:spTree>
    <p:extLst>
      <p:ext uri="{BB962C8B-B14F-4D97-AF65-F5344CB8AC3E}">
        <p14:creationId xmlns:p14="http://schemas.microsoft.com/office/powerpoint/2010/main" val="435475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572D6-C223-E2A2-ECF5-7B574C53725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93F30FA-7FDB-E781-646D-AC46F62FE3F5}"/>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F0C0C7F1-6B8D-503E-B94A-0DA461258E4D}"/>
              </a:ext>
            </a:extLst>
          </p:cNvPr>
          <p:cNvPicPr>
            <a:picLocks noChangeAspect="1"/>
          </p:cNvPicPr>
          <p:nvPr/>
        </p:nvPicPr>
        <p:blipFill>
          <a:blip r:embed="rId2"/>
          <a:stretch>
            <a:fillRect/>
          </a:stretch>
        </p:blipFill>
        <p:spPr>
          <a:xfrm>
            <a:off x="54211" y="0"/>
            <a:ext cx="12083577" cy="6858000"/>
          </a:xfrm>
          <a:prstGeom prst="rect">
            <a:avLst/>
          </a:prstGeom>
        </p:spPr>
      </p:pic>
    </p:spTree>
    <p:extLst>
      <p:ext uri="{BB962C8B-B14F-4D97-AF65-F5344CB8AC3E}">
        <p14:creationId xmlns:p14="http://schemas.microsoft.com/office/powerpoint/2010/main" val="1154679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AE3F-6C8D-26AF-9ADA-DA27FE0754C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ABF2F4D-DA6A-3662-AFD0-61DDCC1F5DC4}"/>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0F32456C-8B96-C173-8492-4DC0C99A1CEC}"/>
              </a:ext>
            </a:extLst>
          </p:cNvPr>
          <p:cNvPicPr>
            <a:picLocks noChangeAspect="1"/>
          </p:cNvPicPr>
          <p:nvPr/>
        </p:nvPicPr>
        <p:blipFill>
          <a:blip r:embed="rId2"/>
          <a:stretch>
            <a:fillRect/>
          </a:stretch>
        </p:blipFill>
        <p:spPr>
          <a:xfrm>
            <a:off x="26486" y="0"/>
            <a:ext cx="12139027" cy="6858000"/>
          </a:xfrm>
          <a:prstGeom prst="rect">
            <a:avLst/>
          </a:prstGeom>
        </p:spPr>
      </p:pic>
    </p:spTree>
    <p:extLst>
      <p:ext uri="{BB962C8B-B14F-4D97-AF65-F5344CB8AC3E}">
        <p14:creationId xmlns:p14="http://schemas.microsoft.com/office/powerpoint/2010/main" val="3941468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Multi-coloured dialogue boxes">
            <a:extLst>
              <a:ext uri="{FF2B5EF4-FFF2-40B4-BE49-F238E27FC236}">
                <a16:creationId xmlns:a16="http://schemas.microsoft.com/office/drawing/2014/main" id="{BEDF7260-83AC-F8B2-8138-844E89108783}"/>
              </a:ext>
            </a:extLst>
          </p:cNvPr>
          <p:cNvPicPr>
            <a:picLocks noChangeAspect="1"/>
          </p:cNvPicPr>
          <p:nvPr/>
        </p:nvPicPr>
        <p:blipFill rotWithShape="1">
          <a:blip r:embed="rId2">
            <a:duotone>
              <a:prstClr val="black"/>
              <a:schemeClr val="tx2">
                <a:tint val="45000"/>
                <a:satMod val="400000"/>
              </a:schemeClr>
            </a:duotone>
            <a:alphaModFix amt="25000"/>
          </a:blip>
          <a:srcRect t="21441" b="5978"/>
          <a:stretch/>
        </p:blipFill>
        <p:spPr>
          <a:xfrm>
            <a:off x="20" y="10"/>
            <a:ext cx="12191980" cy="6857990"/>
          </a:xfrm>
          <a:prstGeom prst="rect">
            <a:avLst/>
          </a:prstGeom>
        </p:spPr>
      </p:pic>
      <p:sp>
        <p:nvSpPr>
          <p:cNvPr id="2" name="Title 1">
            <a:extLst>
              <a:ext uri="{FF2B5EF4-FFF2-40B4-BE49-F238E27FC236}">
                <a16:creationId xmlns:a16="http://schemas.microsoft.com/office/drawing/2014/main" id="{7E2BE8A7-4901-0294-E9CE-BCC3FA052015}"/>
              </a:ext>
            </a:extLst>
          </p:cNvPr>
          <p:cNvSpPr>
            <a:spLocks noGrp="1"/>
          </p:cNvSpPr>
          <p:nvPr>
            <p:ph type="title"/>
          </p:nvPr>
        </p:nvSpPr>
        <p:spPr>
          <a:xfrm>
            <a:off x="838200" y="365125"/>
            <a:ext cx="10515600" cy="1325563"/>
          </a:xfrm>
        </p:spPr>
        <p:txBody>
          <a:bodyPr>
            <a:normAutofit/>
          </a:bodyPr>
          <a:lstStyle/>
          <a:p>
            <a:r>
              <a:rPr lang="en-GB" dirty="0"/>
              <a:t>Our Recommendations</a:t>
            </a:r>
          </a:p>
        </p:txBody>
      </p:sp>
      <p:sp>
        <p:nvSpPr>
          <p:cNvPr id="3" name="Content Placeholder 2">
            <a:extLst>
              <a:ext uri="{FF2B5EF4-FFF2-40B4-BE49-F238E27FC236}">
                <a16:creationId xmlns:a16="http://schemas.microsoft.com/office/drawing/2014/main" id="{680852F3-9CDC-D6D1-9F21-329CB5DD51DA}"/>
              </a:ext>
            </a:extLst>
          </p:cNvPr>
          <p:cNvSpPr>
            <a:spLocks noGrp="1"/>
          </p:cNvSpPr>
          <p:nvPr>
            <p:ph idx="1"/>
          </p:nvPr>
        </p:nvSpPr>
        <p:spPr>
          <a:xfrm>
            <a:off x="838200" y="1825625"/>
            <a:ext cx="10515600" cy="4351338"/>
          </a:xfrm>
        </p:spPr>
        <p:txBody>
          <a:bodyPr>
            <a:normAutofit/>
          </a:bodyPr>
          <a:lstStyle/>
          <a:p>
            <a:r>
              <a:rPr lang="en-GB" dirty="0"/>
              <a:t>Social media </a:t>
            </a:r>
            <a:br>
              <a:rPr lang="en-GB" dirty="0"/>
            </a:br>
            <a:endParaRPr lang="en-GB" dirty="0"/>
          </a:p>
          <a:p>
            <a:r>
              <a:rPr lang="en-GB" dirty="0"/>
              <a:t>Billboards</a:t>
            </a:r>
            <a:br>
              <a:rPr lang="en-GB" dirty="0"/>
            </a:br>
            <a:endParaRPr lang="en-GB" dirty="0"/>
          </a:p>
          <a:p>
            <a:r>
              <a:rPr lang="en-GB" dirty="0"/>
              <a:t>Commercials </a:t>
            </a:r>
            <a:br>
              <a:rPr lang="en-GB" dirty="0"/>
            </a:br>
            <a:endParaRPr lang="en-GB" dirty="0"/>
          </a:p>
          <a:p>
            <a:r>
              <a:rPr lang="en-GB" dirty="0"/>
              <a:t>Emails from banks</a:t>
            </a:r>
            <a:br>
              <a:rPr lang="en-GB" dirty="0"/>
            </a:br>
            <a:endParaRPr lang="en-GB" dirty="0"/>
          </a:p>
          <a:p>
            <a:r>
              <a:rPr lang="en-GB" dirty="0"/>
              <a:t>The above points will be tailored to each state</a:t>
            </a:r>
          </a:p>
        </p:txBody>
      </p:sp>
    </p:spTree>
    <p:extLst>
      <p:ext uri="{BB962C8B-B14F-4D97-AF65-F5344CB8AC3E}">
        <p14:creationId xmlns:p14="http://schemas.microsoft.com/office/powerpoint/2010/main" val="318023394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A 3D pattern of ring shapes connected by lines">
            <a:extLst>
              <a:ext uri="{FF2B5EF4-FFF2-40B4-BE49-F238E27FC236}">
                <a16:creationId xmlns:a16="http://schemas.microsoft.com/office/drawing/2014/main" id="{CF683469-C77A-2823-31D4-7FB77AD63ACD}"/>
              </a:ext>
            </a:extLst>
          </p:cNvPr>
          <p:cNvPicPr>
            <a:picLocks noChangeAspect="1"/>
          </p:cNvPicPr>
          <p:nvPr/>
        </p:nvPicPr>
        <p:blipFill rotWithShape="1">
          <a:blip r:embed="rId2">
            <a:duotone>
              <a:prstClr val="black"/>
              <a:schemeClr val="tx2">
                <a:tint val="45000"/>
                <a:satMod val="400000"/>
              </a:schemeClr>
            </a:duotone>
            <a:alphaModFix amt="25000"/>
          </a:blip>
          <a:srcRect/>
          <a:stretch/>
        </p:blipFill>
        <p:spPr>
          <a:xfrm>
            <a:off x="20" y="10"/>
            <a:ext cx="12191981" cy="6857989"/>
          </a:xfrm>
          <a:prstGeom prst="rect">
            <a:avLst/>
          </a:prstGeom>
        </p:spPr>
      </p:pic>
      <p:sp>
        <p:nvSpPr>
          <p:cNvPr id="2" name="Title 1">
            <a:extLst>
              <a:ext uri="{FF2B5EF4-FFF2-40B4-BE49-F238E27FC236}">
                <a16:creationId xmlns:a16="http://schemas.microsoft.com/office/drawing/2014/main" id="{5998F5E0-0992-6811-A6F7-18C572E42579}"/>
              </a:ext>
            </a:extLst>
          </p:cNvPr>
          <p:cNvSpPr>
            <a:spLocks noGrp="1"/>
          </p:cNvSpPr>
          <p:nvPr>
            <p:ph type="title"/>
          </p:nvPr>
        </p:nvSpPr>
        <p:spPr>
          <a:xfrm>
            <a:off x="838200" y="365125"/>
            <a:ext cx="10515600" cy="1325563"/>
          </a:xfrm>
        </p:spPr>
        <p:txBody>
          <a:bodyPr>
            <a:normAutofit/>
          </a:bodyPr>
          <a:lstStyle/>
          <a:p>
            <a:r>
              <a:rPr lang="en-GB"/>
              <a:t>What is Customer Segmentation?</a:t>
            </a:r>
          </a:p>
        </p:txBody>
      </p:sp>
      <p:sp>
        <p:nvSpPr>
          <p:cNvPr id="3" name="Content Placeholder 2">
            <a:extLst>
              <a:ext uri="{FF2B5EF4-FFF2-40B4-BE49-F238E27FC236}">
                <a16:creationId xmlns:a16="http://schemas.microsoft.com/office/drawing/2014/main" id="{0611A791-66A9-35EA-2F6E-936371AEB3C0}"/>
              </a:ext>
            </a:extLst>
          </p:cNvPr>
          <p:cNvSpPr>
            <a:spLocks noGrp="1"/>
          </p:cNvSpPr>
          <p:nvPr>
            <p:ph idx="1"/>
          </p:nvPr>
        </p:nvSpPr>
        <p:spPr>
          <a:xfrm>
            <a:off x="838200" y="1825625"/>
            <a:ext cx="10515600" cy="4351338"/>
          </a:xfrm>
        </p:spPr>
        <p:txBody>
          <a:bodyPr>
            <a:normAutofit/>
          </a:bodyPr>
          <a:lstStyle/>
          <a:p>
            <a:r>
              <a:rPr lang="en-GB">
                <a:effectLst/>
                <a:latin typeface="Slack-Lato"/>
              </a:rPr>
              <a:t>P</a:t>
            </a:r>
            <a:r>
              <a:rPr lang="en-GB" b="0" i="0">
                <a:effectLst/>
                <a:latin typeface="Slack-Lato"/>
              </a:rPr>
              <a:t>rocess of grouping consumers who share similar characteristics and needs in organised categories. </a:t>
            </a:r>
          </a:p>
          <a:p>
            <a:r>
              <a:rPr lang="en-GB" b="0" i="0">
                <a:effectLst/>
                <a:latin typeface="Slack-Lato"/>
              </a:rPr>
              <a:t>This approach of grouping, streamlining and targeting customers is a sound way of contacting them with relevant information and offers. </a:t>
            </a:r>
          </a:p>
          <a:p>
            <a:r>
              <a:rPr lang="en-GB" b="0" i="0">
                <a:effectLst/>
                <a:latin typeface="Slack-Lato"/>
              </a:rPr>
              <a:t>Customer segmentation data allows for better understanding of the customers, rather than seeing them as one homogenous group</a:t>
            </a:r>
            <a:endParaRPr lang="en-GB"/>
          </a:p>
        </p:txBody>
      </p:sp>
    </p:spTree>
    <p:extLst>
      <p:ext uri="{BB962C8B-B14F-4D97-AF65-F5344CB8AC3E}">
        <p14:creationId xmlns:p14="http://schemas.microsoft.com/office/powerpoint/2010/main" val="166415385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929EE1-FD75-B251-A39A-7F5E8FB550F6}"/>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CONCLUSION</a:t>
            </a:r>
          </a:p>
        </p:txBody>
      </p:sp>
      <p:graphicFrame>
        <p:nvGraphicFramePr>
          <p:cNvPr id="5" name="Content Placeholder 2">
            <a:extLst>
              <a:ext uri="{FF2B5EF4-FFF2-40B4-BE49-F238E27FC236}">
                <a16:creationId xmlns:a16="http://schemas.microsoft.com/office/drawing/2014/main" id="{E79940D3-41AA-732F-D129-D9F3C2EB83F9}"/>
              </a:ext>
            </a:extLst>
          </p:cNvPr>
          <p:cNvGraphicFramePr>
            <a:graphicFrameLocks noGrp="1"/>
          </p:cNvGraphicFramePr>
          <p:nvPr>
            <p:ph idx="1"/>
            <p:extLst>
              <p:ext uri="{D42A27DB-BD31-4B8C-83A1-F6EECF244321}">
                <p14:modId xmlns:p14="http://schemas.microsoft.com/office/powerpoint/2010/main" val="272837172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9187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Colourful carved figures of humans">
            <a:extLst>
              <a:ext uri="{FF2B5EF4-FFF2-40B4-BE49-F238E27FC236}">
                <a16:creationId xmlns:a16="http://schemas.microsoft.com/office/drawing/2014/main" id="{AAD30948-C6A5-445A-A3BC-F9AA0DE7E43C}"/>
              </a:ext>
            </a:extLst>
          </p:cNvPr>
          <p:cNvPicPr>
            <a:picLocks noChangeAspect="1"/>
          </p:cNvPicPr>
          <p:nvPr/>
        </p:nvPicPr>
        <p:blipFill rotWithShape="1">
          <a:blip r:embed="rId2">
            <a:duotone>
              <a:prstClr val="black"/>
              <a:schemeClr val="tx2">
                <a:tint val="45000"/>
                <a:satMod val="400000"/>
              </a:schemeClr>
            </a:duotone>
            <a:alphaModFix amt="25000"/>
          </a:blip>
          <a:srcRect t="21053"/>
          <a:stretch/>
        </p:blipFill>
        <p:spPr>
          <a:xfrm>
            <a:off x="20" y="10"/>
            <a:ext cx="12191981" cy="6857989"/>
          </a:xfrm>
          <a:prstGeom prst="rect">
            <a:avLst/>
          </a:prstGeom>
        </p:spPr>
      </p:pic>
      <p:sp>
        <p:nvSpPr>
          <p:cNvPr id="2" name="Title 1">
            <a:extLst>
              <a:ext uri="{FF2B5EF4-FFF2-40B4-BE49-F238E27FC236}">
                <a16:creationId xmlns:a16="http://schemas.microsoft.com/office/drawing/2014/main" id="{70272DA3-7755-42D2-399B-820C3E4D5A0B}"/>
              </a:ext>
            </a:extLst>
          </p:cNvPr>
          <p:cNvSpPr>
            <a:spLocks noGrp="1"/>
          </p:cNvSpPr>
          <p:nvPr>
            <p:ph type="title"/>
          </p:nvPr>
        </p:nvSpPr>
        <p:spPr>
          <a:xfrm>
            <a:off x="838200" y="365125"/>
            <a:ext cx="10515600" cy="1325563"/>
          </a:xfrm>
        </p:spPr>
        <p:txBody>
          <a:bodyPr>
            <a:normAutofit/>
          </a:bodyPr>
          <a:lstStyle/>
          <a:p>
            <a:r>
              <a:rPr lang="en-GB"/>
              <a:t>What are the benefits?</a:t>
            </a:r>
          </a:p>
        </p:txBody>
      </p:sp>
      <p:sp>
        <p:nvSpPr>
          <p:cNvPr id="3" name="Content Placeholder 2">
            <a:extLst>
              <a:ext uri="{FF2B5EF4-FFF2-40B4-BE49-F238E27FC236}">
                <a16:creationId xmlns:a16="http://schemas.microsoft.com/office/drawing/2014/main" id="{066F8470-3288-ECEB-FC17-54DCA69D87FA}"/>
              </a:ext>
            </a:extLst>
          </p:cNvPr>
          <p:cNvSpPr>
            <a:spLocks noGrp="1"/>
          </p:cNvSpPr>
          <p:nvPr>
            <p:ph idx="1"/>
          </p:nvPr>
        </p:nvSpPr>
        <p:spPr>
          <a:xfrm>
            <a:off x="838200" y="1825625"/>
            <a:ext cx="10515600" cy="4351338"/>
          </a:xfrm>
        </p:spPr>
        <p:txBody>
          <a:bodyPr>
            <a:normAutofit/>
          </a:bodyPr>
          <a:lstStyle/>
          <a:p>
            <a:r>
              <a:rPr lang="en-GB" i="0">
                <a:effectLst/>
                <a:latin typeface="Slack-Lato"/>
              </a:rPr>
              <a:t>Customer segmentation provides an insight into customer behaviour, purchasing habits, areas of competitive advantage, and relevant data for improving campaigns. Targeting customers efficiently would require segmentation. By building relationships with customers through targeted marketing, retention rates will remain high and keep marketing campaigns profitable.</a:t>
            </a:r>
            <a:endParaRPr lang="en-GB"/>
          </a:p>
        </p:txBody>
      </p:sp>
    </p:spTree>
    <p:extLst>
      <p:ext uri="{BB962C8B-B14F-4D97-AF65-F5344CB8AC3E}">
        <p14:creationId xmlns:p14="http://schemas.microsoft.com/office/powerpoint/2010/main" val="223824040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41F959-1E22-8580-8757-EDD474A9D49C}"/>
              </a:ext>
            </a:extLst>
          </p:cNvPr>
          <p:cNvSpPr>
            <a:spLocks noGrp="1"/>
          </p:cNvSpPr>
          <p:nvPr>
            <p:ph type="title"/>
          </p:nvPr>
        </p:nvSpPr>
        <p:spPr>
          <a:xfrm>
            <a:off x="761800" y="762001"/>
            <a:ext cx="5334197" cy="1708242"/>
          </a:xfrm>
        </p:spPr>
        <p:txBody>
          <a:bodyPr anchor="ctr">
            <a:normAutofit/>
          </a:bodyPr>
          <a:lstStyle/>
          <a:p>
            <a:r>
              <a:rPr lang="en-GB" sz="4000"/>
              <a:t>How does it work?</a:t>
            </a:r>
          </a:p>
        </p:txBody>
      </p:sp>
      <p:sp>
        <p:nvSpPr>
          <p:cNvPr id="3" name="Content Placeholder 2">
            <a:extLst>
              <a:ext uri="{FF2B5EF4-FFF2-40B4-BE49-F238E27FC236}">
                <a16:creationId xmlns:a16="http://schemas.microsoft.com/office/drawing/2014/main" id="{6F003DA9-D77E-C3C5-5B89-84C21B1386D7}"/>
              </a:ext>
            </a:extLst>
          </p:cNvPr>
          <p:cNvSpPr>
            <a:spLocks noGrp="1"/>
          </p:cNvSpPr>
          <p:nvPr>
            <p:ph idx="1"/>
          </p:nvPr>
        </p:nvSpPr>
        <p:spPr>
          <a:xfrm>
            <a:off x="761800" y="2470244"/>
            <a:ext cx="5334197" cy="3769835"/>
          </a:xfrm>
        </p:spPr>
        <p:txBody>
          <a:bodyPr anchor="ctr">
            <a:normAutofit/>
          </a:bodyPr>
          <a:lstStyle/>
          <a:p>
            <a:r>
              <a:rPr lang="en-GB" sz="2000" b="0" i="0" dirty="0">
                <a:effectLst/>
                <a:latin typeface="Slack-Lato"/>
              </a:rPr>
              <a:t>When conducting customer segmentation analysis, customer groups that have similar characteristics are grouped together. They can be divided into segments based on a wide range of characteristics and criteria. These can be socio-demographic, geographic and behavioural characteristics.</a:t>
            </a:r>
            <a:endParaRPr lang="en-GB" sz="2000" dirty="0"/>
          </a:p>
        </p:txBody>
      </p:sp>
      <p:pic>
        <p:nvPicPr>
          <p:cNvPr id="14" name="Picture 13" descr="Magnifying glass showing decling performance">
            <a:extLst>
              <a:ext uri="{FF2B5EF4-FFF2-40B4-BE49-F238E27FC236}">
                <a16:creationId xmlns:a16="http://schemas.microsoft.com/office/drawing/2014/main" id="{962FD248-9354-C786-474D-D34C5374113A}"/>
              </a:ext>
            </a:extLst>
          </p:cNvPr>
          <p:cNvPicPr>
            <a:picLocks noChangeAspect="1"/>
          </p:cNvPicPr>
          <p:nvPr/>
        </p:nvPicPr>
        <p:blipFill rotWithShape="1">
          <a:blip r:embed="rId2"/>
          <a:srcRect l="8800" r="39364" b="-1"/>
          <a:stretch/>
        </p:blipFill>
        <p:spPr>
          <a:xfrm>
            <a:off x="6857797" y="0"/>
            <a:ext cx="5334204" cy="6858000"/>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273041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D2CA9D-8B54-D399-F32E-FEE54CDAEB8B}"/>
              </a:ext>
            </a:extLst>
          </p:cNvPr>
          <p:cNvSpPr>
            <a:spLocks noGrp="1"/>
          </p:cNvSpPr>
          <p:nvPr>
            <p:ph type="title"/>
          </p:nvPr>
        </p:nvSpPr>
        <p:spPr>
          <a:xfrm>
            <a:off x="1371597" y="348865"/>
            <a:ext cx="10044023" cy="877729"/>
          </a:xfrm>
        </p:spPr>
        <p:txBody>
          <a:bodyPr anchor="ctr">
            <a:normAutofit/>
          </a:bodyPr>
          <a:lstStyle/>
          <a:p>
            <a:r>
              <a:rPr lang="en-GB" sz="4000" dirty="0">
                <a:solidFill>
                  <a:srgbClr val="FFFFFF"/>
                </a:solidFill>
              </a:rPr>
              <a:t>Project aim</a:t>
            </a:r>
          </a:p>
        </p:txBody>
      </p:sp>
      <p:graphicFrame>
        <p:nvGraphicFramePr>
          <p:cNvPr id="5" name="Content Placeholder 2">
            <a:extLst>
              <a:ext uri="{FF2B5EF4-FFF2-40B4-BE49-F238E27FC236}">
                <a16:creationId xmlns:a16="http://schemas.microsoft.com/office/drawing/2014/main" id="{463C230A-4C15-587A-8F1E-9E5D9FAE45DD}"/>
              </a:ext>
            </a:extLst>
          </p:cNvPr>
          <p:cNvGraphicFramePr>
            <a:graphicFrameLocks noGrp="1"/>
          </p:cNvGraphicFramePr>
          <p:nvPr>
            <p:ph idx="1"/>
            <p:extLst>
              <p:ext uri="{D42A27DB-BD31-4B8C-83A1-F6EECF244321}">
                <p14:modId xmlns:p14="http://schemas.microsoft.com/office/powerpoint/2010/main" val="191908228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430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18154-FB1C-81C7-17A3-0D644AD2990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654AAB4-4486-7374-638C-9FFEC9F56661}"/>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7A665283-5108-ABBB-3AFA-2DC24BA0D39D}"/>
              </a:ext>
            </a:extLst>
          </p:cNvPr>
          <p:cNvPicPr>
            <a:picLocks noChangeAspect="1"/>
          </p:cNvPicPr>
          <p:nvPr/>
        </p:nvPicPr>
        <p:blipFill>
          <a:blip r:embed="rId2"/>
          <a:stretch>
            <a:fillRect/>
          </a:stretch>
        </p:blipFill>
        <p:spPr>
          <a:xfrm>
            <a:off x="13332" y="0"/>
            <a:ext cx="12165335" cy="6858000"/>
          </a:xfrm>
          <a:prstGeom prst="rect">
            <a:avLst/>
          </a:prstGeom>
        </p:spPr>
      </p:pic>
    </p:spTree>
    <p:extLst>
      <p:ext uri="{BB962C8B-B14F-4D97-AF65-F5344CB8AC3E}">
        <p14:creationId xmlns:p14="http://schemas.microsoft.com/office/powerpoint/2010/main" val="563659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9491-A6A6-FEAD-197A-9E4A1CD25B5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49299F0-F420-A494-58DB-5596AB58A31C}"/>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2162A1D6-D6D9-1FD6-FFE3-28D241124D7C}"/>
              </a:ext>
            </a:extLst>
          </p:cNvPr>
          <p:cNvPicPr>
            <a:picLocks noChangeAspect="1"/>
          </p:cNvPicPr>
          <p:nvPr/>
        </p:nvPicPr>
        <p:blipFill>
          <a:blip r:embed="rId2"/>
          <a:stretch>
            <a:fillRect/>
          </a:stretch>
        </p:blipFill>
        <p:spPr>
          <a:xfrm>
            <a:off x="33197" y="0"/>
            <a:ext cx="12125606" cy="6858000"/>
          </a:xfrm>
          <a:prstGeom prst="rect">
            <a:avLst/>
          </a:prstGeom>
        </p:spPr>
      </p:pic>
    </p:spTree>
    <p:extLst>
      <p:ext uri="{BB962C8B-B14F-4D97-AF65-F5344CB8AC3E}">
        <p14:creationId xmlns:p14="http://schemas.microsoft.com/office/powerpoint/2010/main" val="773346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3E61-31EF-ECF2-34A8-A3958C9F8FC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795E2C3-9D27-5B8A-CD46-763539D4706D}"/>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039F182E-8D45-34A2-77FE-0F1D0AD27367}"/>
              </a:ext>
            </a:extLst>
          </p:cNvPr>
          <p:cNvPicPr>
            <a:picLocks noChangeAspect="1"/>
          </p:cNvPicPr>
          <p:nvPr/>
        </p:nvPicPr>
        <p:blipFill>
          <a:blip r:embed="rId2"/>
          <a:stretch>
            <a:fillRect/>
          </a:stretch>
        </p:blipFill>
        <p:spPr>
          <a:xfrm>
            <a:off x="68035" y="0"/>
            <a:ext cx="12055929" cy="6858000"/>
          </a:xfrm>
          <a:prstGeom prst="rect">
            <a:avLst/>
          </a:prstGeom>
        </p:spPr>
      </p:pic>
    </p:spTree>
    <p:extLst>
      <p:ext uri="{BB962C8B-B14F-4D97-AF65-F5344CB8AC3E}">
        <p14:creationId xmlns:p14="http://schemas.microsoft.com/office/powerpoint/2010/main" val="1418580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0FE8E-9402-0AE2-1876-DF93B53AF2F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21FE8E2-4588-5BD3-7580-3542DB003D28}"/>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582576D1-63EB-0A1E-7C0D-715EF44C9BF1}"/>
              </a:ext>
            </a:extLst>
          </p:cNvPr>
          <p:cNvPicPr>
            <a:picLocks noChangeAspect="1"/>
          </p:cNvPicPr>
          <p:nvPr/>
        </p:nvPicPr>
        <p:blipFill>
          <a:blip r:embed="rId2"/>
          <a:stretch>
            <a:fillRect/>
          </a:stretch>
        </p:blipFill>
        <p:spPr>
          <a:xfrm>
            <a:off x="3072" y="0"/>
            <a:ext cx="12185855" cy="6858000"/>
          </a:xfrm>
          <a:prstGeom prst="rect">
            <a:avLst/>
          </a:prstGeom>
        </p:spPr>
      </p:pic>
    </p:spTree>
    <p:extLst>
      <p:ext uri="{BB962C8B-B14F-4D97-AF65-F5344CB8AC3E}">
        <p14:creationId xmlns:p14="http://schemas.microsoft.com/office/powerpoint/2010/main" val="21438853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21AFCC0-734A-4A90-A597-A1CB34860D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297</Words>
  <Application>Microsoft Office PowerPoint</Application>
  <PresentationFormat>Widescreen</PresentationFormat>
  <Paragraphs>28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Slack-Lato</vt:lpstr>
      <vt:lpstr>Office Theme</vt:lpstr>
      <vt:lpstr>Customer Segmentation Retail Banking</vt:lpstr>
      <vt:lpstr>What is Customer Segmentation?</vt:lpstr>
      <vt:lpstr>What are the benefits?</vt:lpstr>
      <vt:lpstr>How does it work?</vt:lpstr>
      <vt:lpstr>Project aim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Our 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Yasir Chowdhury</cp:lastModifiedBy>
  <cp:revision>13</cp:revision>
  <dcterms:created xsi:type="dcterms:W3CDTF">2018-06-07T21:39:02Z</dcterms:created>
  <dcterms:modified xsi:type="dcterms:W3CDTF">2024-03-23T13:09:15Z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