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5WrbAA8DkVW6hduFhvgFyYNVm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Tahoma-bold.fntdata"/><Relationship Id="rId10" Type="http://schemas.openxmlformats.org/officeDocument/2006/relationships/slide" Target="slides/slide6.xml"/><Relationship Id="rId32" Type="http://schemas.openxmlformats.org/officeDocument/2006/relationships/font" Target="fonts/Tahoma-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c763742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c76374285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8"/>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8"/>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Tahoma"/>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8"/>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8"/>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3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37"/>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Tahom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37"/>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3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3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38"/>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Tahoma"/>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3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3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39"/>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ahoma"/>
              <a:buNone/>
            </a:pPr>
            <a:r>
              <a:rPr b="0" lang="en-US" sz="8000" cap="none">
                <a:solidFill>
                  <a:schemeClr val="lt1"/>
                </a:solidFill>
                <a:latin typeface="Tahoma"/>
                <a:ea typeface="Tahoma"/>
                <a:cs typeface="Tahoma"/>
                <a:sym typeface="Tahoma"/>
              </a:rPr>
              <a:t>”</a:t>
            </a:r>
            <a:endParaRPr/>
          </a:p>
        </p:txBody>
      </p:sp>
      <p:sp>
        <p:nvSpPr>
          <p:cNvPr id="94" name="Google Shape;94;p39"/>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ahoma"/>
              <a:buNone/>
            </a:pPr>
            <a:r>
              <a:rPr b="0" lang="en-US" sz="8000" cap="none">
                <a:solidFill>
                  <a:schemeClr val="lt1"/>
                </a:solidFill>
                <a:latin typeface="Tahoma"/>
                <a:ea typeface="Tahoma"/>
                <a:cs typeface="Tahoma"/>
                <a:sym typeface="Tahoma"/>
              </a:rPr>
              <a:t>“</a:t>
            </a:r>
            <a:endParaRPr/>
          </a:p>
        </p:txBody>
      </p:sp>
      <p:sp>
        <p:nvSpPr>
          <p:cNvPr id="95" name="Google Shape;95;p39"/>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Tahoma"/>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9"/>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Tahoma"/>
              <a:buNone/>
              <a:defRPr/>
            </a:lvl1pPr>
            <a:lvl2pPr indent="-228600" lvl="1" marL="914400" algn="l">
              <a:spcBef>
                <a:spcPts val="1000"/>
              </a:spcBef>
              <a:spcAft>
                <a:spcPts val="0"/>
              </a:spcAft>
              <a:buSzPts val="1600"/>
              <a:buFont typeface="Tahoma"/>
              <a:buNone/>
              <a:defRPr/>
            </a:lvl2pPr>
            <a:lvl3pPr indent="-228600" lvl="2" marL="1371600" algn="l">
              <a:spcBef>
                <a:spcPts val="1000"/>
              </a:spcBef>
              <a:spcAft>
                <a:spcPts val="0"/>
              </a:spcAft>
              <a:buSzPts val="1400"/>
              <a:buFont typeface="Tahoma"/>
              <a:buNone/>
              <a:defRPr/>
            </a:lvl3pPr>
            <a:lvl4pPr indent="-228600" lvl="3" marL="1828800" algn="l">
              <a:spcBef>
                <a:spcPts val="1000"/>
              </a:spcBef>
              <a:spcAft>
                <a:spcPts val="0"/>
              </a:spcAft>
              <a:buSzPts val="1200"/>
              <a:buFont typeface="Tahoma"/>
              <a:buNone/>
              <a:defRPr/>
            </a:lvl4pPr>
            <a:lvl5pPr indent="-228600" lvl="4" marL="2286000" algn="l">
              <a:spcBef>
                <a:spcPts val="1000"/>
              </a:spcBef>
              <a:spcAft>
                <a:spcPts val="0"/>
              </a:spcAft>
              <a:buSzPts val="1200"/>
              <a:buFont typeface="Tahoma"/>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39"/>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3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4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40"/>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Tahoma"/>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0"/>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4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4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41"/>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ahoma"/>
              <a:buNone/>
            </a:pPr>
            <a:r>
              <a:rPr b="0" lang="en-US" sz="8000" cap="none">
                <a:solidFill>
                  <a:schemeClr val="lt1"/>
                </a:solidFill>
                <a:latin typeface="Tahoma"/>
                <a:ea typeface="Tahoma"/>
                <a:cs typeface="Tahoma"/>
                <a:sym typeface="Tahoma"/>
              </a:rPr>
              <a:t>”</a:t>
            </a:r>
            <a:endParaRPr/>
          </a:p>
        </p:txBody>
      </p:sp>
      <p:sp>
        <p:nvSpPr>
          <p:cNvPr id="111" name="Google Shape;111;p41"/>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ahoma"/>
              <a:buNone/>
            </a:pPr>
            <a:r>
              <a:rPr b="0" lang="en-US" sz="8000" cap="none">
                <a:solidFill>
                  <a:schemeClr val="lt1"/>
                </a:solidFill>
                <a:latin typeface="Tahoma"/>
                <a:ea typeface="Tahoma"/>
                <a:cs typeface="Tahoma"/>
                <a:sym typeface="Tahoma"/>
              </a:rPr>
              <a:t>“</a:t>
            </a:r>
            <a:endParaRPr/>
          </a:p>
        </p:txBody>
      </p:sp>
      <p:sp>
        <p:nvSpPr>
          <p:cNvPr id="112" name="Google Shape;112;p41"/>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Tahoma"/>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1"/>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41"/>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4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4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42"/>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Tahoma"/>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2"/>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42"/>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4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4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43"/>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4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4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4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44"/>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4"/>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4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2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pic>
        <p:nvPicPr>
          <p:cNvPr descr="Celestia-R1---OverlayContentHD.png" id="26" name="Google Shape;26;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Celestia-R1---OverlayContentHD.png" id="31" name="Google Shape;31;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31"/>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Tahom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4" name="Google Shape;34;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Celestia-R1---OverlayContentHD.png" id="38" name="Google Shape;38;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3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32"/>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3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Tahom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8" name="Google Shape;48;p33"/>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9" name="Google Shape;49;p33"/>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33"/>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3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pic>
        <p:nvPicPr>
          <p:cNvPr descr="Celestia-R1---OverlayContentHD.png" id="55" name="Google Shape;55;p3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3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3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35"/>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Tahom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35"/>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3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36"/>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Tahoma"/>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36"/>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3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Tahoma"/>
              <a:buNone/>
              <a:defRPr b="0" i="0" sz="3600" u="none" cap="none" strike="noStrike">
                <a:solidFill>
                  <a:schemeClr val="lt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2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Tahoma"/>
                <a:ea typeface="Tahoma"/>
                <a:cs typeface="Tahoma"/>
                <a:sym typeface="Tahoma"/>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Tahoma"/>
                <a:ea typeface="Tahoma"/>
                <a:cs typeface="Tahoma"/>
                <a:sym typeface="Tahoma"/>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Tahoma"/>
                <a:ea typeface="Tahoma"/>
                <a:cs typeface="Tahoma"/>
                <a:sym typeface="Tahoma"/>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Tahoma"/>
                <a:ea typeface="Tahoma"/>
                <a:cs typeface="Tahoma"/>
                <a:sym typeface="Tahoma"/>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Tahoma"/>
                <a:ea typeface="Tahoma"/>
                <a:cs typeface="Tahoma"/>
                <a:sym typeface="Tahoma"/>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Tahoma"/>
                <a:ea typeface="Tahoma"/>
                <a:cs typeface="Tahoma"/>
                <a:sym typeface="Tahoma"/>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Tahoma"/>
                <a:ea typeface="Tahoma"/>
                <a:cs typeface="Tahoma"/>
                <a:sym typeface="Tahoma"/>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Tahoma"/>
                <a:ea typeface="Tahoma"/>
                <a:cs typeface="Tahoma"/>
                <a:sym typeface="Tahoma"/>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Tahoma"/>
                <a:ea typeface="Tahoma"/>
                <a:cs typeface="Tahoma"/>
                <a:sym typeface="Tahoma"/>
              </a:defRPr>
            </a:lvl9pPr>
          </a:lstStyle>
          <a:p/>
        </p:txBody>
      </p:sp>
      <p:sp>
        <p:nvSpPr>
          <p:cNvPr id="8" name="Google Shape;8;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9" name="Google Shape;9;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0" name="Google Shape;10;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Tahoma"/>
                <a:ea typeface="Tahoma"/>
                <a:cs typeface="Tahoma"/>
                <a:sym typeface="Tahoma"/>
              </a:defRPr>
            </a:lvl1pPr>
            <a:lvl2pPr indent="0" lvl="1" marL="0" marR="0" rtl="0" algn="r">
              <a:spcBef>
                <a:spcPts val="0"/>
              </a:spcBef>
              <a:buNone/>
              <a:defRPr b="0" i="0" sz="1000" u="none" cap="none" strike="noStrike">
                <a:solidFill>
                  <a:schemeClr val="lt1"/>
                </a:solidFill>
                <a:latin typeface="Tahoma"/>
                <a:ea typeface="Tahoma"/>
                <a:cs typeface="Tahoma"/>
                <a:sym typeface="Tahoma"/>
              </a:defRPr>
            </a:lvl2pPr>
            <a:lvl3pPr indent="0" lvl="2" marL="0" marR="0" rtl="0" algn="r">
              <a:spcBef>
                <a:spcPts val="0"/>
              </a:spcBef>
              <a:buNone/>
              <a:defRPr b="0" i="0" sz="1000" u="none" cap="none" strike="noStrike">
                <a:solidFill>
                  <a:schemeClr val="lt1"/>
                </a:solidFill>
                <a:latin typeface="Tahoma"/>
                <a:ea typeface="Tahoma"/>
                <a:cs typeface="Tahoma"/>
                <a:sym typeface="Tahoma"/>
              </a:defRPr>
            </a:lvl3pPr>
            <a:lvl4pPr indent="0" lvl="3" marL="0" marR="0" rtl="0" algn="r">
              <a:spcBef>
                <a:spcPts val="0"/>
              </a:spcBef>
              <a:buNone/>
              <a:defRPr b="0" i="0" sz="1000" u="none" cap="none" strike="noStrike">
                <a:solidFill>
                  <a:schemeClr val="lt1"/>
                </a:solidFill>
                <a:latin typeface="Tahoma"/>
                <a:ea typeface="Tahoma"/>
                <a:cs typeface="Tahoma"/>
                <a:sym typeface="Tahoma"/>
              </a:defRPr>
            </a:lvl4pPr>
            <a:lvl5pPr indent="0" lvl="4" marL="0" marR="0" rtl="0" algn="r">
              <a:spcBef>
                <a:spcPts val="0"/>
              </a:spcBef>
              <a:buNone/>
              <a:defRPr b="0" i="0" sz="1000" u="none" cap="none" strike="noStrike">
                <a:solidFill>
                  <a:schemeClr val="lt1"/>
                </a:solidFill>
                <a:latin typeface="Tahoma"/>
                <a:ea typeface="Tahoma"/>
                <a:cs typeface="Tahoma"/>
                <a:sym typeface="Tahoma"/>
              </a:defRPr>
            </a:lvl5pPr>
            <a:lvl6pPr indent="0" lvl="5" marL="0" marR="0" rtl="0" algn="r">
              <a:spcBef>
                <a:spcPts val="0"/>
              </a:spcBef>
              <a:buNone/>
              <a:defRPr b="0" i="0" sz="1000" u="none" cap="none" strike="noStrike">
                <a:solidFill>
                  <a:schemeClr val="lt1"/>
                </a:solidFill>
                <a:latin typeface="Tahoma"/>
                <a:ea typeface="Tahoma"/>
                <a:cs typeface="Tahoma"/>
                <a:sym typeface="Tahoma"/>
              </a:defRPr>
            </a:lvl6pPr>
            <a:lvl7pPr indent="0" lvl="6" marL="0" marR="0" rtl="0" algn="r">
              <a:spcBef>
                <a:spcPts val="0"/>
              </a:spcBef>
              <a:buNone/>
              <a:defRPr b="0" i="0" sz="1000" u="none" cap="none" strike="noStrike">
                <a:solidFill>
                  <a:schemeClr val="lt1"/>
                </a:solidFill>
                <a:latin typeface="Tahoma"/>
                <a:ea typeface="Tahoma"/>
                <a:cs typeface="Tahoma"/>
                <a:sym typeface="Tahoma"/>
              </a:defRPr>
            </a:lvl7pPr>
            <a:lvl8pPr indent="0" lvl="7" marL="0" marR="0" rtl="0" algn="r">
              <a:spcBef>
                <a:spcPts val="0"/>
              </a:spcBef>
              <a:buNone/>
              <a:defRPr b="0" i="0" sz="1000" u="none" cap="none" strike="noStrike">
                <a:solidFill>
                  <a:schemeClr val="lt1"/>
                </a:solidFill>
                <a:latin typeface="Tahoma"/>
                <a:ea typeface="Tahoma"/>
                <a:cs typeface="Tahoma"/>
                <a:sym typeface="Tahoma"/>
              </a:defRPr>
            </a:lvl8pPr>
            <a:lvl9pPr indent="0" lvl="8" marL="0" marR="0" rtl="0" algn="r">
              <a:spcBef>
                <a:spcPts val="0"/>
              </a:spcBef>
              <a:buNone/>
              <a:defRPr b="0" i="0" sz="1000" u="none" cap="none" strike="noStrik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861812" y="2274964"/>
            <a:ext cx="10217519" cy="19412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Tahoma"/>
              <a:buNone/>
            </a:pPr>
            <a:r>
              <a:rPr lang="en-US" sz="3600">
                <a:solidFill>
                  <a:srgbClr val="FF0000"/>
                </a:solidFill>
              </a:rPr>
              <a:t>ĐỀ TÀI: </a:t>
            </a:r>
            <a:r>
              <a:rPr lang="en-US" sz="3600"/>
              <a:t>NHẬN DẠNG HÌNH ẢNH THỰC PHẨM DỰA TRÊN DEEP LEARNING BẰNG TENSORFLOW</a:t>
            </a:r>
            <a:endParaRPr sz="3800"/>
          </a:p>
        </p:txBody>
      </p:sp>
      <p:sp>
        <p:nvSpPr>
          <p:cNvPr id="145" name="Google Shape;145;p1"/>
          <p:cNvSpPr txBox="1"/>
          <p:nvPr>
            <p:ph idx="1" type="subTitle"/>
          </p:nvPr>
        </p:nvSpPr>
        <p:spPr>
          <a:xfrm>
            <a:off x="1625472" y="1013431"/>
            <a:ext cx="7880413" cy="494450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00"/>
              <a:buNone/>
            </a:pPr>
            <a:r>
              <a:rPr b="1" lang="en-US" sz="1800">
                <a:latin typeface="Tahoma"/>
                <a:ea typeface="Tahoma"/>
                <a:cs typeface="Tahoma"/>
                <a:sym typeface="Tahoma"/>
              </a:rPr>
              <a:t>KHOA CÔNG NGHỆ THÔNG TIN </a:t>
            </a:r>
            <a:endParaRPr b="1">
              <a:latin typeface="Tahoma"/>
              <a:ea typeface="Tahoma"/>
              <a:cs typeface="Tahoma"/>
              <a:sym typeface="Tahoma"/>
            </a:endParaRPr>
          </a:p>
          <a:p>
            <a:pPr indent="0" lvl="0" marL="0" rtl="0" algn="ctr">
              <a:spcBef>
                <a:spcPts val="1000"/>
              </a:spcBef>
              <a:spcAft>
                <a:spcPts val="0"/>
              </a:spcAft>
              <a:buSzPts val="1800"/>
              <a:buNone/>
            </a:pPr>
            <a:r>
              <a:rPr b="1" lang="en-US" sz="1800">
                <a:latin typeface="Tahoma"/>
                <a:ea typeface="Tahoma"/>
                <a:cs typeface="Tahoma"/>
                <a:sym typeface="Tahoma"/>
              </a:rPr>
              <a:t>TIỂU LUẬN CHUYÊN NGÀNH</a:t>
            </a:r>
            <a:endParaRPr b="1" sz="1800">
              <a:solidFill>
                <a:srgbClr val="FF0000"/>
              </a:solidFill>
              <a:latin typeface="Tahoma"/>
              <a:ea typeface="Tahoma"/>
              <a:cs typeface="Tahoma"/>
              <a:sym typeface="Tahoma"/>
            </a:endParaRPr>
          </a:p>
          <a:p>
            <a:pPr indent="0" lvl="0" marL="0" rtl="0" algn="ctr">
              <a:spcBef>
                <a:spcPts val="1000"/>
              </a:spcBef>
              <a:spcAft>
                <a:spcPts val="0"/>
              </a:spcAft>
              <a:buSzPts val="1800"/>
              <a:buNone/>
            </a:pPr>
            <a:r>
              <a:t/>
            </a:r>
            <a:endParaRPr>
              <a:latin typeface="Tahoma"/>
              <a:ea typeface="Tahoma"/>
              <a:cs typeface="Tahoma"/>
              <a:sym typeface="Tahoma"/>
            </a:endParaRPr>
          </a:p>
          <a:p>
            <a:pPr indent="0" lvl="0" marL="0" rtl="0" algn="ctr">
              <a:spcBef>
                <a:spcPts val="1000"/>
              </a:spcBef>
              <a:spcAft>
                <a:spcPts val="0"/>
              </a:spcAft>
              <a:buSzPts val="1800"/>
              <a:buNone/>
            </a:pPr>
            <a:r>
              <a:t/>
            </a:r>
            <a:endParaRPr>
              <a:latin typeface="Tahoma"/>
              <a:ea typeface="Tahoma"/>
              <a:cs typeface="Tahoma"/>
              <a:sym typeface="Tahoma"/>
            </a:endParaRPr>
          </a:p>
          <a:p>
            <a:pPr indent="0" lvl="0" marL="0" rtl="0" algn="ctr">
              <a:spcBef>
                <a:spcPts val="1000"/>
              </a:spcBef>
              <a:spcAft>
                <a:spcPts val="0"/>
              </a:spcAft>
              <a:buSzPts val="1800"/>
              <a:buNone/>
            </a:pPr>
            <a:r>
              <a:t/>
            </a:r>
            <a:endParaRPr>
              <a:latin typeface="Tahoma"/>
              <a:ea typeface="Tahoma"/>
              <a:cs typeface="Tahoma"/>
              <a:sym typeface="Tahoma"/>
            </a:endParaRPr>
          </a:p>
          <a:p>
            <a:pPr indent="0" lvl="0" marL="0" rtl="0" algn="ctr">
              <a:spcBef>
                <a:spcPts val="1000"/>
              </a:spcBef>
              <a:spcAft>
                <a:spcPts val="0"/>
              </a:spcAft>
              <a:buSzPts val="1800"/>
              <a:buNone/>
            </a:pPr>
            <a:r>
              <a:t/>
            </a:r>
            <a:endParaRPr>
              <a:latin typeface="Tahoma"/>
              <a:ea typeface="Tahoma"/>
              <a:cs typeface="Tahoma"/>
              <a:sym typeface="Tahoma"/>
            </a:endParaRPr>
          </a:p>
          <a:p>
            <a:pPr indent="0" lvl="0" marL="0" rtl="0" algn="ctr">
              <a:spcBef>
                <a:spcPts val="1000"/>
              </a:spcBef>
              <a:spcAft>
                <a:spcPts val="0"/>
              </a:spcAft>
              <a:buSzPts val="1800"/>
              <a:buNone/>
            </a:pPr>
            <a:r>
              <a:t/>
            </a:r>
            <a:endParaRPr>
              <a:latin typeface="Tahoma"/>
              <a:ea typeface="Tahoma"/>
              <a:cs typeface="Tahoma"/>
              <a:sym typeface="Tahoma"/>
            </a:endParaRPr>
          </a:p>
          <a:p>
            <a:pPr indent="0" lvl="0" marL="0" rtl="0" algn="l">
              <a:spcBef>
                <a:spcPts val="1000"/>
              </a:spcBef>
              <a:spcAft>
                <a:spcPts val="0"/>
              </a:spcAft>
              <a:buSzPts val="1800"/>
              <a:buNone/>
            </a:pPr>
            <a:r>
              <a:t/>
            </a:r>
            <a:endParaRPr>
              <a:latin typeface="Tahoma"/>
              <a:ea typeface="Tahoma"/>
              <a:cs typeface="Tahoma"/>
              <a:sym typeface="Tahoma"/>
            </a:endParaRPr>
          </a:p>
          <a:p>
            <a:pPr indent="0" lvl="0" marL="0" rtl="0" algn="l">
              <a:spcBef>
                <a:spcPts val="1000"/>
              </a:spcBef>
              <a:spcAft>
                <a:spcPts val="0"/>
              </a:spcAft>
              <a:buSzPts val="3000"/>
              <a:buNone/>
            </a:pPr>
            <a:r>
              <a:t/>
            </a:r>
            <a:endParaRPr b="1" sz="3000">
              <a:solidFill>
                <a:srgbClr val="FF0000"/>
              </a:solidFill>
              <a:latin typeface="Tahoma"/>
              <a:ea typeface="Tahoma"/>
              <a:cs typeface="Tahoma"/>
              <a:sym typeface="Tahoma"/>
            </a:endParaRPr>
          </a:p>
          <a:p>
            <a:pPr indent="0" lvl="0" marL="0" rtl="0" algn="l">
              <a:spcBef>
                <a:spcPts val="1000"/>
              </a:spcBef>
              <a:spcAft>
                <a:spcPts val="0"/>
              </a:spcAft>
              <a:buSzPts val="3000"/>
              <a:buNone/>
            </a:pPr>
            <a:r>
              <a:rPr b="1" lang="en-US" sz="3000"/>
              <a:t>GVHD: ThS. LÊ THỊ MINH CHÂU</a:t>
            </a:r>
            <a:endParaRPr b="1" sz="3000"/>
          </a:p>
          <a:p>
            <a:pPr indent="0" lvl="0" marL="0" rtl="0" algn="l">
              <a:spcBef>
                <a:spcPts val="1000"/>
              </a:spcBef>
              <a:spcAft>
                <a:spcPts val="0"/>
              </a:spcAft>
              <a:buSzPts val="3000"/>
              <a:buNone/>
            </a:pPr>
            <a:r>
              <a:rPr b="1" lang="en-US" sz="3000"/>
              <a:t>GVPB: TS. NGUYỄN THIÊN BẢO</a:t>
            </a:r>
            <a:endParaRPr b="1" sz="3000"/>
          </a:p>
        </p:txBody>
      </p:sp>
      <p:pic>
        <p:nvPicPr>
          <p:cNvPr id="146" name="Google Shape;146;p1"/>
          <p:cNvPicPr preferRelativeResize="0"/>
          <p:nvPr/>
        </p:nvPicPr>
        <p:blipFill rotWithShape="1">
          <a:blip r:embed="rId3">
            <a:alphaModFix/>
          </a:blip>
          <a:srcRect b="0" l="0" r="0" t="0"/>
          <a:stretch/>
        </p:blipFill>
        <p:spPr>
          <a:xfrm>
            <a:off x="278275" y="145467"/>
            <a:ext cx="901346" cy="1155572"/>
          </a:xfrm>
          <a:prstGeom prst="rect">
            <a:avLst/>
          </a:prstGeom>
          <a:noFill/>
          <a:ln>
            <a:noFill/>
          </a:ln>
        </p:spPr>
      </p:pic>
      <p:sp>
        <p:nvSpPr>
          <p:cNvPr id="147" name="Google Shape;147;p1"/>
          <p:cNvSpPr txBox="1"/>
          <p:nvPr/>
        </p:nvSpPr>
        <p:spPr>
          <a:xfrm>
            <a:off x="1425312" y="227834"/>
            <a:ext cx="6094520"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TRƯỜNG ĐẠI HỌC</a:t>
            </a:r>
            <a:endParaRPr b="1" i="0" sz="1800" u="none" cap="none" strike="noStrik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chemeClr val="lt2"/>
              </a:buClr>
              <a:buSzPts val="1800"/>
              <a:buFont typeface="Tahoma"/>
              <a:buNone/>
            </a:pPr>
            <a:r>
              <a:rPr b="1" i="0" lang="en-US" sz="1800" u="none" cap="none" strike="noStrike">
                <a:solidFill>
                  <a:schemeClr val="lt2"/>
                </a:solidFill>
                <a:latin typeface="Tahoma"/>
                <a:ea typeface="Tahoma"/>
                <a:cs typeface="Tahoma"/>
                <a:sym typeface="Tahoma"/>
              </a:rPr>
              <a:t>SƯ PHẠM KỸ THUẬT THÀNH PHỐ HỒ CHÍ MINH</a:t>
            </a:r>
            <a:endParaRPr b="1" i="0" sz="1800" u="none" cap="none" strike="noStrike">
              <a:solidFill>
                <a:schemeClr val="lt2"/>
              </a:solidFill>
              <a:latin typeface="Tahoma"/>
              <a:ea typeface="Tahoma"/>
              <a:cs typeface="Tahoma"/>
              <a:sym typeface="Tahoma"/>
            </a:endParaRPr>
          </a:p>
        </p:txBody>
      </p:sp>
      <p:cxnSp>
        <p:nvCxnSpPr>
          <p:cNvPr id="148" name="Google Shape;148;p1"/>
          <p:cNvCxnSpPr/>
          <p:nvPr/>
        </p:nvCxnSpPr>
        <p:spPr>
          <a:xfrm>
            <a:off x="1529917" y="900068"/>
            <a:ext cx="5527831" cy="0"/>
          </a:xfrm>
          <a:prstGeom prst="straightConnector1">
            <a:avLst/>
          </a:prstGeom>
          <a:noFill/>
          <a:ln cap="rnd" cmpd="sng" w="9525">
            <a:solidFill>
              <a:schemeClr val="accent5"/>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nvSpPr>
        <p:spPr>
          <a:xfrm>
            <a:off x="1038998" y="577976"/>
            <a:ext cx="10114004" cy="14562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cap="none">
                <a:solidFill>
                  <a:schemeClr val="lt1"/>
                </a:solidFill>
                <a:latin typeface="Tahoma"/>
                <a:ea typeface="Tahoma"/>
                <a:cs typeface="Tahoma"/>
                <a:sym typeface="Tahoma"/>
              </a:rPr>
              <a:t>CONVOLUTIONAL NEURAL NETWORK</a:t>
            </a:r>
            <a:endParaRPr b="1" sz="4000" cap="none">
              <a:solidFill>
                <a:schemeClr val="lt1"/>
              </a:solidFill>
              <a:latin typeface="Tahoma"/>
              <a:ea typeface="Tahoma"/>
              <a:cs typeface="Tahoma"/>
              <a:sym typeface="Tahoma"/>
            </a:endParaRPr>
          </a:p>
        </p:txBody>
      </p:sp>
      <p:sp>
        <p:nvSpPr>
          <p:cNvPr id="208" name="Google Shape;208;p10"/>
          <p:cNvSpPr txBox="1"/>
          <p:nvPr>
            <p:ph idx="1" type="body"/>
          </p:nvPr>
        </p:nvSpPr>
        <p:spPr>
          <a:xfrm>
            <a:off x="1038998" y="1838931"/>
            <a:ext cx="10131425" cy="402791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latin typeface="Tahoma"/>
                <a:ea typeface="Tahoma"/>
                <a:cs typeface="Tahoma"/>
                <a:sym typeface="Tahoma"/>
              </a:rPr>
              <a:t>	Convolutional neural networks (CNN) là một kiểu của mạng nơ ron nhân tạo có thể khám thông tin trong chuỗi thời gian, âm thanh và hình ảnh.</a:t>
            </a:r>
            <a:endParaRPr sz="2000">
              <a:latin typeface="Tahoma"/>
              <a:ea typeface="Tahoma"/>
              <a:cs typeface="Tahoma"/>
              <a:sym typeface="Tahoma"/>
            </a:endParaRPr>
          </a:p>
          <a:p>
            <a:pPr indent="0" lvl="0" marL="0" rtl="0" algn="l">
              <a:lnSpc>
                <a:spcPct val="150000"/>
              </a:lnSpc>
              <a:spcBef>
                <a:spcPts val="1000"/>
              </a:spcBef>
              <a:spcAft>
                <a:spcPts val="0"/>
              </a:spcAft>
              <a:buSzPts val="2000"/>
              <a:buNone/>
            </a:pPr>
            <a:r>
              <a:rPr lang="en-US" sz="2000">
                <a:latin typeface="Tahoma"/>
                <a:ea typeface="Tahoma"/>
                <a:cs typeface="Tahoma"/>
                <a:sym typeface="Tahoma"/>
              </a:rPr>
              <a:t>	CNN hoạt động bằng cách tận dụng các nguyên tắc của đại số tuyến tính như phép nhân hai ma trận</a:t>
            </a:r>
            <a:endParaRPr sz="2000">
              <a:latin typeface="Tahoma"/>
              <a:ea typeface="Tahoma"/>
              <a:cs typeface="Tahoma"/>
              <a:sym typeface="Tahoma"/>
            </a:endParaRPr>
          </a:p>
        </p:txBody>
      </p:sp>
      <p:pic>
        <p:nvPicPr>
          <p:cNvPr id="209" name="Google Shape;209;p10"/>
          <p:cNvPicPr preferRelativeResize="0"/>
          <p:nvPr/>
        </p:nvPicPr>
        <p:blipFill rotWithShape="1">
          <a:blip r:embed="rId3">
            <a:alphaModFix/>
          </a:blip>
          <a:srcRect b="0" l="0" r="0" t="0"/>
          <a:stretch/>
        </p:blipFill>
        <p:spPr>
          <a:xfrm>
            <a:off x="3163544" y="3685822"/>
            <a:ext cx="5882332" cy="29989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 calcmode="lin" valueType="num">
                                      <p:cBhvr additive="base">
                                        <p:cTn dur="500"/>
                                        <p:tgtEl>
                                          <p:spTgt spid="2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 calcmode="lin" valueType="num">
                                      <p:cBhvr additive="base">
                                        <p:cTn dur="500"/>
                                        <p:tgtEl>
                                          <p:spTgt spid="20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idx="1" type="body"/>
          </p:nvPr>
        </p:nvSpPr>
        <p:spPr>
          <a:xfrm>
            <a:off x="1038998" y="1931407"/>
            <a:ext cx="10524352" cy="419026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solidFill>
                  <a:schemeClr val="lt2"/>
                </a:solidFill>
                <a:latin typeface="Tahoma"/>
                <a:ea typeface="Tahoma"/>
                <a:cs typeface="Tahoma"/>
                <a:sym typeface="Tahoma"/>
              </a:rPr>
              <a:t>	Một mô hình CNN có thể có nhiều lớp, với mỗi lớp có cách thức hoạt động khác nhau. Một bộ lọc được áp dụng cho mỗi hình ảnh để tạo ra đầu ra ngày càng tốt và chi tiết hơn.</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2000"/>
              <a:buNone/>
            </a:pPr>
            <a:r>
              <a:rPr lang="en-US" sz="2000">
                <a:solidFill>
                  <a:schemeClr val="lt2"/>
                </a:solidFill>
                <a:latin typeface="Tahoma"/>
                <a:ea typeface="Tahoma"/>
                <a:cs typeface="Tahoma"/>
                <a:sym typeface="Tahoma"/>
              </a:rPr>
              <a:t>	Ở những lớp đầu tiên filter có thể nhận dạng được các feature đơn giản. Ở mỗi lớp tiếp theo các filter tăng độ phức tạp để xác định các feature duy nhất đại diện cho bức ảnh đầu vào.</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2000"/>
              <a:buNone/>
            </a:pPr>
            <a:r>
              <a:rPr lang="en-US" sz="2000">
                <a:solidFill>
                  <a:schemeClr val="lt2"/>
                </a:solidFill>
                <a:latin typeface="Tahoma"/>
                <a:ea typeface="Tahoma"/>
                <a:cs typeface="Tahoma"/>
                <a:sym typeface="Tahoma"/>
              </a:rPr>
              <a:t>	Mỗi hình ảnh đầu ra của các lớp tích chập sẽ là đầu vào của lớp tiếp theo. Ở lớp cuối cùng là lớp fully connected layer là lớp nhận dạng hình ảnh hoặc đối tượng mà nó đại diện </a:t>
            </a:r>
            <a:endParaRPr/>
          </a:p>
          <a:p>
            <a:pPr indent="0" lvl="0" marL="0" rtl="0" algn="l">
              <a:lnSpc>
                <a:spcPct val="150000"/>
              </a:lnSpc>
              <a:spcBef>
                <a:spcPts val="1000"/>
              </a:spcBef>
              <a:spcAft>
                <a:spcPts val="0"/>
              </a:spcAft>
              <a:buSzPts val="2000"/>
              <a:buNone/>
            </a:pPr>
            <a:r>
              <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3000"/>
              <a:buNone/>
            </a:pPr>
            <a:r>
              <a:t/>
            </a:r>
            <a:endParaRPr sz="3000">
              <a:solidFill>
                <a:schemeClr val="lt2"/>
              </a:solidFill>
              <a:latin typeface="Tahoma"/>
              <a:ea typeface="Tahoma"/>
              <a:cs typeface="Tahoma"/>
              <a:sym typeface="Tahoma"/>
            </a:endParaRPr>
          </a:p>
        </p:txBody>
      </p:sp>
      <p:sp>
        <p:nvSpPr>
          <p:cNvPr id="215" name="Google Shape;215;p11"/>
          <p:cNvSpPr txBox="1"/>
          <p:nvPr/>
        </p:nvSpPr>
        <p:spPr>
          <a:xfrm>
            <a:off x="1038998" y="475140"/>
            <a:ext cx="10114004" cy="14562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cap="none">
                <a:solidFill>
                  <a:schemeClr val="lt1"/>
                </a:solidFill>
                <a:latin typeface="Tahoma"/>
                <a:ea typeface="Tahoma"/>
                <a:cs typeface="Tahoma"/>
                <a:sym typeface="Tahoma"/>
              </a:rPr>
              <a:t>CÁCH HOẠT ĐỘNG CỦA CNN</a:t>
            </a:r>
            <a:endParaRPr b="1" sz="4000" cap="none">
              <a:solidFill>
                <a:schemeClr val="lt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 calcmode="lin" valueType="num">
                                      <p:cBhvr additive="base">
                                        <p:cTn dur="500"/>
                                        <p:tgtEl>
                                          <p:spTgt spid="2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 calcmode="lin" valueType="num">
                                      <p:cBhvr additive="base">
                                        <p:cTn dur="500"/>
                                        <p:tgtEl>
                                          <p:spTgt spid="2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 calcmode="lin" valueType="num">
                                      <p:cBhvr additive="base">
                                        <p:cTn dur="500"/>
                                        <p:tgtEl>
                                          <p:spTgt spid="2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 calcmode="lin" valueType="num">
                                      <p:cBhvr additive="base">
                                        <p:cTn dur="500"/>
                                        <p:tgtEl>
                                          <p:spTgt spid="2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 calcmode="lin" valueType="num">
                                      <p:cBhvr additive="base">
                                        <p:cTn dur="500"/>
                                        <p:tgtEl>
                                          <p:spTgt spid="2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624026" y="541538"/>
            <a:ext cx="10943947" cy="532660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ahoma"/>
              <a:buNone/>
            </a:pPr>
            <a:r>
              <a:rPr b="1" lang="en-US"/>
              <a:t>THIẾT KẾ HỆ THỐNG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1030287" y="1288556"/>
            <a:ext cx="10766393" cy="488271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800"/>
              <a:buNone/>
            </a:pPr>
            <a:r>
              <a:rPr lang="en-US"/>
              <a:t>	</a:t>
            </a:r>
            <a:r>
              <a:rPr lang="en-US" sz="2000"/>
              <a:t>Bộ dữ liệu Food101 bao gồm 101 phân loại thực phẩm, với 101.000 hình ảnh.</a:t>
            </a:r>
            <a:endParaRPr/>
          </a:p>
          <a:p>
            <a:pPr indent="0" lvl="0" marL="0" rtl="0" algn="l">
              <a:lnSpc>
                <a:spcPct val="150000"/>
              </a:lnSpc>
              <a:spcBef>
                <a:spcPts val="1000"/>
              </a:spcBef>
              <a:spcAft>
                <a:spcPts val="0"/>
              </a:spcAft>
              <a:buSzPts val="2000"/>
              <a:buNone/>
            </a:pPr>
            <a:r>
              <a:rPr lang="en-US" sz="2000"/>
              <a:t>	Đối với mỗi lớp có 1000 hình ảnh chia ra 250 hình ở tập test và 750 hình ở tập train</a:t>
            </a:r>
            <a:endParaRPr sz="2000">
              <a:latin typeface="Tahoma"/>
              <a:ea typeface="Tahoma"/>
              <a:cs typeface="Tahoma"/>
              <a:sym typeface="Tahoma"/>
            </a:endParaRPr>
          </a:p>
        </p:txBody>
      </p:sp>
      <p:sp>
        <p:nvSpPr>
          <p:cNvPr id="226" name="Google Shape;226;p13"/>
          <p:cNvSpPr txBox="1"/>
          <p:nvPr>
            <p:ph type="title"/>
          </p:nvPr>
        </p:nvSpPr>
        <p:spPr>
          <a:xfrm>
            <a:off x="1030287" y="279647"/>
            <a:ext cx="10131425" cy="109491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ahoma"/>
              <a:buNone/>
            </a:pPr>
            <a:r>
              <a:rPr b="1" lang="en-US"/>
              <a:t>BỘ DỮ LIỆU FOOD101</a:t>
            </a:r>
            <a:endParaRPr/>
          </a:p>
        </p:txBody>
      </p:sp>
      <p:pic>
        <p:nvPicPr>
          <p:cNvPr id="227" name="Google Shape;227;p13"/>
          <p:cNvPicPr preferRelativeResize="0"/>
          <p:nvPr/>
        </p:nvPicPr>
        <p:blipFill rotWithShape="1">
          <a:blip r:embed="rId3">
            <a:alphaModFix/>
          </a:blip>
          <a:srcRect b="0" l="0" r="0" t="0"/>
          <a:stretch/>
        </p:blipFill>
        <p:spPr>
          <a:xfrm>
            <a:off x="1950710" y="3236300"/>
            <a:ext cx="8290578" cy="206422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 calcmode="lin" valueType="num">
                                      <p:cBhvr additive="base">
                                        <p:cTn dur="500"/>
                                        <p:tgtEl>
                                          <p:spTgt spid="2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 calcmode="lin" valueType="num">
                                      <p:cBhvr additive="base">
                                        <p:cTn dur="500"/>
                                        <p:tgtEl>
                                          <p:spTgt spid="22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idx="1" type="body"/>
          </p:nvPr>
        </p:nvSpPr>
        <p:spPr>
          <a:xfrm>
            <a:off x="712800" y="1288556"/>
            <a:ext cx="10766393" cy="3923931"/>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lang="en-US"/>
              <a:t>	</a:t>
            </a:r>
            <a:r>
              <a:rPr lang="en-US" sz="2000"/>
              <a:t>Vì đây là dữ liệu lớn (5gb) nên nhóm em chia nhỏ dữ liệu để huấn luyện: Đầu tiên sẽ trích ra 2 loại thực phẩm (pizza, steak) để dễ xây dựng và training mô hình. Sau đó là 10 loại và cuối cùng sẽ đưa toàn bộ dữ liệu vào mô hình để huấn luyện.</a:t>
            </a:r>
            <a:endParaRPr/>
          </a:p>
          <a:p>
            <a:pPr indent="0" lvl="0" marL="0" rtl="0" algn="l">
              <a:lnSpc>
                <a:spcPct val="150000"/>
              </a:lnSpc>
              <a:spcBef>
                <a:spcPts val="1000"/>
              </a:spcBef>
              <a:spcAft>
                <a:spcPts val="0"/>
              </a:spcAft>
              <a:buSzPts val="2000"/>
              <a:buNone/>
            </a:pPr>
            <a:r>
              <a:t/>
            </a:r>
            <a:endParaRPr sz="2000">
              <a:latin typeface="Tahoma"/>
              <a:ea typeface="Tahoma"/>
              <a:cs typeface="Tahoma"/>
              <a:sym typeface="Tahoma"/>
            </a:endParaRPr>
          </a:p>
        </p:txBody>
      </p:sp>
      <p:sp>
        <p:nvSpPr>
          <p:cNvPr id="233" name="Google Shape;233;p14"/>
          <p:cNvSpPr txBox="1"/>
          <p:nvPr>
            <p:ph type="title"/>
          </p:nvPr>
        </p:nvSpPr>
        <p:spPr>
          <a:xfrm>
            <a:off x="1030285" y="327272"/>
            <a:ext cx="10131425" cy="109491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ahoma"/>
              <a:buNone/>
            </a:pPr>
            <a:r>
              <a:rPr b="1" lang="en-US"/>
              <a:t>HUẤN LUYỆN MÔ HÌNH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500"/>
                                        <p:tgtEl>
                                          <p:spTgt spid="2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500"/>
                                        <p:tgtEl>
                                          <p:spTgt spid="2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idx="1" type="body"/>
          </p:nvPr>
        </p:nvSpPr>
        <p:spPr>
          <a:xfrm>
            <a:off x="650291" y="1269506"/>
            <a:ext cx="5004786" cy="4998129"/>
          </a:xfrm>
          <a:prstGeom prst="rect">
            <a:avLst/>
          </a:prstGeom>
          <a:noFill/>
          <a:ln>
            <a:noFill/>
          </a:ln>
        </p:spPr>
        <p:txBody>
          <a:bodyPr anchorCtr="0" anchor="t" bIns="45700" lIns="91425" spcFirstLastPara="1" rIns="91425" wrap="square" tIns="45700">
            <a:normAutofit fontScale="85000"/>
          </a:bodyPr>
          <a:lstStyle/>
          <a:p>
            <a:pPr indent="0" lvl="0" marL="0" rtl="0" algn="l">
              <a:lnSpc>
                <a:spcPct val="150000"/>
              </a:lnSpc>
              <a:spcBef>
                <a:spcPts val="0"/>
              </a:spcBef>
              <a:spcAft>
                <a:spcPts val="0"/>
              </a:spcAft>
              <a:buSzPct val="100000"/>
              <a:buNone/>
            </a:pPr>
            <a:r>
              <a:rPr lang="en-US" sz="2400"/>
              <a:t>Huấn luyện với 2 loại thực phẩm:</a:t>
            </a:r>
            <a:endParaRPr/>
          </a:p>
          <a:p>
            <a:pPr indent="0" lvl="0" marL="0" rtl="0" algn="l">
              <a:lnSpc>
                <a:spcPct val="150000"/>
              </a:lnSpc>
              <a:spcBef>
                <a:spcPts val="1000"/>
              </a:spcBef>
              <a:spcAft>
                <a:spcPts val="0"/>
              </a:spcAft>
              <a:buSzPct val="100000"/>
              <a:buNone/>
            </a:pPr>
            <a:r>
              <a:rPr lang="en-US"/>
              <a:t>	Sử dụng mô hình: Gồm 4 lớp tích chập (Conv2D) và 2 lớp Pooling (MaxPool2D) sau đó là tới lớp làm phẳng và 3 lớp Fullyconnected và 1 đầu ra.</a:t>
            </a:r>
            <a:endParaRPr/>
          </a:p>
          <a:p>
            <a:pPr indent="0" lvl="0" marL="0" rtl="0" algn="l">
              <a:lnSpc>
                <a:spcPct val="150000"/>
              </a:lnSpc>
              <a:spcBef>
                <a:spcPts val="1000"/>
              </a:spcBef>
              <a:spcAft>
                <a:spcPts val="0"/>
              </a:spcAft>
              <a:buSzPct val="100000"/>
              <a:buNone/>
            </a:pPr>
            <a:r>
              <a:rPr lang="en-US" sz="2400"/>
              <a:t>	</a:t>
            </a:r>
            <a:r>
              <a:rPr lang="en-US"/>
              <a:t>Sau 8 lần huấn luyện mô hình:</a:t>
            </a:r>
            <a:endParaRPr/>
          </a:p>
          <a:p>
            <a:pPr indent="0" lvl="0" marL="0" rtl="0" algn="l">
              <a:lnSpc>
                <a:spcPct val="150000"/>
              </a:lnSpc>
              <a:spcBef>
                <a:spcPts val="1000"/>
              </a:spcBef>
              <a:spcAft>
                <a:spcPts val="0"/>
              </a:spcAft>
              <a:buSzPct val="100000"/>
              <a:buNone/>
            </a:pPr>
            <a:r>
              <a:rPr lang="en-US"/>
              <a:t> 	+ Độ chính xác từ 62,27% tăng 97% trên tập train</a:t>
            </a:r>
            <a:endParaRPr/>
          </a:p>
          <a:p>
            <a:pPr indent="0" lvl="0" marL="0" rtl="0" algn="l">
              <a:lnSpc>
                <a:spcPct val="150000"/>
              </a:lnSpc>
              <a:spcBef>
                <a:spcPts val="1000"/>
              </a:spcBef>
              <a:spcAft>
                <a:spcPts val="0"/>
              </a:spcAft>
              <a:buSzPct val="100000"/>
              <a:buNone/>
            </a:pPr>
            <a:r>
              <a:rPr lang="en-US"/>
              <a:t> 	+ Độ chính xác từ 69,2% tăng 87,6% trên tập val</a:t>
            </a:r>
            <a:endParaRPr/>
          </a:p>
          <a:p>
            <a:pPr indent="0" lvl="0" marL="0" rtl="0" algn="l">
              <a:lnSpc>
                <a:spcPct val="150000"/>
              </a:lnSpc>
              <a:spcBef>
                <a:spcPts val="1000"/>
              </a:spcBef>
              <a:spcAft>
                <a:spcPts val="0"/>
              </a:spcAft>
              <a:buSzPct val="100000"/>
              <a:buNone/>
            </a:pPr>
            <a:r>
              <a:t/>
            </a:r>
            <a:endParaRPr sz="2400"/>
          </a:p>
          <a:p>
            <a:pPr indent="0" lvl="0" marL="0" rtl="0" algn="l">
              <a:lnSpc>
                <a:spcPct val="150000"/>
              </a:lnSpc>
              <a:spcBef>
                <a:spcPts val="1000"/>
              </a:spcBef>
              <a:spcAft>
                <a:spcPts val="0"/>
              </a:spcAft>
              <a:buSzPct val="100000"/>
              <a:buNone/>
            </a:pPr>
            <a:r>
              <a:t/>
            </a:r>
            <a:endParaRPr sz="2400">
              <a:latin typeface="Tahoma"/>
              <a:ea typeface="Tahoma"/>
              <a:cs typeface="Tahoma"/>
              <a:sym typeface="Tahoma"/>
            </a:endParaRPr>
          </a:p>
        </p:txBody>
      </p:sp>
      <p:pic>
        <p:nvPicPr>
          <p:cNvPr id="239" name="Google Shape;239;p15"/>
          <p:cNvPicPr preferRelativeResize="0"/>
          <p:nvPr/>
        </p:nvPicPr>
        <p:blipFill rotWithShape="1">
          <a:blip r:embed="rId3">
            <a:alphaModFix/>
          </a:blip>
          <a:srcRect b="0" l="0" r="0" t="0"/>
          <a:stretch/>
        </p:blipFill>
        <p:spPr>
          <a:xfrm>
            <a:off x="5869306" y="1467330"/>
            <a:ext cx="6148705" cy="4602480"/>
          </a:xfrm>
          <a:prstGeom prst="rect">
            <a:avLst/>
          </a:prstGeom>
          <a:noFill/>
          <a:ln>
            <a:noFill/>
          </a:ln>
          <a:effectLst>
            <a:outerShdw blurRad="292100" rotWithShape="0" algn="tl" dir="2700000" dist="139700">
              <a:srgbClr val="333333">
                <a:alpha val="64705"/>
              </a:srgbClr>
            </a:outerShdw>
          </a:effectLst>
        </p:spPr>
      </p:pic>
      <p:pic>
        <p:nvPicPr>
          <p:cNvPr id="240" name="Google Shape;240;p15"/>
          <p:cNvPicPr preferRelativeResize="0"/>
          <p:nvPr/>
        </p:nvPicPr>
        <p:blipFill rotWithShape="1">
          <a:blip r:embed="rId4">
            <a:alphaModFix/>
          </a:blip>
          <a:srcRect b="0" l="0" r="0" t="0"/>
          <a:stretch/>
        </p:blipFill>
        <p:spPr>
          <a:xfrm>
            <a:off x="6095999" y="1824016"/>
            <a:ext cx="5695318" cy="3889108"/>
          </a:xfrm>
          <a:prstGeom prst="rect">
            <a:avLst/>
          </a:prstGeom>
          <a:noFill/>
          <a:ln>
            <a:noFill/>
          </a:ln>
          <a:effectLst>
            <a:outerShdw blurRad="292100" rotWithShape="0" algn="tl" dir="2700000" dist="139700">
              <a:srgbClr val="333333">
                <a:alpha val="64705"/>
              </a:srgbClr>
            </a:outerShdw>
          </a:effectLst>
        </p:spPr>
      </p:pic>
      <p:sp>
        <p:nvSpPr>
          <p:cNvPr id="241" name="Google Shape;241;p15"/>
          <p:cNvSpPr txBox="1"/>
          <p:nvPr/>
        </p:nvSpPr>
        <p:spPr>
          <a:xfrm>
            <a:off x="1030285" y="327272"/>
            <a:ext cx="10131425" cy="109491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3600"/>
              <a:buFont typeface="Tahoma"/>
              <a:buNone/>
            </a:pPr>
            <a:r>
              <a:rPr b="1" lang="en-US" sz="3600" cap="none">
                <a:solidFill>
                  <a:schemeClr val="lt1"/>
                </a:solidFill>
                <a:latin typeface="Tahoma"/>
                <a:ea typeface="Tahoma"/>
                <a:cs typeface="Tahoma"/>
                <a:sym typeface="Tahoma"/>
              </a:rPr>
              <a:t>HUẤN LUYỆN MÔ HÌNH</a:t>
            </a:r>
            <a:endParaRPr sz="3600" cap="none">
              <a:solidFill>
                <a:schemeClr val="lt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 calcmode="lin" valueType="num">
                                      <p:cBhvr additive="base">
                                        <p:cTn dur="500"/>
                                        <p:tgtEl>
                                          <p:spTgt spid="23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 calcmode="lin" valueType="num">
                                      <p:cBhvr additive="base">
                                        <p:cTn dur="500"/>
                                        <p:tgtEl>
                                          <p:spTgt spid="23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 calcmode="lin" valueType="num">
                                      <p:cBhvr additive="base">
                                        <p:cTn dur="500"/>
                                        <p:tgtEl>
                                          <p:spTgt spid="23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 calcmode="lin" valueType="num">
                                      <p:cBhvr additive="base">
                                        <p:cTn dur="500"/>
                                        <p:tgtEl>
                                          <p:spTgt spid="23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 calcmode="lin" valueType="num">
                                      <p:cBhvr additive="base">
                                        <p:cTn dur="500"/>
                                        <p:tgtEl>
                                          <p:spTgt spid="23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 calcmode="lin" valueType="num">
                                      <p:cBhvr additive="base">
                                        <p:cTn dur="500"/>
                                        <p:tgtEl>
                                          <p:spTgt spid="23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 calcmode="lin" valueType="num">
                                      <p:cBhvr additive="base">
                                        <p:cTn dur="500"/>
                                        <p:tgtEl>
                                          <p:spTgt spid="23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nvSpPr>
        <p:spPr>
          <a:xfrm>
            <a:off x="1030285" y="327272"/>
            <a:ext cx="10131425" cy="109491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3600"/>
              <a:buFont typeface="Tahoma"/>
              <a:buNone/>
            </a:pPr>
            <a:r>
              <a:rPr b="1" lang="en-US" sz="3600" cap="none">
                <a:solidFill>
                  <a:schemeClr val="lt1"/>
                </a:solidFill>
                <a:latin typeface="Tahoma"/>
                <a:ea typeface="Tahoma"/>
                <a:cs typeface="Tahoma"/>
                <a:sym typeface="Tahoma"/>
              </a:rPr>
              <a:t>HUẤN LUYỆN MÔ HÌNH</a:t>
            </a:r>
            <a:endParaRPr sz="3600" cap="none">
              <a:solidFill>
                <a:schemeClr val="lt1"/>
              </a:solidFill>
              <a:latin typeface="Tahoma"/>
              <a:ea typeface="Tahoma"/>
              <a:cs typeface="Tahoma"/>
              <a:sym typeface="Tahoma"/>
            </a:endParaRPr>
          </a:p>
        </p:txBody>
      </p:sp>
      <p:sp>
        <p:nvSpPr>
          <p:cNvPr id="247" name="Google Shape;247;p16"/>
          <p:cNvSpPr txBox="1"/>
          <p:nvPr>
            <p:ph idx="1" type="body"/>
          </p:nvPr>
        </p:nvSpPr>
        <p:spPr>
          <a:xfrm>
            <a:off x="650291" y="1269506"/>
            <a:ext cx="5004786" cy="499812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400"/>
              <a:buNone/>
            </a:pPr>
            <a:r>
              <a:rPr lang="en-US" sz="2400"/>
              <a:t>Huấn luyện với 2 loại thực phẩm:</a:t>
            </a:r>
            <a:endParaRPr/>
          </a:p>
          <a:p>
            <a:pPr indent="0" lvl="0" marL="0" rtl="0" algn="l">
              <a:lnSpc>
                <a:spcPct val="150000"/>
              </a:lnSpc>
              <a:spcBef>
                <a:spcPts val="1000"/>
              </a:spcBef>
              <a:spcAft>
                <a:spcPts val="0"/>
              </a:spcAft>
              <a:buSzPts val="2400"/>
              <a:buNone/>
            </a:pPr>
            <a:r>
              <a:rPr lang="en-US" sz="2400"/>
              <a:t>	Sử dụng để huấn luyện với 10 loại thực phẩm.</a:t>
            </a:r>
            <a:endParaRPr/>
          </a:p>
          <a:p>
            <a:pPr indent="0" lvl="0" marL="0" rtl="0" algn="l">
              <a:lnSpc>
                <a:spcPct val="150000"/>
              </a:lnSpc>
              <a:spcBef>
                <a:spcPts val="1000"/>
              </a:spcBef>
              <a:spcAft>
                <a:spcPts val="0"/>
              </a:spcAft>
              <a:buSzPts val="2400"/>
              <a:buNone/>
            </a:pPr>
            <a:r>
              <a:t/>
            </a:r>
            <a:endParaRPr sz="2400">
              <a:latin typeface="Tahoma"/>
              <a:ea typeface="Tahoma"/>
              <a:cs typeface="Tahoma"/>
              <a:sym typeface="Tahoma"/>
            </a:endParaRPr>
          </a:p>
        </p:txBody>
      </p:sp>
      <p:pic>
        <p:nvPicPr>
          <p:cNvPr id="248" name="Google Shape;248;p16"/>
          <p:cNvPicPr preferRelativeResize="0"/>
          <p:nvPr/>
        </p:nvPicPr>
        <p:blipFill rotWithShape="1">
          <a:blip r:embed="rId3">
            <a:alphaModFix/>
          </a:blip>
          <a:srcRect b="0" l="0" r="0" t="0"/>
          <a:stretch/>
        </p:blipFill>
        <p:spPr>
          <a:xfrm>
            <a:off x="1201518" y="3429000"/>
            <a:ext cx="9788958" cy="21999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idx="1" type="body"/>
          </p:nvPr>
        </p:nvSpPr>
        <p:spPr>
          <a:xfrm>
            <a:off x="650291" y="1269506"/>
            <a:ext cx="5004786" cy="499812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50000"/>
              </a:lnSpc>
              <a:spcBef>
                <a:spcPts val="0"/>
              </a:spcBef>
              <a:spcAft>
                <a:spcPts val="0"/>
              </a:spcAft>
              <a:buSzPct val="100000"/>
              <a:buNone/>
            </a:pPr>
            <a:r>
              <a:rPr lang="en-US" sz="2400"/>
              <a:t>Huấn luyện với 10 loại thực phẩm:</a:t>
            </a:r>
            <a:endParaRPr/>
          </a:p>
          <a:p>
            <a:pPr indent="0" lvl="0" marL="0" rtl="0" algn="l">
              <a:lnSpc>
                <a:spcPct val="150000"/>
              </a:lnSpc>
              <a:spcBef>
                <a:spcPts val="1000"/>
              </a:spcBef>
              <a:spcAft>
                <a:spcPts val="0"/>
              </a:spcAft>
              <a:buSzPct val="100000"/>
              <a:buNone/>
            </a:pPr>
            <a:r>
              <a:rPr lang="en-US"/>
              <a:t>	Sử dụng mô hình EfficientNetB0: Gồm 8 block, mỗi block gồm nhiều lớp tích chập (Conv) sau đó là các lớp Pooling, lớp làm phẳng, lớp Fullyconnected.</a:t>
            </a:r>
            <a:endParaRPr/>
          </a:p>
          <a:p>
            <a:pPr indent="0" lvl="0" marL="0" rtl="0" algn="l">
              <a:lnSpc>
                <a:spcPct val="150000"/>
              </a:lnSpc>
              <a:spcBef>
                <a:spcPts val="1000"/>
              </a:spcBef>
              <a:spcAft>
                <a:spcPts val="0"/>
              </a:spcAft>
              <a:buSzPct val="100000"/>
              <a:buNone/>
            </a:pPr>
            <a:r>
              <a:rPr lang="en-US"/>
              <a:t>	Kết hợp thêm 1 lớp pooling và lớp dropout để chống overfitting</a:t>
            </a:r>
            <a:endParaRPr/>
          </a:p>
          <a:p>
            <a:pPr indent="0" lvl="0" marL="0" rtl="0" algn="l">
              <a:lnSpc>
                <a:spcPct val="150000"/>
              </a:lnSpc>
              <a:spcBef>
                <a:spcPts val="1000"/>
              </a:spcBef>
              <a:spcAft>
                <a:spcPts val="0"/>
              </a:spcAft>
              <a:buSzPct val="100000"/>
              <a:buNone/>
            </a:pPr>
            <a:r>
              <a:rPr lang="en-US"/>
              <a:t>	Sau 5 lần huấn luyện, độ chính xác tăng từ 72,88% lên 87,84% (tập train) và từ 90,62% lên 92,33% (tập val)</a:t>
            </a:r>
            <a:endParaRPr/>
          </a:p>
          <a:p>
            <a:pPr indent="0" lvl="0" marL="0" rtl="0" algn="l">
              <a:lnSpc>
                <a:spcPct val="150000"/>
              </a:lnSpc>
              <a:spcBef>
                <a:spcPts val="1000"/>
              </a:spcBef>
              <a:spcAft>
                <a:spcPts val="0"/>
              </a:spcAft>
              <a:buSzPct val="100000"/>
              <a:buNone/>
            </a:pPr>
            <a:r>
              <a:t/>
            </a:r>
            <a:endParaRPr sz="2400"/>
          </a:p>
          <a:p>
            <a:pPr indent="0" lvl="0" marL="0" rtl="0" algn="l">
              <a:lnSpc>
                <a:spcPct val="150000"/>
              </a:lnSpc>
              <a:spcBef>
                <a:spcPts val="1000"/>
              </a:spcBef>
              <a:spcAft>
                <a:spcPts val="0"/>
              </a:spcAft>
              <a:buSzPct val="100000"/>
              <a:buNone/>
            </a:pPr>
            <a:r>
              <a:t/>
            </a:r>
            <a:endParaRPr sz="2400">
              <a:latin typeface="Tahoma"/>
              <a:ea typeface="Tahoma"/>
              <a:cs typeface="Tahoma"/>
              <a:sym typeface="Tahoma"/>
            </a:endParaRPr>
          </a:p>
        </p:txBody>
      </p:sp>
      <p:pic>
        <p:nvPicPr>
          <p:cNvPr id="254" name="Google Shape;254;p17"/>
          <p:cNvPicPr preferRelativeResize="0"/>
          <p:nvPr/>
        </p:nvPicPr>
        <p:blipFill rotWithShape="1">
          <a:blip r:embed="rId3">
            <a:alphaModFix/>
          </a:blip>
          <a:srcRect b="0" l="0" r="0" t="0"/>
          <a:stretch/>
        </p:blipFill>
        <p:spPr>
          <a:xfrm>
            <a:off x="6480434" y="1655290"/>
            <a:ext cx="4792980" cy="4226560"/>
          </a:xfrm>
          <a:prstGeom prst="rect">
            <a:avLst/>
          </a:prstGeom>
          <a:noFill/>
          <a:ln>
            <a:noFill/>
          </a:ln>
          <a:effectLst>
            <a:outerShdw blurRad="292100" rotWithShape="0" algn="tl" dir="2700000" dist="139700">
              <a:srgbClr val="333333">
                <a:alpha val="64705"/>
              </a:srgbClr>
            </a:outerShdw>
          </a:effectLst>
        </p:spPr>
      </p:pic>
      <p:pic>
        <p:nvPicPr>
          <p:cNvPr id="255" name="Google Shape;255;p17"/>
          <p:cNvPicPr preferRelativeResize="0"/>
          <p:nvPr/>
        </p:nvPicPr>
        <p:blipFill rotWithShape="1">
          <a:blip r:embed="rId4">
            <a:alphaModFix/>
          </a:blip>
          <a:srcRect b="0" l="0" r="0" t="0"/>
          <a:stretch/>
        </p:blipFill>
        <p:spPr>
          <a:xfrm>
            <a:off x="6096000" y="1990879"/>
            <a:ext cx="5847599" cy="3890971"/>
          </a:xfrm>
          <a:prstGeom prst="rect">
            <a:avLst/>
          </a:prstGeom>
          <a:noFill/>
          <a:ln>
            <a:noFill/>
          </a:ln>
          <a:effectLst>
            <a:outerShdw blurRad="292100" rotWithShape="0" algn="tl" dir="2700000" dist="139700">
              <a:srgbClr val="333333">
                <a:alpha val="64705"/>
              </a:srgbClr>
            </a:outerShdw>
          </a:effectLst>
        </p:spPr>
      </p:pic>
      <p:sp>
        <p:nvSpPr>
          <p:cNvPr id="256" name="Google Shape;256;p17"/>
          <p:cNvSpPr txBox="1"/>
          <p:nvPr>
            <p:ph type="title"/>
          </p:nvPr>
        </p:nvSpPr>
        <p:spPr>
          <a:xfrm>
            <a:off x="1030285" y="327272"/>
            <a:ext cx="10131425" cy="109491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ahoma"/>
              <a:buNone/>
            </a:pPr>
            <a:r>
              <a:rPr b="1" lang="en-US"/>
              <a:t>HUẤN LUYỆN MÔ HÌNH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 calcmode="lin" valueType="num">
                                      <p:cBhvr additive="base">
                                        <p:cTn dur="500"/>
                                        <p:tgtEl>
                                          <p:spTgt spid="25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 calcmode="lin" valueType="num">
                                      <p:cBhvr additive="base">
                                        <p:cTn dur="500"/>
                                        <p:tgtEl>
                                          <p:spTgt spid="25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 calcmode="lin" valueType="num">
                                      <p:cBhvr additive="base">
                                        <p:cTn dur="500"/>
                                        <p:tgtEl>
                                          <p:spTgt spid="25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 calcmode="lin" valueType="num">
                                      <p:cBhvr additive="base">
                                        <p:cTn dur="500"/>
                                        <p:tgtEl>
                                          <p:spTgt spid="25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 calcmode="lin" valueType="num">
                                      <p:cBhvr additive="base">
                                        <p:cTn dur="500"/>
                                        <p:tgtEl>
                                          <p:spTgt spid="25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 calcmode="lin" valueType="num">
                                      <p:cBhvr additive="base">
                                        <p:cTn dur="500"/>
                                        <p:tgtEl>
                                          <p:spTgt spid="25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54"/>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nvSpPr>
        <p:spPr>
          <a:xfrm>
            <a:off x="1030285" y="327272"/>
            <a:ext cx="10131425" cy="109491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3600"/>
              <a:buFont typeface="Tahoma"/>
              <a:buNone/>
            </a:pPr>
            <a:r>
              <a:rPr b="1" lang="en-US" sz="3600" cap="none">
                <a:solidFill>
                  <a:schemeClr val="lt1"/>
                </a:solidFill>
                <a:latin typeface="Tahoma"/>
                <a:ea typeface="Tahoma"/>
                <a:cs typeface="Tahoma"/>
                <a:sym typeface="Tahoma"/>
              </a:rPr>
              <a:t>HUẤN LUYỆN MÔ HÌNH</a:t>
            </a:r>
            <a:endParaRPr sz="3600" cap="none">
              <a:solidFill>
                <a:schemeClr val="lt1"/>
              </a:solidFill>
              <a:latin typeface="Tahoma"/>
              <a:ea typeface="Tahoma"/>
              <a:cs typeface="Tahoma"/>
              <a:sym typeface="Tahoma"/>
            </a:endParaRPr>
          </a:p>
        </p:txBody>
      </p:sp>
      <p:sp>
        <p:nvSpPr>
          <p:cNvPr id="262" name="Google Shape;262;p18"/>
          <p:cNvSpPr txBox="1"/>
          <p:nvPr>
            <p:ph idx="1" type="body"/>
          </p:nvPr>
        </p:nvSpPr>
        <p:spPr>
          <a:xfrm>
            <a:off x="650303" y="1269500"/>
            <a:ext cx="6632100" cy="4998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400"/>
              <a:buNone/>
            </a:pPr>
            <a:r>
              <a:rPr lang="en-US" sz="2400"/>
              <a:t>Huấn luyện với toàn bộ dữ liệu:</a:t>
            </a:r>
            <a:endParaRPr/>
          </a:p>
          <a:p>
            <a:pPr indent="0" lvl="0" marL="0" rtl="0" algn="l">
              <a:lnSpc>
                <a:spcPct val="150000"/>
              </a:lnSpc>
              <a:spcBef>
                <a:spcPts val="1000"/>
              </a:spcBef>
              <a:spcAft>
                <a:spcPts val="0"/>
              </a:spcAft>
              <a:buSzPts val="2400"/>
              <a:buNone/>
            </a:pPr>
            <a:r>
              <a:rPr lang="en-US" sz="2400"/>
              <a:t>	Sử dụng mô hình 10 loại để huấn luyện với toàn bộ dữ liệu.</a:t>
            </a:r>
            <a:endParaRPr/>
          </a:p>
          <a:p>
            <a:pPr indent="0" lvl="0" marL="0" rtl="0" algn="l">
              <a:lnSpc>
                <a:spcPct val="150000"/>
              </a:lnSpc>
              <a:spcBef>
                <a:spcPts val="1000"/>
              </a:spcBef>
              <a:spcAft>
                <a:spcPts val="0"/>
              </a:spcAft>
              <a:buSzPts val="2400"/>
              <a:buNone/>
            </a:pPr>
            <a:r>
              <a:t/>
            </a:r>
            <a:endParaRPr sz="2400">
              <a:latin typeface="Tahoma"/>
              <a:ea typeface="Tahoma"/>
              <a:cs typeface="Tahoma"/>
              <a:sym typeface="Tahoma"/>
            </a:endParaRPr>
          </a:p>
        </p:txBody>
      </p:sp>
      <p:pic>
        <p:nvPicPr>
          <p:cNvPr id="263" name="Google Shape;263;p18"/>
          <p:cNvPicPr preferRelativeResize="0"/>
          <p:nvPr/>
        </p:nvPicPr>
        <p:blipFill rotWithShape="1">
          <a:blip r:embed="rId3">
            <a:alphaModFix/>
          </a:blip>
          <a:srcRect b="0" l="0" r="0" t="0"/>
          <a:stretch/>
        </p:blipFill>
        <p:spPr>
          <a:xfrm>
            <a:off x="1030285" y="3429000"/>
            <a:ext cx="10266636" cy="21594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idx="1" type="body"/>
          </p:nvPr>
        </p:nvSpPr>
        <p:spPr>
          <a:xfrm>
            <a:off x="650291" y="1269506"/>
            <a:ext cx="5004786" cy="499812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400"/>
              <a:buNone/>
            </a:pPr>
            <a:r>
              <a:rPr lang="en-US" sz="2400"/>
              <a:t>Huấn luyện với toàn bộ dữ liệu:</a:t>
            </a:r>
            <a:endParaRPr/>
          </a:p>
          <a:p>
            <a:pPr indent="0" lvl="0" marL="0" rtl="0" algn="l">
              <a:lnSpc>
                <a:spcPct val="150000"/>
              </a:lnSpc>
              <a:spcBef>
                <a:spcPts val="1000"/>
              </a:spcBef>
              <a:spcAft>
                <a:spcPts val="0"/>
              </a:spcAft>
              <a:buSzPts val="1800"/>
              <a:buNone/>
            </a:pPr>
            <a:r>
              <a:rPr lang="en-US"/>
              <a:t>	Sử dụng mô hình EfficientNetB1. Các lớp tích chập trong mạng EfficientNet sẽ không thay đổi.</a:t>
            </a:r>
            <a:endParaRPr/>
          </a:p>
          <a:p>
            <a:pPr indent="0" lvl="0" marL="0" rtl="0" algn="l">
              <a:lnSpc>
                <a:spcPct val="150000"/>
              </a:lnSpc>
              <a:spcBef>
                <a:spcPts val="1000"/>
              </a:spcBef>
              <a:spcAft>
                <a:spcPts val="0"/>
              </a:spcAft>
              <a:buSzPts val="1800"/>
              <a:buNone/>
            </a:pPr>
            <a:r>
              <a:rPr lang="en-US"/>
              <a:t>	Cụ thể là sau 8 lần huấn luyện, độ chính xác tăng từ 55,67% lên 97,3% (tập train) và từ 71,5% lên 85,04% (tập val)</a:t>
            </a:r>
            <a:endParaRPr sz="2400"/>
          </a:p>
          <a:p>
            <a:pPr indent="0" lvl="0" marL="0" rtl="0" algn="l">
              <a:lnSpc>
                <a:spcPct val="150000"/>
              </a:lnSpc>
              <a:spcBef>
                <a:spcPts val="1000"/>
              </a:spcBef>
              <a:spcAft>
                <a:spcPts val="0"/>
              </a:spcAft>
              <a:buSzPts val="2400"/>
              <a:buNone/>
            </a:pPr>
            <a:r>
              <a:t/>
            </a:r>
            <a:endParaRPr sz="2400">
              <a:latin typeface="Tahoma"/>
              <a:ea typeface="Tahoma"/>
              <a:cs typeface="Tahoma"/>
              <a:sym typeface="Tahoma"/>
            </a:endParaRPr>
          </a:p>
        </p:txBody>
      </p:sp>
      <p:pic>
        <p:nvPicPr>
          <p:cNvPr id="269" name="Google Shape;269;p19"/>
          <p:cNvPicPr preferRelativeResize="0"/>
          <p:nvPr/>
        </p:nvPicPr>
        <p:blipFill rotWithShape="1">
          <a:blip r:embed="rId3">
            <a:alphaModFix/>
          </a:blip>
          <a:srcRect b="0" l="0" r="0" t="0"/>
          <a:stretch/>
        </p:blipFill>
        <p:spPr>
          <a:xfrm>
            <a:off x="6292297" y="1269506"/>
            <a:ext cx="5135880" cy="4483735"/>
          </a:xfrm>
          <a:prstGeom prst="rect">
            <a:avLst/>
          </a:prstGeom>
          <a:noFill/>
          <a:ln>
            <a:noFill/>
          </a:ln>
          <a:effectLst>
            <a:outerShdw blurRad="292100" rotWithShape="0" algn="tl" dir="2700000" dist="139700">
              <a:srgbClr val="333333">
                <a:alpha val="64705"/>
              </a:srgbClr>
            </a:outerShdw>
          </a:effectLst>
        </p:spPr>
      </p:pic>
      <p:pic>
        <p:nvPicPr>
          <p:cNvPr id="270" name="Google Shape;270;p19"/>
          <p:cNvPicPr preferRelativeResize="0"/>
          <p:nvPr/>
        </p:nvPicPr>
        <p:blipFill rotWithShape="1">
          <a:blip r:embed="rId4">
            <a:alphaModFix/>
          </a:blip>
          <a:srcRect b="0" l="0" r="0" t="0"/>
          <a:stretch/>
        </p:blipFill>
        <p:spPr>
          <a:xfrm>
            <a:off x="5788609" y="1835518"/>
            <a:ext cx="6143256" cy="4016324"/>
          </a:xfrm>
          <a:prstGeom prst="rect">
            <a:avLst/>
          </a:prstGeom>
          <a:noFill/>
          <a:ln>
            <a:noFill/>
          </a:ln>
          <a:effectLst>
            <a:outerShdw blurRad="292100" rotWithShape="0" algn="tl" dir="2700000" dist="139700">
              <a:srgbClr val="333333">
                <a:alpha val="64705"/>
              </a:srgbClr>
            </a:outerShdw>
          </a:effectLst>
        </p:spPr>
      </p:pic>
      <p:sp>
        <p:nvSpPr>
          <p:cNvPr id="271" name="Google Shape;271;p19"/>
          <p:cNvSpPr txBox="1"/>
          <p:nvPr>
            <p:ph type="title"/>
          </p:nvPr>
        </p:nvSpPr>
        <p:spPr>
          <a:xfrm>
            <a:off x="1030285" y="327272"/>
            <a:ext cx="10131425" cy="109491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ahoma"/>
              <a:buNone/>
            </a:pPr>
            <a:r>
              <a:rPr b="1" lang="en-US"/>
              <a:t>HUẤN LUYỆN MÔ HÌNH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 calcmode="lin" valueType="num">
                                      <p:cBhvr additive="base">
                                        <p:cTn dur="500"/>
                                        <p:tgtEl>
                                          <p:spTgt spid="26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 calcmode="lin" valueType="num">
                                      <p:cBhvr additive="base">
                                        <p:cTn dur="500"/>
                                        <p:tgtEl>
                                          <p:spTgt spid="26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 calcmode="lin" valueType="num">
                                      <p:cBhvr additive="base">
                                        <p:cTn dur="500"/>
                                        <p:tgtEl>
                                          <p:spTgt spid="26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 calcmode="lin" valueType="num">
                                      <p:cBhvr additive="base">
                                        <p:cTn dur="500"/>
                                        <p:tgtEl>
                                          <p:spTgt spid="26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6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3600"/>
              <a:buFont typeface="Tahoma"/>
              <a:buNone/>
            </a:pPr>
            <a:r>
              <a:rPr b="1" lang="en-US">
                <a:solidFill>
                  <a:schemeClr val="lt2"/>
                </a:solidFill>
              </a:rPr>
              <a:t>DANH SÁCH THÀNH VIÊN</a:t>
            </a:r>
            <a:endParaRPr b="1">
              <a:solidFill>
                <a:schemeClr val="lt2"/>
              </a:solidFill>
            </a:endParaRPr>
          </a:p>
        </p:txBody>
      </p:sp>
      <p:sp>
        <p:nvSpPr>
          <p:cNvPr id="154" name="Google Shape;154;p2"/>
          <p:cNvSpPr txBox="1"/>
          <p:nvPr>
            <p:ph idx="1" type="body"/>
          </p:nvPr>
        </p:nvSpPr>
        <p:spPr>
          <a:xfrm>
            <a:off x="1762126" y="1952584"/>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000"/>
              <a:buChar char="•"/>
            </a:pPr>
            <a:r>
              <a:rPr lang="en-US" sz="3000">
                <a:latin typeface="Tahoma"/>
                <a:ea typeface="Tahoma"/>
                <a:cs typeface="Tahoma"/>
                <a:sym typeface="Tahoma"/>
              </a:rPr>
              <a:t>19133008		LƯU GIA BẢO</a:t>
            </a:r>
            <a:endParaRPr sz="3000">
              <a:latin typeface="Tahoma"/>
              <a:ea typeface="Tahoma"/>
              <a:cs typeface="Tahoma"/>
              <a:sym typeface="Tahoma"/>
            </a:endParaRPr>
          </a:p>
          <a:p>
            <a:pPr indent="-285750" lvl="0" marL="285750" rtl="0" algn="l">
              <a:spcBef>
                <a:spcPts val="1000"/>
              </a:spcBef>
              <a:spcAft>
                <a:spcPts val="0"/>
              </a:spcAft>
              <a:buSzPts val="3000"/>
              <a:buChar char="•"/>
            </a:pPr>
            <a:r>
              <a:rPr lang="en-US" sz="3000">
                <a:latin typeface="Tahoma"/>
                <a:ea typeface="Tahoma"/>
                <a:cs typeface="Tahoma"/>
                <a:sym typeface="Tahoma"/>
              </a:rPr>
              <a:t>19133068		NGUYỄN QUỐC VIỆT</a:t>
            </a:r>
            <a:endParaRPr sz="30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txBox="1"/>
          <p:nvPr>
            <p:ph type="title"/>
          </p:nvPr>
        </p:nvSpPr>
        <p:spPr>
          <a:xfrm>
            <a:off x="1030287" y="2334087"/>
            <a:ext cx="10131425" cy="109491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000"/>
              <a:buFont typeface="Tahoma"/>
              <a:buNone/>
            </a:pPr>
            <a:r>
              <a:rPr b="1" lang="en-US" sz="6000"/>
              <a:t>TRIỂN KHAI ỨNG DỤNG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idx="1" type="body"/>
          </p:nvPr>
        </p:nvSpPr>
        <p:spPr>
          <a:xfrm>
            <a:off x="1038997" y="1855431"/>
            <a:ext cx="10405677" cy="419026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solidFill>
                  <a:schemeClr val="lt2"/>
                </a:solidFill>
                <a:latin typeface="Tahoma"/>
                <a:ea typeface="Tahoma"/>
                <a:cs typeface="Tahoma"/>
                <a:sym typeface="Tahoma"/>
              </a:rPr>
              <a:t>	Để chạy ứng dụng dùng lệnh </a:t>
            </a:r>
            <a:endParaRPr/>
          </a:p>
          <a:p>
            <a:pPr indent="0" lvl="0" marL="0" rtl="0" algn="l">
              <a:lnSpc>
                <a:spcPct val="150000"/>
              </a:lnSpc>
              <a:spcBef>
                <a:spcPts val="1000"/>
              </a:spcBef>
              <a:spcAft>
                <a:spcPts val="0"/>
              </a:spcAft>
              <a:buSzPts val="2000"/>
              <a:buNone/>
            </a:pPr>
            <a:r>
              <a:rPr lang="en-US" sz="2000">
                <a:solidFill>
                  <a:schemeClr val="lt2"/>
                </a:solidFill>
                <a:latin typeface="Tahoma"/>
                <a:ea typeface="Tahoma"/>
                <a:cs typeface="Tahoma"/>
                <a:sym typeface="Tahoma"/>
              </a:rPr>
              <a:t>						streamlit run.\food-vision\app.py</a:t>
            </a:r>
            <a:endParaRPr/>
          </a:p>
          <a:p>
            <a:pPr indent="0" lvl="0" marL="0" rtl="0" algn="l">
              <a:lnSpc>
                <a:spcPct val="150000"/>
              </a:lnSpc>
              <a:spcBef>
                <a:spcPts val="1000"/>
              </a:spcBef>
              <a:spcAft>
                <a:spcPts val="0"/>
              </a:spcAft>
              <a:buSzPts val="2000"/>
              <a:buNone/>
            </a:pPr>
            <a:r>
              <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3000"/>
              <a:buNone/>
            </a:pPr>
            <a:r>
              <a:t/>
            </a:r>
            <a:endParaRPr sz="3000">
              <a:solidFill>
                <a:schemeClr val="lt2"/>
              </a:solidFill>
              <a:latin typeface="Tahoma"/>
              <a:ea typeface="Tahoma"/>
              <a:cs typeface="Tahoma"/>
              <a:sym typeface="Tahoma"/>
            </a:endParaRPr>
          </a:p>
        </p:txBody>
      </p:sp>
      <p:sp>
        <p:nvSpPr>
          <p:cNvPr id="282" name="Google Shape;282;p21"/>
          <p:cNvSpPr txBox="1"/>
          <p:nvPr/>
        </p:nvSpPr>
        <p:spPr>
          <a:xfrm>
            <a:off x="1038997" y="399164"/>
            <a:ext cx="10114004" cy="14562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cap="none">
                <a:solidFill>
                  <a:schemeClr val="lt1"/>
                </a:solidFill>
                <a:latin typeface="Tahoma"/>
                <a:ea typeface="Tahoma"/>
                <a:cs typeface="Tahoma"/>
                <a:sym typeface="Tahoma"/>
              </a:rPr>
              <a:t>GIAO DIỆN ỨNG DỤNG </a:t>
            </a:r>
            <a:endParaRPr b="1" sz="4000" cap="none">
              <a:solidFill>
                <a:schemeClr val="lt1"/>
              </a:solidFill>
              <a:latin typeface="Tahoma"/>
              <a:ea typeface="Tahoma"/>
              <a:cs typeface="Tahoma"/>
              <a:sym typeface="Tahoma"/>
            </a:endParaRPr>
          </a:p>
        </p:txBody>
      </p:sp>
      <p:pic>
        <p:nvPicPr>
          <p:cNvPr id="283" name="Google Shape;283;p21"/>
          <p:cNvPicPr preferRelativeResize="0"/>
          <p:nvPr/>
        </p:nvPicPr>
        <p:blipFill rotWithShape="1">
          <a:blip r:embed="rId3">
            <a:alphaModFix/>
          </a:blip>
          <a:srcRect b="0" l="0" r="0" t="0"/>
          <a:stretch/>
        </p:blipFill>
        <p:spPr>
          <a:xfrm>
            <a:off x="2935072" y="3621668"/>
            <a:ext cx="6613525" cy="16266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 calcmode="lin" valueType="num">
                                      <p:cBhvr additive="base">
                                        <p:cTn dur="500"/>
                                        <p:tgtEl>
                                          <p:spTgt spid="28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 calcmode="lin" valueType="num">
                                      <p:cBhvr additive="base">
                                        <p:cTn dur="500"/>
                                        <p:tgtEl>
                                          <p:spTgt spid="28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 calcmode="lin" valueType="num">
                                      <p:cBhvr additive="base">
                                        <p:cTn dur="500"/>
                                        <p:tgtEl>
                                          <p:spTgt spid="28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 calcmode="lin" valueType="num">
                                      <p:cBhvr additive="base">
                                        <p:cTn dur="500"/>
                                        <p:tgtEl>
                                          <p:spTgt spid="28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idx="1" type="body"/>
          </p:nvPr>
        </p:nvSpPr>
        <p:spPr>
          <a:xfrm>
            <a:off x="893161" y="1855431"/>
            <a:ext cx="10405677" cy="419026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solidFill>
                  <a:schemeClr val="lt2"/>
                </a:solidFill>
                <a:latin typeface="Tahoma"/>
                <a:ea typeface="Tahoma"/>
                <a:cs typeface="Tahoma"/>
                <a:sym typeface="Tahoma"/>
              </a:rPr>
              <a:t>	Sau đó truy cập vào http://localhost:8501</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3000"/>
              <a:buNone/>
            </a:pPr>
            <a:r>
              <a:t/>
            </a:r>
            <a:endParaRPr sz="3000">
              <a:solidFill>
                <a:schemeClr val="lt2"/>
              </a:solidFill>
              <a:latin typeface="Tahoma"/>
              <a:ea typeface="Tahoma"/>
              <a:cs typeface="Tahoma"/>
              <a:sym typeface="Tahoma"/>
            </a:endParaRPr>
          </a:p>
        </p:txBody>
      </p:sp>
      <p:pic>
        <p:nvPicPr>
          <p:cNvPr id="289" name="Google Shape;289;p22"/>
          <p:cNvPicPr preferRelativeResize="0"/>
          <p:nvPr/>
        </p:nvPicPr>
        <p:blipFill rotWithShape="1">
          <a:blip r:embed="rId3">
            <a:alphaModFix/>
          </a:blip>
          <a:srcRect b="0" l="0" r="0" t="0"/>
          <a:stretch/>
        </p:blipFill>
        <p:spPr>
          <a:xfrm>
            <a:off x="1870710" y="2654586"/>
            <a:ext cx="8130540" cy="3701868"/>
          </a:xfrm>
          <a:prstGeom prst="rect">
            <a:avLst/>
          </a:prstGeom>
          <a:noFill/>
          <a:ln>
            <a:noFill/>
          </a:ln>
        </p:spPr>
      </p:pic>
      <p:sp>
        <p:nvSpPr>
          <p:cNvPr id="290" name="Google Shape;290;p22"/>
          <p:cNvSpPr txBox="1"/>
          <p:nvPr/>
        </p:nvSpPr>
        <p:spPr>
          <a:xfrm>
            <a:off x="1038997" y="399164"/>
            <a:ext cx="10114004" cy="14562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cap="none">
                <a:solidFill>
                  <a:schemeClr val="lt1"/>
                </a:solidFill>
                <a:latin typeface="Tahoma"/>
                <a:ea typeface="Tahoma"/>
                <a:cs typeface="Tahoma"/>
                <a:sym typeface="Tahoma"/>
              </a:rPr>
              <a:t>GIAO DIỆN ỨNG DỤNG </a:t>
            </a:r>
            <a:endParaRPr b="1" sz="4000" cap="none">
              <a:solidFill>
                <a:schemeClr val="lt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 calcmode="lin" valueType="num">
                                      <p:cBhvr additive="base">
                                        <p:cTn dur="500"/>
                                        <p:tgtEl>
                                          <p:spTgt spid="28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 calcmode="lin" valueType="num">
                                      <p:cBhvr additive="base">
                                        <p:cTn dur="500"/>
                                        <p:tgtEl>
                                          <p:spTgt spid="28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idx="1" type="body"/>
          </p:nvPr>
        </p:nvSpPr>
        <p:spPr>
          <a:xfrm>
            <a:off x="1166458" y="1769706"/>
            <a:ext cx="10405677" cy="419026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solidFill>
                  <a:schemeClr val="lt2"/>
                </a:solidFill>
                <a:latin typeface="Tahoma"/>
                <a:ea typeface="Tahoma"/>
                <a:cs typeface="Tahoma"/>
                <a:sym typeface="Tahoma"/>
              </a:rPr>
              <a:t>	Giao diện của trang web giới thiệu sơ lược về ứng dụng và thông tin về model gồm tên model: EfficientNetB1 có độ chính xác: 85%. Main Menu gồm 2 phần:</a:t>
            </a:r>
            <a:endParaRPr/>
          </a:p>
          <a:p>
            <a:pPr indent="0" lvl="0" marL="0" rtl="0" algn="l">
              <a:lnSpc>
                <a:spcPct val="150000"/>
              </a:lnSpc>
              <a:spcBef>
                <a:spcPts val="1000"/>
              </a:spcBef>
              <a:spcAft>
                <a:spcPts val="0"/>
              </a:spcAft>
              <a:buSzPts val="2000"/>
              <a:buNone/>
            </a:pPr>
            <a:r>
              <a:rPr lang="en-US" sz="2000">
                <a:solidFill>
                  <a:schemeClr val="lt2"/>
                </a:solidFill>
                <a:latin typeface="Tahoma"/>
                <a:ea typeface="Tahoma"/>
                <a:cs typeface="Tahoma"/>
                <a:sym typeface="Tahoma"/>
              </a:rPr>
              <a:t>	-	Home: Nhận dạng thực phẩm bằng hình ảnh</a:t>
            </a:r>
            <a:endParaRPr/>
          </a:p>
          <a:p>
            <a:pPr indent="0" lvl="0" marL="0" rtl="0" algn="l">
              <a:lnSpc>
                <a:spcPct val="150000"/>
              </a:lnSpc>
              <a:spcBef>
                <a:spcPts val="1000"/>
              </a:spcBef>
              <a:spcAft>
                <a:spcPts val="0"/>
              </a:spcAft>
              <a:buSzPts val="2000"/>
              <a:buNone/>
            </a:pPr>
            <a:r>
              <a:rPr lang="en-US" sz="2000">
                <a:solidFill>
                  <a:schemeClr val="lt2"/>
                </a:solidFill>
                <a:latin typeface="Tahoma"/>
                <a:ea typeface="Tahoma"/>
                <a:cs typeface="Tahoma"/>
                <a:sym typeface="Tahoma"/>
              </a:rPr>
              <a:t>	-	Project: Thông tin chi tiết về model</a:t>
            </a:r>
            <a:endParaRPr/>
          </a:p>
          <a:p>
            <a:pPr indent="0" lvl="0" marL="0" rtl="0" algn="l">
              <a:lnSpc>
                <a:spcPct val="150000"/>
              </a:lnSpc>
              <a:spcBef>
                <a:spcPts val="1000"/>
              </a:spcBef>
              <a:spcAft>
                <a:spcPts val="0"/>
              </a:spcAft>
              <a:buSzPts val="2000"/>
              <a:buNone/>
            </a:pPr>
            <a:r>
              <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3000"/>
              <a:buNone/>
            </a:pPr>
            <a:r>
              <a:t/>
            </a:r>
            <a:endParaRPr sz="3000">
              <a:solidFill>
                <a:schemeClr val="lt2"/>
              </a:solidFill>
              <a:latin typeface="Tahoma"/>
              <a:ea typeface="Tahoma"/>
              <a:cs typeface="Tahoma"/>
              <a:sym typeface="Tahoma"/>
            </a:endParaRPr>
          </a:p>
        </p:txBody>
      </p:sp>
      <p:sp>
        <p:nvSpPr>
          <p:cNvPr id="296" name="Google Shape;296;p23"/>
          <p:cNvSpPr txBox="1"/>
          <p:nvPr/>
        </p:nvSpPr>
        <p:spPr>
          <a:xfrm>
            <a:off x="1038997" y="399164"/>
            <a:ext cx="10114004" cy="14562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cap="none">
                <a:solidFill>
                  <a:schemeClr val="lt1"/>
                </a:solidFill>
                <a:latin typeface="Tahoma"/>
                <a:ea typeface="Tahoma"/>
                <a:cs typeface="Tahoma"/>
                <a:sym typeface="Tahoma"/>
              </a:rPr>
              <a:t>GIAO DIỆN ỨNG DỤNG </a:t>
            </a:r>
            <a:endParaRPr b="1" sz="4000" cap="none">
              <a:solidFill>
                <a:schemeClr val="lt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 calcmode="lin" valueType="num">
                                      <p:cBhvr additive="base">
                                        <p:cTn dur="500"/>
                                        <p:tgtEl>
                                          <p:spTgt spid="29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 calcmode="lin" valueType="num">
                                      <p:cBhvr additive="base">
                                        <p:cTn dur="500"/>
                                        <p:tgtEl>
                                          <p:spTgt spid="29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 calcmode="lin" valueType="num">
                                      <p:cBhvr additive="base">
                                        <p:cTn dur="500"/>
                                        <p:tgtEl>
                                          <p:spTgt spid="29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 calcmode="lin" valueType="num">
                                      <p:cBhvr additive="base">
                                        <p:cTn dur="500"/>
                                        <p:tgtEl>
                                          <p:spTgt spid="29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 calcmode="lin" valueType="num">
                                      <p:cBhvr additive="base">
                                        <p:cTn dur="500"/>
                                        <p:tgtEl>
                                          <p:spTgt spid="29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idx="1" type="body"/>
          </p:nvPr>
        </p:nvSpPr>
        <p:spPr>
          <a:xfrm>
            <a:off x="1023675" y="1760181"/>
            <a:ext cx="10405677" cy="419026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solidFill>
                  <a:schemeClr val="lt2"/>
                </a:solidFill>
                <a:latin typeface="Tahoma"/>
                <a:ea typeface="Tahoma"/>
                <a:cs typeface="Tahoma"/>
                <a:sym typeface="Tahoma"/>
              </a:rPr>
              <a:t>	Để nhận dạng thực phẩm ta chọn tab home của ứng dụng sau đó chọn hình cần nhận dạng và upload lên web</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3000"/>
              <a:buNone/>
            </a:pPr>
            <a:r>
              <a:t/>
            </a:r>
            <a:endParaRPr sz="3000">
              <a:solidFill>
                <a:schemeClr val="lt2"/>
              </a:solidFill>
              <a:latin typeface="Tahoma"/>
              <a:ea typeface="Tahoma"/>
              <a:cs typeface="Tahoma"/>
              <a:sym typeface="Tahoma"/>
            </a:endParaRPr>
          </a:p>
        </p:txBody>
      </p:sp>
      <p:pic>
        <p:nvPicPr>
          <p:cNvPr id="302" name="Google Shape;302;p24"/>
          <p:cNvPicPr preferRelativeResize="0"/>
          <p:nvPr/>
        </p:nvPicPr>
        <p:blipFill rotWithShape="1">
          <a:blip r:embed="rId3">
            <a:alphaModFix/>
          </a:blip>
          <a:srcRect b="0" l="0" r="0" t="0"/>
          <a:stretch/>
        </p:blipFill>
        <p:spPr>
          <a:xfrm>
            <a:off x="2153519" y="2878402"/>
            <a:ext cx="7854315" cy="3505568"/>
          </a:xfrm>
          <a:prstGeom prst="rect">
            <a:avLst/>
          </a:prstGeom>
          <a:noFill/>
          <a:ln>
            <a:noFill/>
          </a:ln>
        </p:spPr>
      </p:pic>
      <p:sp>
        <p:nvSpPr>
          <p:cNvPr id="303" name="Google Shape;303;p24"/>
          <p:cNvSpPr txBox="1"/>
          <p:nvPr/>
        </p:nvSpPr>
        <p:spPr>
          <a:xfrm>
            <a:off x="1038997" y="399164"/>
            <a:ext cx="10114004" cy="14562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cap="none">
                <a:solidFill>
                  <a:schemeClr val="lt1"/>
                </a:solidFill>
                <a:latin typeface="Tahoma"/>
                <a:ea typeface="Tahoma"/>
                <a:cs typeface="Tahoma"/>
                <a:sym typeface="Tahoma"/>
              </a:rPr>
              <a:t>GIAO DIỆN ỨNG DỤNG </a:t>
            </a:r>
            <a:endParaRPr b="1" sz="4000" cap="none">
              <a:solidFill>
                <a:schemeClr val="lt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 calcmode="lin" valueType="num">
                                      <p:cBhvr additive="base">
                                        <p:cTn dur="500"/>
                                        <p:tgtEl>
                                          <p:spTgt spid="30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 calcmode="lin" valueType="num">
                                      <p:cBhvr additive="base">
                                        <p:cTn dur="500"/>
                                        <p:tgtEl>
                                          <p:spTgt spid="30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5"/>
          <p:cNvSpPr txBox="1"/>
          <p:nvPr>
            <p:ph idx="1" type="body"/>
          </p:nvPr>
        </p:nvSpPr>
        <p:spPr>
          <a:xfrm>
            <a:off x="1038997" y="1836381"/>
            <a:ext cx="10405677" cy="419026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solidFill>
                  <a:schemeClr val="lt2"/>
                </a:solidFill>
                <a:latin typeface="Tahoma"/>
                <a:ea typeface="Tahoma"/>
                <a:cs typeface="Tahoma"/>
                <a:sym typeface="Tahoma"/>
              </a:rPr>
              <a:t>	Để xem thông tin chi tiết về model ta chọn tab project của ứng dụng</a:t>
            </a:r>
            <a:endParaRPr sz="2000">
              <a:solidFill>
                <a:schemeClr val="lt2"/>
              </a:solidFill>
              <a:latin typeface="Tahoma"/>
              <a:ea typeface="Tahoma"/>
              <a:cs typeface="Tahoma"/>
              <a:sym typeface="Tahoma"/>
            </a:endParaRPr>
          </a:p>
          <a:p>
            <a:pPr indent="0" lvl="0" marL="0" rtl="0" algn="l">
              <a:lnSpc>
                <a:spcPct val="150000"/>
              </a:lnSpc>
              <a:spcBef>
                <a:spcPts val="1000"/>
              </a:spcBef>
              <a:spcAft>
                <a:spcPts val="0"/>
              </a:spcAft>
              <a:buSzPts val="3000"/>
              <a:buNone/>
            </a:pPr>
            <a:r>
              <a:t/>
            </a:r>
            <a:endParaRPr sz="3000">
              <a:solidFill>
                <a:schemeClr val="lt2"/>
              </a:solidFill>
              <a:latin typeface="Tahoma"/>
              <a:ea typeface="Tahoma"/>
              <a:cs typeface="Tahoma"/>
              <a:sym typeface="Tahoma"/>
            </a:endParaRPr>
          </a:p>
        </p:txBody>
      </p:sp>
      <p:pic>
        <p:nvPicPr>
          <p:cNvPr id="309" name="Google Shape;309;p25"/>
          <p:cNvPicPr preferRelativeResize="0"/>
          <p:nvPr/>
        </p:nvPicPr>
        <p:blipFill rotWithShape="1">
          <a:blip r:embed="rId3">
            <a:alphaModFix/>
          </a:blip>
          <a:srcRect b="0" l="0" r="0" t="0"/>
          <a:stretch/>
        </p:blipFill>
        <p:spPr>
          <a:xfrm>
            <a:off x="2463165" y="2773045"/>
            <a:ext cx="7265670" cy="3478112"/>
          </a:xfrm>
          <a:prstGeom prst="rect">
            <a:avLst/>
          </a:prstGeom>
          <a:noFill/>
          <a:ln>
            <a:noFill/>
          </a:ln>
        </p:spPr>
      </p:pic>
      <p:sp>
        <p:nvSpPr>
          <p:cNvPr id="310" name="Google Shape;310;p25"/>
          <p:cNvSpPr txBox="1"/>
          <p:nvPr/>
        </p:nvSpPr>
        <p:spPr>
          <a:xfrm>
            <a:off x="1038997" y="399164"/>
            <a:ext cx="10114004" cy="14562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cap="none">
                <a:solidFill>
                  <a:schemeClr val="lt1"/>
                </a:solidFill>
                <a:latin typeface="Tahoma"/>
                <a:ea typeface="Tahoma"/>
                <a:cs typeface="Tahoma"/>
                <a:sym typeface="Tahoma"/>
              </a:rPr>
              <a:t>GIAO DIỆN ỨNG DỤNG </a:t>
            </a:r>
            <a:endParaRPr b="1" sz="4000" cap="none">
              <a:solidFill>
                <a:schemeClr val="lt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 calcmode="lin" valueType="num">
                                      <p:cBhvr additive="base">
                                        <p:cTn dur="500"/>
                                        <p:tgtEl>
                                          <p:spTgt spid="30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 calcmode="lin" valueType="num">
                                      <p:cBhvr additive="base">
                                        <p:cTn dur="500"/>
                                        <p:tgtEl>
                                          <p:spTgt spid="30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c763742855_0_0"/>
          <p:cNvSpPr txBox="1"/>
          <p:nvPr>
            <p:ph idx="1" type="body"/>
          </p:nvPr>
        </p:nvSpPr>
        <p:spPr>
          <a:xfrm>
            <a:off x="1272925" y="1836375"/>
            <a:ext cx="10065000" cy="41904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50000"/>
              </a:lnSpc>
              <a:spcBef>
                <a:spcPts val="0"/>
              </a:spcBef>
              <a:spcAft>
                <a:spcPts val="0"/>
              </a:spcAft>
              <a:buSzPct val="44444"/>
              <a:buNone/>
            </a:pPr>
            <a:r>
              <a:rPr b="1" lang="en-US" sz="4500">
                <a:solidFill>
                  <a:schemeClr val="lt2"/>
                </a:solidFill>
              </a:rPr>
              <a:t>Kết quả đạt được : </a:t>
            </a:r>
            <a:endParaRPr b="1" sz="4500">
              <a:solidFill>
                <a:schemeClr val="lt2"/>
              </a:solidFill>
            </a:endParaRPr>
          </a:p>
          <a:p>
            <a:pPr indent="0" lvl="0" marL="0" rtl="0" algn="l">
              <a:lnSpc>
                <a:spcPct val="150000"/>
              </a:lnSpc>
              <a:spcBef>
                <a:spcPts val="0"/>
              </a:spcBef>
              <a:spcAft>
                <a:spcPts val="0"/>
              </a:spcAft>
              <a:buSzPct val="44444"/>
              <a:buNone/>
            </a:pPr>
            <a:r>
              <a:rPr lang="en-US" sz="4500">
                <a:solidFill>
                  <a:schemeClr val="lt2"/>
                </a:solidFill>
              </a:rPr>
              <a:t>-	Tìm hiểu được lý thuyết Deep learning, thuật toán CNN và mô hình EfficientNet</a:t>
            </a:r>
            <a:endParaRPr sz="4500">
              <a:solidFill>
                <a:schemeClr val="lt2"/>
              </a:solidFill>
            </a:endParaRPr>
          </a:p>
          <a:p>
            <a:pPr indent="0" lvl="0" marL="0" rtl="0" algn="l">
              <a:lnSpc>
                <a:spcPct val="150000"/>
              </a:lnSpc>
              <a:spcBef>
                <a:spcPts val="0"/>
              </a:spcBef>
              <a:spcAft>
                <a:spcPts val="0"/>
              </a:spcAft>
              <a:buSzPct val="44444"/>
              <a:buNone/>
            </a:pPr>
            <a:r>
              <a:rPr lang="en-US" sz="4500">
                <a:solidFill>
                  <a:schemeClr val="lt2"/>
                </a:solidFill>
              </a:rPr>
              <a:t>-	Xây dựng được mô hình nhận dạng thức ăn với thuật toán EfficientNet-B1.</a:t>
            </a:r>
            <a:endParaRPr sz="4500">
              <a:solidFill>
                <a:schemeClr val="lt2"/>
              </a:solidFill>
            </a:endParaRPr>
          </a:p>
          <a:p>
            <a:pPr indent="0" lvl="0" marL="0" rtl="0" algn="l">
              <a:lnSpc>
                <a:spcPct val="150000"/>
              </a:lnSpc>
              <a:spcBef>
                <a:spcPts val="0"/>
              </a:spcBef>
              <a:spcAft>
                <a:spcPts val="0"/>
              </a:spcAft>
              <a:buSzPct val="44444"/>
              <a:buNone/>
            </a:pPr>
            <a:r>
              <a:rPr lang="en-US" sz="4500">
                <a:solidFill>
                  <a:schemeClr val="lt2"/>
                </a:solidFill>
              </a:rPr>
              <a:t>-	Thiết kế giao diện web cơ bản bằng Streamlit để có thể sử dụng mô hình trên web và triển khai lên server.</a:t>
            </a:r>
            <a:endParaRPr sz="4500">
              <a:solidFill>
                <a:schemeClr val="lt2"/>
              </a:solidFill>
            </a:endParaRPr>
          </a:p>
          <a:p>
            <a:pPr indent="0" lvl="0" marL="0" rtl="0" algn="l">
              <a:lnSpc>
                <a:spcPct val="150000"/>
              </a:lnSpc>
              <a:spcBef>
                <a:spcPts val="0"/>
              </a:spcBef>
              <a:spcAft>
                <a:spcPts val="0"/>
              </a:spcAft>
              <a:buSzPct val="44444"/>
              <a:buNone/>
            </a:pPr>
            <a:r>
              <a:t/>
            </a:r>
            <a:endParaRPr sz="4500">
              <a:solidFill>
                <a:schemeClr val="lt2"/>
              </a:solidFill>
            </a:endParaRPr>
          </a:p>
          <a:p>
            <a:pPr indent="0" lvl="0" marL="0" rtl="0" algn="l">
              <a:lnSpc>
                <a:spcPct val="150000"/>
              </a:lnSpc>
              <a:spcBef>
                <a:spcPts val="0"/>
              </a:spcBef>
              <a:spcAft>
                <a:spcPts val="0"/>
              </a:spcAft>
              <a:buSzPct val="44444"/>
              <a:buNone/>
            </a:pPr>
            <a:r>
              <a:rPr b="1" lang="en-US" sz="4500">
                <a:solidFill>
                  <a:schemeClr val="lt2"/>
                </a:solidFill>
              </a:rPr>
              <a:t>Hạn chế : </a:t>
            </a:r>
            <a:endParaRPr b="1" sz="4500">
              <a:solidFill>
                <a:schemeClr val="lt2"/>
              </a:solidFill>
            </a:endParaRPr>
          </a:p>
          <a:p>
            <a:pPr indent="0" lvl="0" marL="0" rtl="0" algn="l">
              <a:lnSpc>
                <a:spcPct val="150000"/>
              </a:lnSpc>
              <a:spcBef>
                <a:spcPts val="0"/>
              </a:spcBef>
              <a:spcAft>
                <a:spcPts val="0"/>
              </a:spcAft>
              <a:buSzPct val="44444"/>
              <a:buNone/>
            </a:pPr>
            <a:r>
              <a:rPr lang="en-US" sz="4500">
                <a:solidFill>
                  <a:schemeClr val="lt2"/>
                </a:solidFill>
              </a:rPr>
              <a:t>-	Hạn chế về kĩ thuật nên thời gian huấn luyện khá lâu, chỉ train được đến EfficientNet-B1.</a:t>
            </a:r>
            <a:endParaRPr sz="4500">
              <a:solidFill>
                <a:schemeClr val="lt2"/>
              </a:solidFill>
            </a:endParaRPr>
          </a:p>
          <a:p>
            <a:pPr indent="0" lvl="0" marL="0" rtl="0" algn="l">
              <a:lnSpc>
                <a:spcPct val="150000"/>
              </a:lnSpc>
              <a:spcBef>
                <a:spcPts val="0"/>
              </a:spcBef>
              <a:spcAft>
                <a:spcPts val="0"/>
              </a:spcAft>
              <a:buSzPct val="44444"/>
              <a:buNone/>
            </a:pPr>
            <a:r>
              <a:rPr lang="en-US" sz="4500">
                <a:solidFill>
                  <a:schemeClr val="lt2"/>
                </a:solidFill>
              </a:rPr>
              <a:t>-	Xử lý theo kiểu tuần tự.</a:t>
            </a:r>
            <a:endParaRPr sz="4500">
              <a:solidFill>
                <a:schemeClr val="lt2"/>
              </a:solidFill>
            </a:endParaRPr>
          </a:p>
          <a:p>
            <a:pPr indent="0" lvl="0" marL="0" rtl="0" algn="l">
              <a:lnSpc>
                <a:spcPct val="150000"/>
              </a:lnSpc>
              <a:spcBef>
                <a:spcPts val="0"/>
              </a:spcBef>
              <a:spcAft>
                <a:spcPts val="0"/>
              </a:spcAft>
              <a:buSzPct val="44444"/>
              <a:buNone/>
            </a:pPr>
            <a:r>
              <a:rPr lang="en-US" sz="4500">
                <a:solidFill>
                  <a:schemeClr val="lt2"/>
                </a:solidFill>
              </a:rPr>
              <a:t>-	Đối với tập dữ liệu lớn hơn sẽ độ chính xác giảm.</a:t>
            </a:r>
            <a:endParaRPr sz="4500">
              <a:solidFill>
                <a:schemeClr val="lt2"/>
              </a:solidFill>
            </a:endParaRPr>
          </a:p>
          <a:p>
            <a:pPr indent="0" lvl="0" marL="0" rtl="0" algn="l">
              <a:lnSpc>
                <a:spcPct val="150000"/>
              </a:lnSpc>
              <a:spcBef>
                <a:spcPts val="0"/>
              </a:spcBef>
              <a:spcAft>
                <a:spcPts val="0"/>
              </a:spcAft>
              <a:buSzPct val="100000"/>
              <a:buNone/>
            </a:pPr>
            <a:r>
              <a:t/>
            </a:r>
            <a:endParaRPr sz="2000">
              <a:solidFill>
                <a:schemeClr val="lt2"/>
              </a:solidFill>
            </a:endParaRPr>
          </a:p>
          <a:p>
            <a:pPr indent="0" lvl="0" marL="0" rtl="0" algn="l">
              <a:lnSpc>
                <a:spcPct val="150000"/>
              </a:lnSpc>
              <a:spcBef>
                <a:spcPts val="1000"/>
              </a:spcBef>
              <a:spcAft>
                <a:spcPts val="0"/>
              </a:spcAft>
              <a:buSzPct val="100000"/>
              <a:buNone/>
            </a:pPr>
            <a:r>
              <a:t/>
            </a:r>
            <a:endParaRPr sz="3000">
              <a:solidFill>
                <a:schemeClr val="lt2"/>
              </a:solidFill>
              <a:latin typeface="Tahoma"/>
              <a:ea typeface="Tahoma"/>
              <a:cs typeface="Tahoma"/>
              <a:sym typeface="Tahoma"/>
            </a:endParaRPr>
          </a:p>
        </p:txBody>
      </p:sp>
      <p:sp>
        <p:nvSpPr>
          <p:cNvPr id="316" name="Google Shape;316;g1c763742855_0_0"/>
          <p:cNvSpPr txBox="1"/>
          <p:nvPr/>
        </p:nvSpPr>
        <p:spPr>
          <a:xfrm>
            <a:off x="1038997" y="399164"/>
            <a:ext cx="10113900" cy="14562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4000"/>
              <a:buFont typeface="Tahoma"/>
              <a:buNone/>
            </a:pPr>
            <a:r>
              <a:rPr b="1" lang="en-US" sz="4000">
                <a:solidFill>
                  <a:schemeClr val="lt1"/>
                </a:solidFill>
                <a:latin typeface="Tahoma"/>
                <a:ea typeface="Tahoma"/>
                <a:cs typeface="Tahoma"/>
                <a:sym typeface="Tahoma"/>
              </a:rPr>
              <a:t>KẾT LUẬN</a:t>
            </a:r>
            <a:r>
              <a:rPr b="1" lang="en-US" sz="4000" cap="none">
                <a:solidFill>
                  <a:schemeClr val="lt1"/>
                </a:solidFill>
                <a:latin typeface="Tahoma"/>
                <a:ea typeface="Tahoma"/>
                <a:cs typeface="Tahoma"/>
                <a:sym typeface="Tahoma"/>
              </a:rPr>
              <a:t> </a:t>
            </a:r>
            <a:endParaRPr b="1" sz="4000" cap="none">
              <a:solidFill>
                <a:schemeClr val="lt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 calcmode="lin" valueType="num">
                                      <p:cBhvr additive="base">
                                        <p:cTn dur="500"/>
                                        <p:tgtEl>
                                          <p:spTgt spid="31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 calcmode="lin" valueType="num">
                                      <p:cBhvr additive="base">
                                        <p:cTn dur="500"/>
                                        <p:tgtEl>
                                          <p:spTgt spid="31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 calcmode="lin" valueType="num">
                                      <p:cBhvr additive="base">
                                        <p:cTn dur="500"/>
                                        <p:tgtEl>
                                          <p:spTgt spid="31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 calcmode="lin" valueType="num">
                                      <p:cBhvr additive="base">
                                        <p:cTn dur="500"/>
                                        <p:tgtEl>
                                          <p:spTgt spid="31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 calcmode="lin" valueType="num">
                                      <p:cBhvr additive="base">
                                        <p:cTn dur="500"/>
                                        <p:tgtEl>
                                          <p:spTgt spid="31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anim calcmode="lin" valueType="num">
                                      <p:cBhvr additive="base">
                                        <p:cTn dur="500"/>
                                        <p:tgtEl>
                                          <p:spTgt spid="31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anim calcmode="lin" valueType="num">
                                      <p:cBhvr additive="base">
                                        <p:cTn dur="500"/>
                                        <p:tgtEl>
                                          <p:spTgt spid="31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anim calcmode="lin" valueType="num">
                                      <p:cBhvr additive="base">
                                        <p:cTn dur="500"/>
                                        <p:tgtEl>
                                          <p:spTgt spid="31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8" st="8"/>
                                            </p:txEl>
                                          </p:spTgt>
                                        </p:tgtEl>
                                        <p:attrNameLst>
                                          <p:attrName>style.visibility</p:attrName>
                                        </p:attrNameLst>
                                      </p:cBhvr>
                                      <p:to>
                                        <p:strVal val="visible"/>
                                      </p:to>
                                    </p:set>
                                    <p:anim calcmode="lin" valueType="num">
                                      <p:cBhvr additive="base">
                                        <p:cTn dur="500"/>
                                        <p:tgtEl>
                                          <p:spTgt spid="31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9" st="9"/>
                                            </p:txEl>
                                          </p:spTgt>
                                        </p:tgtEl>
                                        <p:attrNameLst>
                                          <p:attrName>style.visibility</p:attrName>
                                        </p:attrNameLst>
                                      </p:cBhvr>
                                      <p:to>
                                        <p:strVal val="visible"/>
                                      </p:to>
                                    </p:set>
                                    <p:anim calcmode="lin" valueType="num">
                                      <p:cBhvr additive="base">
                                        <p:cTn dur="500"/>
                                        <p:tgtEl>
                                          <p:spTgt spid="315">
                                            <p:txEl>
                                              <p:pRg end="9" st="9"/>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xEl>
                                              <p:pRg end="10" st="10"/>
                                            </p:txEl>
                                          </p:spTgt>
                                        </p:tgtEl>
                                        <p:attrNameLst>
                                          <p:attrName>style.visibility</p:attrName>
                                        </p:attrNameLst>
                                      </p:cBhvr>
                                      <p:to>
                                        <p:strVal val="visible"/>
                                      </p:to>
                                    </p:set>
                                    <p:anim calcmode="lin" valueType="num">
                                      <p:cBhvr additive="base">
                                        <p:cTn dur="500"/>
                                        <p:tgtEl>
                                          <p:spTgt spid="31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6"/>
          <p:cNvPicPr preferRelativeResize="0"/>
          <p:nvPr/>
        </p:nvPicPr>
        <p:blipFill rotWithShape="1">
          <a:blip r:embed="rId3">
            <a:alphaModFix/>
          </a:blip>
          <a:srcRect b="0" l="0" r="0" t="0"/>
          <a:stretch/>
        </p:blipFill>
        <p:spPr>
          <a:xfrm>
            <a:off x="762" y="428"/>
            <a:ext cx="12190476" cy="68571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
          <p:cNvSpPr txBox="1"/>
          <p:nvPr>
            <p:ph type="title"/>
          </p:nvPr>
        </p:nvSpPr>
        <p:spPr>
          <a:xfrm>
            <a:off x="2679344" y="754266"/>
            <a:ext cx="5929360" cy="14533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ED7F2"/>
              </a:buClr>
              <a:buSzPts val="4000"/>
              <a:buFont typeface="Tahoma"/>
              <a:buNone/>
            </a:pPr>
            <a:r>
              <a:rPr b="1" lang="en-US" sz="4000">
                <a:solidFill>
                  <a:srgbClr val="EED7F2"/>
                </a:solidFill>
                <a:latin typeface="Tahoma"/>
                <a:ea typeface="Tahoma"/>
                <a:cs typeface="Tahoma"/>
                <a:sym typeface="Tahoma"/>
              </a:rPr>
              <a:t>BỐ CỤC TRÌNH BÀY</a:t>
            </a:r>
            <a:endParaRPr b="1">
              <a:solidFill>
                <a:srgbClr val="B3E1D5"/>
              </a:solidFill>
              <a:latin typeface="Tahoma"/>
              <a:ea typeface="Tahoma"/>
              <a:cs typeface="Tahoma"/>
              <a:sym typeface="Tahoma"/>
            </a:endParaRPr>
          </a:p>
        </p:txBody>
      </p:sp>
      <p:sp>
        <p:nvSpPr>
          <p:cNvPr id="160" name="Google Shape;160;p3"/>
          <p:cNvSpPr txBox="1"/>
          <p:nvPr>
            <p:ph idx="1" type="body"/>
          </p:nvPr>
        </p:nvSpPr>
        <p:spPr>
          <a:xfrm>
            <a:off x="2262007" y="1610032"/>
            <a:ext cx="6764034" cy="3637935"/>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800"/>
              <a:buFont typeface="Arial"/>
              <a:buChar char="•"/>
            </a:pPr>
            <a:r>
              <a:rPr b="1" lang="en-US" sz="2800">
                <a:latin typeface="Tahoma"/>
                <a:ea typeface="Tahoma"/>
                <a:cs typeface="Tahoma"/>
                <a:sym typeface="Tahoma"/>
              </a:rPr>
              <a:t>CƠ SỞ LÝ THUYẾT</a:t>
            </a:r>
            <a:endParaRPr b="1" sz="2800">
              <a:latin typeface="Tahoma"/>
              <a:ea typeface="Tahoma"/>
              <a:cs typeface="Tahoma"/>
              <a:sym typeface="Tahoma"/>
            </a:endParaRPr>
          </a:p>
          <a:p>
            <a:pPr indent="-285750" lvl="0" marL="285750" rtl="0" algn="l">
              <a:spcBef>
                <a:spcPts val="1000"/>
              </a:spcBef>
              <a:spcAft>
                <a:spcPts val="0"/>
              </a:spcAft>
              <a:buSzPts val="2800"/>
              <a:buFont typeface="Arial"/>
              <a:buChar char="•"/>
            </a:pPr>
            <a:r>
              <a:rPr b="1" lang="en-US" sz="2800">
                <a:latin typeface="Tahoma"/>
                <a:ea typeface="Tahoma"/>
                <a:cs typeface="Tahoma"/>
                <a:sym typeface="Tahoma"/>
              </a:rPr>
              <a:t>THIẾT KẾ HỆ THỐNG</a:t>
            </a:r>
            <a:endParaRPr b="1" sz="1400">
              <a:latin typeface="Tahoma"/>
              <a:ea typeface="Tahoma"/>
              <a:cs typeface="Tahoma"/>
              <a:sym typeface="Tahoma"/>
            </a:endParaRPr>
          </a:p>
          <a:p>
            <a:pPr indent="-285750" lvl="0" marL="285750" rtl="0" algn="l">
              <a:spcBef>
                <a:spcPts val="1000"/>
              </a:spcBef>
              <a:spcAft>
                <a:spcPts val="0"/>
              </a:spcAft>
              <a:buSzPts val="2800"/>
              <a:buFont typeface="Arial"/>
              <a:buChar char="•"/>
            </a:pPr>
            <a:r>
              <a:rPr b="1" lang="en-US" sz="2800">
                <a:latin typeface="Tahoma"/>
                <a:ea typeface="Tahoma"/>
                <a:cs typeface="Tahoma"/>
                <a:sym typeface="Tahoma"/>
              </a:rPr>
              <a:t>TRIỂN KHAI ỨNG DỤNG</a:t>
            </a:r>
            <a:endParaRPr/>
          </a:p>
        </p:txBody>
      </p:sp>
      <p:cxnSp>
        <p:nvCxnSpPr>
          <p:cNvPr id="161" name="Google Shape;161;p3"/>
          <p:cNvCxnSpPr/>
          <p:nvPr/>
        </p:nvCxnSpPr>
        <p:spPr>
          <a:xfrm>
            <a:off x="4563925" y="2207629"/>
            <a:ext cx="2160198"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500"/>
                                        <p:tgtEl>
                                          <p:spTgt spid="16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500"/>
                                        <p:tgtEl>
                                          <p:spTgt spid="16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500"/>
                                        <p:tgtEl>
                                          <p:spTgt spid="1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1038998" y="1972733"/>
            <a:ext cx="10114004"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Tahoma"/>
              <a:buNone/>
            </a:pPr>
            <a:r>
              <a:rPr b="1" lang="en-US" sz="4000">
                <a:latin typeface="Tahoma"/>
                <a:ea typeface="Tahoma"/>
                <a:cs typeface="Tahoma"/>
                <a:sym typeface="Tahoma"/>
              </a:rPr>
              <a:t>CƠ SỞ LÝ THUYẾT</a:t>
            </a:r>
            <a:endParaRPr b="1" sz="4000">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1038998" y="585158"/>
            <a:ext cx="10114004"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Tahoma"/>
              <a:buNone/>
            </a:pPr>
            <a:r>
              <a:rPr b="1" lang="en-US" sz="4000">
                <a:latin typeface="Tahoma"/>
                <a:ea typeface="Tahoma"/>
                <a:cs typeface="Tahoma"/>
                <a:sym typeface="Tahoma"/>
              </a:rPr>
              <a:t>DEEP LEARING</a:t>
            </a:r>
            <a:endParaRPr b="1" sz="4000">
              <a:latin typeface="Tahoma"/>
              <a:ea typeface="Tahoma"/>
              <a:cs typeface="Tahoma"/>
              <a:sym typeface="Tahoma"/>
            </a:endParaRPr>
          </a:p>
        </p:txBody>
      </p:sp>
      <p:sp>
        <p:nvSpPr>
          <p:cNvPr id="172" name="Google Shape;172;p5"/>
          <p:cNvSpPr txBox="1"/>
          <p:nvPr>
            <p:ph idx="1" type="body"/>
          </p:nvPr>
        </p:nvSpPr>
        <p:spPr>
          <a:xfrm>
            <a:off x="1030287" y="1850398"/>
            <a:ext cx="10131425" cy="40279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000">
                <a:latin typeface="Tahoma"/>
                <a:ea typeface="Tahoma"/>
                <a:cs typeface="Tahoma"/>
                <a:sym typeface="Tahoma"/>
              </a:rPr>
              <a:t>	</a:t>
            </a:r>
            <a:r>
              <a:rPr lang="en-US"/>
              <a:t>Deep Learning là một nhánh con của nghiên cứu Machine Learning, thông qua việc áp dụng những thuật toán để máy tính tự có thể học và phát triển chính nó. </a:t>
            </a:r>
            <a:endParaRPr/>
          </a:p>
          <a:p>
            <a:pPr indent="0" lvl="0" marL="0" rtl="0" algn="l">
              <a:spcBef>
                <a:spcPts val="1000"/>
              </a:spcBef>
              <a:spcAft>
                <a:spcPts val="0"/>
              </a:spcAft>
              <a:buSzPts val="1800"/>
              <a:buNone/>
            </a:pPr>
            <a:r>
              <a:rPr lang="en-US"/>
              <a:t>	Deep learning được nghiên cứu dựa theo chiều sâu của vấn đề nên nó rất phức tạp.</a:t>
            </a:r>
            <a:endParaRPr/>
          </a:p>
          <a:p>
            <a:pPr indent="0" lvl="0" marL="0" rtl="0" algn="l">
              <a:spcBef>
                <a:spcPts val="1000"/>
              </a:spcBef>
              <a:spcAft>
                <a:spcPts val="0"/>
              </a:spcAft>
              <a:buSzPts val="2000"/>
              <a:buNone/>
            </a:pPr>
            <a:r>
              <a:rPr lang="en-US" sz="2000">
                <a:latin typeface="Tahoma"/>
                <a:ea typeface="Tahoma"/>
                <a:cs typeface="Tahoma"/>
                <a:sym typeface="Tahoma"/>
              </a:rPr>
              <a:t>	Ví dụ: Để phân biết</a:t>
            </a:r>
            <a:endParaRPr/>
          </a:p>
          <a:p>
            <a:pPr indent="0" lvl="0" marL="0" rtl="0" algn="l">
              <a:spcBef>
                <a:spcPts val="1000"/>
              </a:spcBef>
              <a:spcAft>
                <a:spcPts val="0"/>
              </a:spcAft>
              <a:buSzPts val="2000"/>
              <a:buNone/>
            </a:pPr>
            <a:r>
              <a:t/>
            </a:r>
            <a:endParaRPr sz="2000">
              <a:latin typeface="Tahoma"/>
              <a:ea typeface="Tahoma"/>
              <a:cs typeface="Tahoma"/>
              <a:sym typeface="Tahoma"/>
            </a:endParaRPr>
          </a:p>
          <a:p>
            <a:pPr indent="0" lvl="0" marL="0" rtl="0" algn="l">
              <a:spcBef>
                <a:spcPts val="1000"/>
              </a:spcBef>
              <a:spcAft>
                <a:spcPts val="0"/>
              </a:spcAft>
              <a:buSzPts val="2000"/>
              <a:buNone/>
            </a:pPr>
            <a:r>
              <a:t/>
            </a:r>
            <a:endParaRPr sz="2000">
              <a:latin typeface="Tahoma"/>
              <a:ea typeface="Tahoma"/>
              <a:cs typeface="Tahoma"/>
              <a:sym typeface="Tahoma"/>
            </a:endParaRPr>
          </a:p>
          <a:p>
            <a:pPr indent="0" lvl="0" marL="0" rtl="0" algn="l">
              <a:spcBef>
                <a:spcPts val="1000"/>
              </a:spcBef>
              <a:spcAft>
                <a:spcPts val="0"/>
              </a:spcAft>
              <a:buSzPts val="2000"/>
              <a:buNone/>
            </a:pPr>
            <a:r>
              <a:rPr lang="en-US" sz="2000">
                <a:latin typeface="Tahoma"/>
                <a:ea typeface="Tahoma"/>
                <a:cs typeface="Tahoma"/>
                <a:sym typeface="Tahoma"/>
              </a:rPr>
              <a:t>									      </a:t>
            </a:r>
            <a:r>
              <a:rPr lang="en-US" sz="4800">
                <a:latin typeface="Tahoma"/>
                <a:ea typeface="Tahoma"/>
                <a:cs typeface="Tahoma"/>
                <a:sym typeface="Tahoma"/>
              </a:rPr>
              <a:t>HAY</a:t>
            </a:r>
            <a:endParaRPr sz="2000">
              <a:latin typeface="Tahoma"/>
              <a:ea typeface="Tahoma"/>
              <a:cs typeface="Tahoma"/>
              <a:sym typeface="Tahoma"/>
            </a:endParaRPr>
          </a:p>
        </p:txBody>
      </p:sp>
      <p:sp>
        <p:nvSpPr>
          <p:cNvPr descr="Apache Spark overview | Apache Spark | Laptrinh.vn" id="173" name="Google Shape;173;p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ahoma"/>
              <a:ea typeface="Tahoma"/>
              <a:cs typeface="Tahoma"/>
              <a:sym typeface="Tahoma"/>
            </a:endParaRPr>
          </a:p>
        </p:txBody>
      </p:sp>
      <p:pic>
        <p:nvPicPr>
          <p:cNvPr descr="Cách dạy chó con mới về nhà như thế nào?" id="174" name="Google Shape;174;p5"/>
          <p:cNvPicPr preferRelativeResize="0"/>
          <p:nvPr/>
        </p:nvPicPr>
        <p:blipFill rotWithShape="1">
          <a:blip r:embed="rId3">
            <a:alphaModFix/>
          </a:blip>
          <a:srcRect b="0" l="0" r="0" t="0"/>
          <a:stretch/>
        </p:blipFill>
        <p:spPr>
          <a:xfrm>
            <a:off x="2090042" y="3717294"/>
            <a:ext cx="2667000" cy="17145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Mèo cưng gây thương nhớ với ánh mắt long lanh - VnExpress" id="175" name="Google Shape;175;p5"/>
          <p:cNvPicPr preferRelativeResize="0"/>
          <p:nvPr/>
        </p:nvPicPr>
        <p:blipFill rotWithShape="1">
          <a:blip r:embed="rId4">
            <a:alphaModFix/>
          </a:blip>
          <a:srcRect b="0" l="0" r="0" t="0"/>
          <a:stretch/>
        </p:blipFill>
        <p:spPr>
          <a:xfrm>
            <a:off x="7854058" y="3502981"/>
            <a:ext cx="2143125" cy="214312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 calcmode="lin" valueType="num">
                                      <p:cBhvr additive="base">
                                        <p:cTn dur="500"/>
                                        <p:tgtEl>
                                          <p:spTgt spid="1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 calcmode="lin" valueType="num">
                                      <p:cBhvr additive="base">
                                        <p:cTn dur="500"/>
                                        <p:tgtEl>
                                          <p:spTgt spid="17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 calcmode="lin" valueType="num">
                                      <p:cBhvr additive="base">
                                        <p:cTn dur="500"/>
                                        <p:tgtEl>
                                          <p:spTgt spid="17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 calcmode="lin" valueType="num">
                                      <p:cBhvr additive="base">
                                        <p:cTn dur="500"/>
                                        <p:tgtEl>
                                          <p:spTgt spid="17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 calcmode="lin" valueType="num">
                                      <p:cBhvr additive="base">
                                        <p:cTn dur="500"/>
                                        <p:tgtEl>
                                          <p:spTgt spid="17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 calcmode="lin" valueType="num">
                                      <p:cBhvr additive="base">
                                        <p:cTn dur="500"/>
                                        <p:tgtEl>
                                          <p:spTgt spid="172">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1038998" y="514349"/>
            <a:ext cx="10114004"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Tahoma"/>
              <a:buNone/>
            </a:pPr>
            <a:r>
              <a:rPr b="1" lang="en-US" sz="4000">
                <a:latin typeface="Tahoma"/>
                <a:ea typeface="Tahoma"/>
                <a:cs typeface="Tahoma"/>
                <a:sym typeface="Tahoma"/>
              </a:rPr>
              <a:t>CÁCH HOẠT ĐỘNG CỦA DEEP LEARING</a:t>
            </a:r>
            <a:endParaRPr b="1" sz="4000">
              <a:latin typeface="Tahoma"/>
              <a:ea typeface="Tahoma"/>
              <a:cs typeface="Tahoma"/>
              <a:sym typeface="Tahoma"/>
            </a:endParaRPr>
          </a:p>
        </p:txBody>
      </p:sp>
      <p:sp>
        <p:nvSpPr>
          <p:cNvPr id="181" name="Google Shape;181;p6"/>
          <p:cNvSpPr txBox="1"/>
          <p:nvPr>
            <p:ph idx="1" type="body"/>
          </p:nvPr>
        </p:nvSpPr>
        <p:spPr>
          <a:xfrm>
            <a:off x="1021577" y="1869448"/>
            <a:ext cx="10131425" cy="402791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latin typeface="Tahoma"/>
                <a:ea typeface="Tahoma"/>
                <a:cs typeface="Tahoma"/>
                <a:sym typeface="Tahoma"/>
              </a:rPr>
              <a:t>	</a:t>
            </a:r>
            <a:r>
              <a:rPr lang="en-US" sz="2000"/>
              <a:t>Deep Learning sẽ tạo ra một sản phẩm trí tuệ nhân tạo có thể xác định được các kết quả cụ thể dựa vào một tập các dữ liệu đầu vào xác định.</a:t>
            </a:r>
            <a:endParaRPr/>
          </a:p>
          <a:p>
            <a:pPr indent="0" lvl="0" marL="0" rtl="0" algn="l">
              <a:lnSpc>
                <a:spcPct val="150000"/>
              </a:lnSpc>
              <a:spcBef>
                <a:spcPts val="1000"/>
              </a:spcBef>
              <a:spcAft>
                <a:spcPts val="0"/>
              </a:spcAft>
              <a:buSzPts val="2000"/>
              <a:buNone/>
            </a:pPr>
            <a:r>
              <a:rPr lang="en-US" sz="2000">
                <a:latin typeface="Tahoma"/>
                <a:ea typeface="Tahoma"/>
                <a:cs typeface="Tahoma"/>
                <a:sym typeface="Tahoma"/>
              </a:rPr>
              <a:t>	Thay vì, người dùng phải tự điều chỉnh các tham số để tăng độ chính xác thì </a:t>
            </a:r>
            <a:r>
              <a:rPr lang="en-US" sz="2000"/>
              <a:t>Deep learning sẽ tự ghi nhận những kết quả sai và tự điều chỉnh thông số phù hợp để cho ra kết quả chính xác.</a:t>
            </a:r>
            <a:endParaRPr sz="2000">
              <a:latin typeface="Tahoma"/>
              <a:ea typeface="Tahoma"/>
              <a:cs typeface="Tahoma"/>
              <a:sym typeface="Tahoma"/>
            </a:endParaRPr>
          </a:p>
        </p:txBody>
      </p:sp>
      <p:pic>
        <p:nvPicPr>
          <p:cNvPr id="182" name="Google Shape;182;p6"/>
          <p:cNvPicPr preferRelativeResize="0"/>
          <p:nvPr/>
        </p:nvPicPr>
        <p:blipFill rotWithShape="1">
          <a:blip r:embed="rId3">
            <a:alphaModFix/>
          </a:blip>
          <a:srcRect b="0" l="0" r="0" t="0"/>
          <a:stretch/>
        </p:blipFill>
        <p:spPr>
          <a:xfrm>
            <a:off x="3458027" y="4381500"/>
            <a:ext cx="5275945" cy="2047876"/>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 calcmode="lin" valueType="num">
                                      <p:cBhvr additive="base">
                                        <p:cTn dur="500"/>
                                        <p:tgtEl>
                                          <p:spTgt spid="18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 calcmode="lin" valueType="num">
                                      <p:cBhvr additive="base">
                                        <p:cTn dur="500"/>
                                        <p:tgtEl>
                                          <p:spTgt spid="18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1038998" y="561975"/>
            <a:ext cx="10114004"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ahoma"/>
              <a:buNone/>
            </a:pPr>
            <a:r>
              <a:rPr b="1" lang="en-US"/>
              <a:t>NEURAL NETWORK</a:t>
            </a:r>
            <a:endParaRPr b="1" sz="4000">
              <a:latin typeface="Tahoma"/>
              <a:ea typeface="Tahoma"/>
              <a:cs typeface="Tahoma"/>
              <a:sym typeface="Tahoma"/>
            </a:endParaRPr>
          </a:p>
        </p:txBody>
      </p:sp>
      <p:sp>
        <p:nvSpPr>
          <p:cNvPr id="188" name="Google Shape;188;p7"/>
          <p:cNvSpPr txBox="1"/>
          <p:nvPr>
            <p:ph idx="1" type="body"/>
          </p:nvPr>
        </p:nvSpPr>
        <p:spPr>
          <a:xfrm>
            <a:off x="1038998" y="1762084"/>
            <a:ext cx="10131425" cy="453394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latin typeface="Tahoma"/>
                <a:ea typeface="Tahoma"/>
                <a:cs typeface="Tahoma"/>
                <a:sym typeface="Tahoma"/>
              </a:rPr>
              <a:t>	Neural Network </a:t>
            </a:r>
            <a:r>
              <a:rPr lang="en-US" sz="2000"/>
              <a:t>là một tập hợp bao gồm các thuật toán, được mô phỏng tương tự theo bộ não con người, thiết kế để nhận dạng các mẫu.</a:t>
            </a:r>
            <a:endParaRPr/>
          </a:p>
          <a:p>
            <a:pPr indent="0" lvl="0" marL="0" rtl="0" algn="l">
              <a:lnSpc>
                <a:spcPct val="150000"/>
              </a:lnSpc>
              <a:spcBef>
                <a:spcPts val="1000"/>
              </a:spcBef>
              <a:spcAft>
                <a:spcPts val="0"/>
              </a:spcAft>
              <a:buSzPts val="2000"/>
              <a:buNone/>
            </a:pPr>
            <a:r>
              <a:rPr lang="en-US" sz="2000"/>
              <a:t>	Nó diễn giải dữ liệu cảm quan thông qua loại nhận thức máy móc, gán nhãn hoặc phân cụm đầu vào. </a:t>
            </a:r>
            <a:endParaRPr/>
          </a:p>
          <a:p>
            <a:pPr indent="0" lvl="0" marL="0" rtl="0" algn="l">
              <a:lnSpc>
                <a:spcPct val="150000"/>
              </a:lnSpc>
              <a:spcBef>
                <a:spcPts val="1000"/>
              </a:spcBef>
              <a:spcAft>
                <a:spcPts val="0"/>
              </a:spcAft>
              <a:buSzPts val="2000"/>
              <a:buNone/>
            </a:pPr>
            <a:r>
              <a:rPr lang="en-US" sz="2000"/>
              <a:t>	Các mẫu mà chúng nhận dạng là số, chứa trong các vectơ, trong đó các mẫu là tất cả dữ liệu trong thế giới thực, có thể là hình ảnh, âm thanh, văn bản hoặc chuỗi thời gian.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 calcmode="lin" valueType="num">
                                      <p:cBhvr additive="base">
                                        <p:cTn dur="500"/>
                                        <p:tgtEl>
                                          <p:spTgt spid="1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 calcmode="lin" valueType="num">
                                      <p:cBhvr additive="base">
                                        <p:cTn dur="500"/>
                                        <p:tgtEl>
                                          <p:spTgt spid="1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 calcmode="lin" valueType="num">
                                      <p:cBhvr additive="base">
                                        <p:cTn dur="500"/>
                                        <p:tgtEl>
                                          <p:spTgt spid="1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1038998" y="673346"/>
            <a:ext cx="10114004" cy="1393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Tahoma"/>
              <a:buNone/>
            </a:pPr>
            <a:r>
              <a:rPr b="1" lang="en-US"/>
              <a:t>MÔ HÌNH NEURAL NETWORK</a:t>
            </a:r>
            <a:endParaRPr/>
          </a:p>
        </p:txBody>
      </p:sp>
      <p:sp>
        <p:nvSpPr>
          <p:cNvPr id="194" name="Google Shape;194;p8"/>
          <p:cNvSpPr txBox="1"/>
          <p:nvPr>
            <p:ph idx="1" type="body"/>
          </p:nvPr>
        </p:nvSpPr>
        <p:spPr>
          <a:xfrm>
            <a:off x="1038998" y="1804066"/>
            <a:ext cx="10131425" cy="453394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latin typeface="Tahoma"/>
                <a:ea typeface="Tahoma"/>
                <a:cs typeface="Tahoma"/>
                <a:sym typeface="Tahoma"/>
              </a:rPr>
              <a:t>	Mỗi mạng Neural Network bao gồm nhiều lớp với mỗi lớp có nhiều node. Mỗi node trong tầng trước đều sẽ nối với các node ở tầng tiếp theo tạo nên các lớp dày đặc. </a:t>
            </a:r>
            <a:endParaRPr sz="2000">
              <a:latin typeface="Tahoma"/>
              <a:ea typeface="Tahoma"/>
              <a:cs typeface="Tahoma"/>
              <a:sym typeface="Tahoma"/>
            </a:endParaRPr>
          </a:p>
          <a:p>
            <a:pPr indent="0" lvl="0" marL="0" rtl="0" algn="l">
              <a:lnSpc>
                <a:spcPct val="150000"/>
              </a:lnSpc>
              <a:spcBef>
                <a:spcPts val="1000"/>
              </a:spcBef>
              <a:spcAft>
                <a:spcPts val="0"/>
              </a:spcAft>
              <a:buSzPts val="2000"/>
              <a:buNone/>
            </a:pPr>
            <a:r>
              <a:rPr lang="en-US" sz="2000">
                <a:latin typeface="Tahoma"/>
                <a:ea typeface="Tahoma"/>
                <a:cs typeface="Tahoma"/>
                <a:sym typeface="Tahoma"/>
              </a:rPr>
              <a:t>	Các node là nơi diễn ra các quá trình tính toán. Đầu ra của lớp này sẽ là đầu vào của lớp tiếp theo. Có 3 lớp cơ bản:</a:t>
            </a:r>
            <a:endParaRPr sz="2000">
              <a:latin typeface="Tahoma"/>
              <a:ea typeface="Tahoma"/>
              <a:cs typeface="Tahoma"/>
              <a:sym typeface="Tahoma"/>
            </a:endParaRPr>
          </a:p>
          <a:p>
            <a:pPr indent="0" lvl="0" marL="0" rtl="0" algn="l">
              <a:lnSpc>
                <a:spcPct val="150000"/>
              </a:lnSpc>
              <a:spcBef>
                <a:spcPts val="1000"/>
              </a:spcBef>
              <a:spcAft>
                <a:spcPts val="0"/>
              </a:spcAft>
              <a:buSzPts val="2000"/>
              <a:buNone/>
            </a:pPr>
            <a:r>
              <a:t/>
            </a:r>
            <a:endParaRPr sz="2000"/>
          </a:p>
        </p:txBody>
      </p:sp>
      <p:pic>
        <p:nvPicPr>
          <p:cNvPr id="195" name="Google Shape;195;p8"/>
          <p:cNvPicPr preferRelativeResize="0"/>
          <p:nvPr/>
        </p:nvPicPr>
        <p:blipFill rotWithShape="1">
          <a:blip r:embed="rId3">
            <a:alphaModFix/>
          </a:blip>
          <a:srcRect b="0" l="0" r="0" t="0"/>
          <a:stretch/>
        </p:blipFill>
        <p:spPr>
          <a:xfrm>
            <a:off x="3072691" y="3978102"/>
            <a:ext cx="6046618" cy="2629549"/>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 calcmode="lin" valueType="num">
                                      <p:cBhvr additive="base">
                                        <p:cTn dur="500"/>
                                        <p:tgtEl>
                                          <p:spTgt spid="1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 calcmode="lin" valueType="num">
                                      <p:cBhvr additive="base">
                                        <p:cTn dur="500"/>
                                        <p:tgtEl>
                                          <p:spTgt spid="19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 calcmode="lin" valueType="num">
                                      <p:cBhvr additive="base">
                                        <p:cTn dur="500"/>
                                        <p:tgtEl>
                                          <p:spTgt spid="19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idx="1" type="body"/>
          </p:nvPr>
        </p:nvSpPr>
        <p:spPr>
          <a:xfrm>
            <a:off x="1021577" y="1832641"/>
            <a:ext cx="10131425" cy="453394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sz="2000">
                <a:latin typeface="Tahoma"/>
                <a:ea typeface="Tahoma"/>
                <a:cs typeface="Tahoma"/>
                <a:sym typeface="Tahoma"/>
              </a:rPr>
              <a:t>	Đối với mỗi node trong mô hình mạng neuron đều có các hàm activation, vì các phép toán trong mạng đều là các phép toán tuyến tính nên thông qua hàm activation thì mô hình có thể trở nên tuyến tính hoặc phi tuyến tuỳ vào yêu cầu bài toán.</a:t>
            </a:r>
            <a:endParaRPr sz="2000"/>
          </a:p>
        </p:txBody>
      </p:sp>
      <p:pic>
        <p:nvPicPr>
          <p:cNvPr descr="Các hàm kích hoạt (activation function) trong neural network" id="201" name="Google Shape;201;p9"/>
          <p:cNvPicPr preferRelativeResize="0"/>
          <p:nvPr/>
        </p:nvPicPr>
        <p:blipFill rotWithShape="1">
          <a:blip r:embed="rId3">
            <a:alphaModFix/>
          </a:blip>
          <a:srcRect b="0" l="0" r="0" t="0"/>
          <a:stretch/>
        </p:blipFill>
        <p:spPr>
          <a:xfrm>
            <a:off x="3204792" y="3600838"/>
            <a:ext cx="5782415" cy="2478178"/>
          </a:xfrm>
          <a:prstGeom prst="rect">
            <a:avLst/>
          </a:prstGeom>
          <a:noFill/>
          <a:ln>
            <a:noFill/>
          </a:ln>
        </p:spPr>
      </p:pic>
      <p:sp>
        <p:nvSpPr>
          <p:cNvPr id="202" name="Google Shape;202;p9"/>
          <p:cNvSpPr txBox="1"/>
          <p:nvPr/>
        </p:nvSpPr>
        <p:spPr>
          <a:xfrm>
            <a:off x="1038998" y="673346"/>
            <a:ext cx="10114004" cy="1393579"/>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3600"/>
              <a:buFont typeface="Tahoma"/>
              <a:buNone/>
            </a:pPr>
            <a:r>
              <a:rPr b="1" lang="en-US" sz="3600" cap="none">
                <a:solidFill>
                  <a:schemeClr val="lt1"/>
                </a:solidFill>
                <a:latin typeface="Tahoma"/>
                <a:ea typeface="Tahoma"/>
                <a:cs typeface="Tahoma"/>
                <a:sym typeface="Tahoma"/>
              </a:rPr>
              <a:t>MÔ HÌNH NEURAL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500"/>
                                        <p:tgtEl>
                                          <p:spTgt spid="20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2022-03-05T11:56:51Z</dcterms:created>
  <dc:creator>nqv2110@gmail.com</dc:creator>
</cp:coreProperties>
</file>