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315" r:id="rId5"/>
    <p:sldId id="259" r:id="rId6"/>
    <p:sldId id="316" r:id="rId7"/>
    <p:sldId id="317" r:id="rId8"/>
    <p:sldId id="323" r:id="rId9"/>
    <p:sldId id="324" r:id="rId10"/>
    <p:sldId id="270" r:id="rId11"/>
    <p:sldId id="260" r:id="rId12"/>
    <p:sldId id="262" r:id="rId13"/>
    <p:sldId id="261" r:id="rId14"/>
    <p:sldId id="325" r:id="rId15"/>
    <p:sldId id="326" r:id="rId16"/>
    <p:sldId id="336" r:id="rId17"/>
    <p:sldId id="329" r:id="rId18"/>
    <p:sldId id="338" r:id="rId19"/>
    <p:sldId id="330" r:id="rId20"/>
    <p:sldId id="322" r:id="rId21"/>
    <p:sldId id="331" r:id="rId22"/>
    <p:sldId id="332" r:id="rId23"/>
    <p:sldId id="333" r:id="rId24"/>
    <p:sldId id="334" r:id="rId25"/>
    <p:sldId id="335" r:id="rId26"/>
    <p:sldId id="31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60"/>
  </p:normalViewPr>
  <p:slideViewPr>
    <p:cSldViewPr snapToGrid="0">
      <p:cViewPr varScale="1">
        <p:scale>
          <a:sx n="86" d="100"/>
          <a:sy n="86" d="100"/>
        </p:scale>
        <p:origin x="3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803678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552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694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8344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3805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2172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83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53805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5282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9487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781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2508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01-Jan-23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6377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01-Jan-23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928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01-Jan-23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027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0294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762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01-Jan-23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73614073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D99E-7D47-4C95-A07E-247C6FDFA9F0}"/>
              </a:ext>
            </a:extLst>
          </p:cNvPr>
          <p:cNvSpPr>
            <a:spLocks noGrp="1"/>
          </p:cNvSpPr>
          <p:nvPr>
            <p:ph type="ctrTitle"/>
          </p:nvPr>
        </p:nvSpPr>
        <p:spPr>
          <a:xfrm>
            <a:off x="861812" y="2274964"/>
            <a:ext cx="10217519" cy="1941269"/>
          </a:xfrm>
        </p:spPr>
        <p:txBody>
          <a:bodyPr anchor="ctr">
            <a:normAutofit/>
          </a:bodyPr>
          <a:lstStyle/>
          <a:p>
            <a:pPr algn="ctr"/>
            <a:r>
              <a:rPr lang="en-US" sz="3600">
                <a:solidFill>
                  <a:srgbClr val="FF0000"/>
                </a:solidFill>
                <a:ea typeface="Tahoma" panose="020B0604030504040204" pitchFamily="34" charset="0"/>
                <a:cs typeface="Tahoma" panose="020B0604030504040204" pitchFamily="34" charset="0"/>
              </a:rPr>
              <a:t>đề tài: </a:t>
            </a:r>
            <a:r>
              <a:rPr lang="en-US" sz="3600">
                <a:ea typeface="Tahoma" panose="020B0604030504040204" pitchFamily="34" charset="0"/>
                <a:cs typeface="Tahoma" panose="020B0604030504040204" pitchFamily="34" charset="0"/>
              </a:rPr>
              <a:t>Nhận dạng hình ảnh thực phẩm dựa trên Deep Learning bằng Tensorflow</a:t>
            </a:r>
            <a:endParaRPr lang="en-US" sz="380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C8163DB9-9FBB-4943-8118-B36FD719B546}"/>
              </a:ext>
            </a:extLst>
          </p:cNvPr>
          <p:cNvSpPr>
            <a:spLocks noGrp="1"/>
          </p:cNvSpPr>
          <p:nvPr>
            <p:ph type="subTitle" idx="1"/>
          </p:nvPr>
        </p:nvSpPr>
        <p:spPr>
          <a:xfrm>
            <a:off x="1625472" y="1013431"/>
            <a:ext cx="7880413" cy="4944501"/>
          </a:xfrm>
        </p:spPr>
        <p:txBody>
          <a:bodyPr/>
          <a:lstStyle/>
          <a:p>
            <a:pPr algn="ctr"/>
            <a:r>
              <a:rPr lang="en-US" sz="1800" b="1" dirty="0">
                <a:latin typeface="Tahoma" panose="020B0604030504040204" pitchFamily="34" charset="0"/>
                <a:ea typeface="Tahoma" panose="020B0604030504040204" pitchFamily="34" charset="0"/>
                <a:cs typeface="Tahoma" panose="020B0604030504040204" pitchFamily="34" charset="0"/>
                <a:sym typeface="Quicksand"/>
              </a:rPr>
              <a:t>KHOA CÔNG NGHỆ </a:t>
            </a:r>
            <a:r>
              <a:rPr lang="en-US" sz="1800" b="1">
                <a:latin typeface="Tahoma" panose="020B0604030504040204" pitchFamily="34" charset="0"/>
                <a:ea typeface="Tahoma" panose="020B0604030504040204" pitchFamily="34" charset="0"/>
                <a:cs typeface="Tahoma" panose="020B0604030504040204" pitchFamily="34" charset="0"/>
                <a:sym typeface="Quicksand"/>
              </a:rPr>
              <a:t>THÔNG TIN </a:t>
            </a:r>
            <a:endParaRPr lang="en-US" b="1" dirty="0">
              <a:latin typeface="Tahoma" panose="020B0604030504040204" pitchFamily="34" charset="0"/>
              <a:ea typeface="Tahoma" panose="020B0604030504040204" pitchFamily="34" charset="0"/>
              <a:cs typeface="Tahoma" panose="020B0604030504040204" pitchFamily="34" charset="0"/>
            </a:endParaRPr>
          </a:p>
          <a:p>
            <a:pPr algn="ctr"/>
            <a:r>
              <a:rPr lang="en-US" sz="1800" b="1">
                <a:latin typeface="Tahoma" panose="020B0604030504040204" pitchFamily="34" charset="0"/>
                <a:ea typeface="Tahoma" panose="020B0604030504040204" pitchFamily="34" charset="0"/>
                <a:cs typeface="Tahoma" panose="020B0604030504040204" pitchFamily="34" charset="0"/>
              </a:rPr>
              <a:t>Tiểu luận chuyên ngành</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en-US" sz="3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l"/>
            <a:r>
              <a:rPr lang="en-US" sz="3000" b="1" dirty="0">
                <a:latin typeface="Tahoma" panose="020B0604030504040204" pitchFamily="34" charset="0"/>
                <a:ea typeface="Tahoma" panose="020B0604030504040204" pitchFamily="34" charset="0"/>
                <a:cs typeface="Tahoma" panose="020B0604030504040204" pitchFamily="34" charset="0"/>
              </a:rPr>
              <a:t>GVHD</a:t>
            </a:r>
            <a:r>
              <a:rPr lang="en-US" sz="3000" b="1">
                <a:latin typeface="Tahoma" panose="020B0604030504040204" pitchFamily="34" charset="0"/>
                <a:ea typeface="Tahoma" panose="020B0604030504040204" pitchFamily="34" charset="0"/>
                <a:cs typeface="Tahoma" panose="020B0604030504040204" pitchFamily="34" charset="0"/>
              </a:rPr>
              <a:t>: LÊ Thị Bích Châu</a:t>
            </a:r>
            <a:endParaRPr lang="en-US" sz="3000" b="1" dirty="0">
              <a:latin typeface="Tahoma" panose="020B0604030504040204" pitchFamily="34" charset="0"/>
              <a:ea typeface="Tahoma" panose="020B0604030504040204" pitchFamily="34" charset="0"/>
              <a:cs typeface="Tahoma" panose="020B0604030504040204" pitchFamily="34" charset="0"/>
            </a:endParaRPr>
          </a:p>
        </p:txBody>
      </p:sp>
      <p:pic>
        <p:nvPicPr>
          <p:cNvPr id="4" name="Google Shape;67;p1">
            <a:extLst>
              <a:ext uri="{FF2B5EF4-FFF2-40B4-BE49-F238E27FC236}">
                <a16:creationId xmlns:a16="http://schemas.microsoft.com/office/drawing/2014/main" id="{6D817349-22FE-4345-90D4-C903A0CEBA9B}"/>
              </a:ext>
            </a:extLst>
          </p:cNvPr>
          <p:cNvPicPr preferRelativeResize="0"/>
          <p:nvPr/>
        </p:nvPicPr>
        <p:blipFill rotWithShape="1">
          <a:blip r:embed="rId2">
            <a:alphaModFix/>
          </a:blip>
          <a:srcRect/>
          <a:stretch/>
        </p:blipFill>
        <p:spPr>
          <a:xfrm>
            <a:off x="278275" y="145467"/>
            <a:ext cx="901346" cy="1155572"/>
          </a:xfrm>
          <a:prstGeom prst="rect">
            <a:avLst/>
          </a:prstGeom>
          <a:noFill/>
          <a:ln>
            <a:noFill/>
          </a:ln>
        </p:spPr>
      </p:pic>
      <p:sp>
        <p:nvSpPr>
          <p:cNvPr id="6" name="TextBox 5">
            <a:extLst>
              <a:ext uri="{FF2B5EF4-FFF2-40B4-BE49-F238E27FC236}">
                <a16:creationId xmlns:a16="http://schemas.microsoft.com/office/drawing/2014/main" id="{FB6BEFD5-3A6F-457D-BB33-EA2B750285A3}"/>
              </a:ext>
            </a:extLst>
          </p:cNvPr>
          <p:cNvSpPr txBox="1"/>
          <p:nvPr/>
        </p:nvSpPr>
        <p:spPr>
          <a:xfrm>
            <a:off x="1425312" y="227834"/>
            <a:ext cx="6094520" cy="615553"/>
          </a:xfrm>
          <a:prstGeom prst="rect">
            <a:avLst/>
          </a:prstGeom>
          <a:noFill/>
        </p:spPr>
        <p:txBody>
          <a:bodyPr wrap="square">
            <a:spAutoFit/>
          </a:bodyPr>
          <a:lstStyle/>
          <a:p>
            <a:pPr marL="0" marR="0" lvl="0" indent="0" algn="l" rtl="0">
              <a:lnSpc>
                <a:spcPct val="100000"/>
              </a:lnSpc>
              <a:spcBef>
                <a:spcPts val="0"/>
              </a:spcBef>
              <a:spcAft>
                <a:spcPts val="0"/>
              </a:spcAft>
              <a:buNone/>
            </a:pPr>
            <a:r>
              <a:rPr lang="vi-VN" sz="1600" b="1" i="0" u="none" strike="noStrike" cap="none" dirty="0">
                <a:solidFill>
                  <a:srgbClr val="FF0000"/>
                </a:solidFill>
                <a:latin typeface="Tahoma" panose="020B0604030504040204" pitchFamily="34" charset="0"/>
                <a:ea typeface="Tahoma" panose="020B0604030504040204" pitchFamily="34" charset="0"/>
                <a:cs typeface="Tahoma" panose="020B0604030504040204" pitchFamily="34" charset="0"/>
                <a:sym typeface="Verdana"/>
              </a:rPr>
              <a:t>TRƯỜNG ĐẠI HỌC</a:t>
            </a:r>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0" marR="0" lvl="0" indent="0" algn="l" rtl="0">
              <a:lnSpc>
                <a:spcPct val="100000"/>
              </a:lnSpc>
              <a:spcBef>
                <a:spcPts val="0"/>
              </a:spcBef>
              <a:spcAft>
                <a:spcPts val="0"/>
              </a:spcAft>
              <a:buNone/>
            </a:pPr>
            <a:r>
              <a:rPr lang="vi-VN" sz="1800" b="1" i="0" u="none" strike="noStrike" cap="none" dirty="0">
                <a:solidFill>
                  <a:schemeClr val="tx2"/>
                </a:solidFill>
                <a:latin typeface="Tahoma" panose="020B0604030504040204" pitchFamily="34" charset="0"/>
                <a:ea typeface="Tahoma" panose="020B0604030504040204" pitchFamily="34" charset="0"/>
                <a:cs typeface="Tahoma" panose="020B0604030504040204" pitchFamily="34" charset="0"/>
                <a:sym typeface="Verdana"/>
              </a:rPr>
              <a:t>SƯ PHẠM KỸ THUẬT THÀNH PHỐ HỒ CHÍ MINH</a:t>
            </a:r>
            <a:endParaRPr lang="vi-VN"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cxnSp>
        <p:nvCxnSpPr>
          <p:cNvPr id="8" name="Straight Connector 7">
            <a:extLst>
              <a:ext uri="{FF2B5EF4-FFF2-40B4-BE49-F238E27FC236}">
                <a16:creationId xmlns:a16="http://schemas.microsoft.com/office/drawing/2014/main" id="{0998EA37-E714-48D3-8F2E-5D04D4E7616C}"/>
              </a:ext>
            </a:extLst>
          </p:cNvPr>
          <p:cNvCxnSpPr>
            <a:cxnSpLocks/>
          </p:cNvCxnSpPr>
          <p:nvPr/>
        </p:nvCxnSpPr>
        <p:spPr>
          <a:xfrm>
            <a:off x="1529917" y="900068"/>
            <a:ext cx="5527831"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5289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60EBE7-DA81-36C6-ADB7-4C887E2D36B2}"/>
              </a:ext>
            </a:extLst>
          </p:cNvPr>
          <p:cNvSpPr txBox="1">
            <a:spLocks/>
          </p:cNvSpPr>
          <p:nvPr/>
        </p:nvSpPr>
        <p:spPr>
          <a:xfrm>
            <a:off x="1038998" y="577976"/>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Convolutional neural network</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96E7ABE0-93EA-B71E-4FB0-CB6AD21DAC7F}"/>
              </a:ext>
            </a:extLst>
          </p:cNvPr>
          <p:cNvSpPr>
            <a:spLocks noGrp="1"/>
          </p:cNvSpPr>
          <p:nvPr>
            <p:ph idx="1"/>
          </p:nvPr>
        </p:nvSpPr>
        <p:spPr>
          <a:xfrm>
            <a:off x="1038998" y="1838931"/>
            <a:ext cx="10131425" cy="4027914"/>
          </a:xfrm>
        </p:spPr>
        <p:txBody>
          <a:bodyPr anchor="t">
            <a:normAutofit/>
          </a:bodyPr>
          <a:lstStyle/>
          <a:p>
            <a:pPr marL="0" indent="0">
              <a:lnSpc>
                <a:spcPct val="150000"/>
              </a:lnSpc>
              <a:buNone/>
            </a:pPr>
            <a:r>
              <a:rPr lang="en-US" sz="2000">
                <a:latin typeface="+mj-lt"/>
              </a:rPr>
              <a:t>	</a:t>
            </a:r>
            <a:r>
              <a:rPr lang="vi-VN" sz="2000">
                <a:latin typeface="+mj-lt"/>
              </a:rPr>
              <a:t>Convolutional neural networks (CNN) là một kiểu của mạng nơ ron nhân tạo có thể khám thông tin trong chuỗi thời gian, âm thanh và hình ảnh.</a:t>
            </a:r>
            <a:endParaRPr lang="en-US" sz="2000">
              <a:latin typeface="+mj-lt"/>
            </a:endParaRPr>
          </a:p>
          <a:p>
            <a:pPr marL="0" indent="0">
              <a:lnSpc>
                <a:spcPct val="150000"/>
              </a:lnSpc>
              <a:buNone/>
            </a:pPr>
            <a:r>
              <a:rPr lang="en-US" sz="2000">
                <a:latin typeface="+mj-lt"/>
                <a:ea typeface="Tahoma" panose="020B0604030504040204" pitchFamily="34" charset="0"/>
                <a:cs typeface="Tahoma" panose="020B0604030504040204" pitchFamily="34" charset="0"/>
              </a:rPr>
              <a:t>	</a:t>
            </a:r>
            <a:r>
              <a:rPr lang="en-US" sz="2000">
                <a:latin typeface="+mj-lt"/>
              </a:rPr>
              <a:t>CNN hoạt động bằng cách tận dụng các nguyên tắc của đại số tuyến tính như phép nhân hai ma trận</a:t>
            </a:r>
            <a:endParaRPr lang="en-US" sz="2000">
              <a:latin typeface="+mj-lt"/>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B4DCC42-78AB-BC4C-A3A8-E53B32ED6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3544" y="3685822"/>
            <a:ext cx="5882332" cy="2998922"/>
          </a:xfrm>
          <a:prstGeom prst="rect">
            <a:avLst/>
          </a:prstGeom>
          <a:ln>
            <a:noFill/>
          </a:ln>
          <a:effectLst>
            <a:softEdge rad="112500"/>
          </a:effectLst>
        </p:spPr>
      </p:pic>
    </p:spTree>
    <p:extLst>
      <p:ext uri="{BB962C8B-B14F-4D97-AF65-F5344CB8AC3E}">
        <p14:creationId xmlns:p14="http://schemas.microsoft.com/office/powerpoint/2010/main" val="368398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20AB-B5F5-4A16-BFB9-764F6668F691}"/>
              </a:ext>
            </a:extLst>
          </p:cNvPr>
          <p:cNvSpPr>
            <a:spLocks noGrp="1"/>
          </p:cNvSpPr>
          <p:nvPr>
            <p:ph idx="1"/>
          </p:nvPr>
        </p:nvSpPr>
        <p:spPr>
          <a:xfrm>
            <a:off x="1038998" y="1931407"/>
            <a:ext cx="10524352" cy="4190262"/>
          </a:xfrm>
        </p:spPr>
        <p:txBody>
          <a:bodyPr anchor="t">
            <a:normAutofit/>
          </a:bodyPr>
          <a:lstStyle/>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Một mô hình CNN có thể có nhiều lớp, với mỗi lớp có cách thức hoạt động khác nhau. Một bộ lọc được áp dụng cho mỗi hình ảnh để tạo ra đầu ra ngày càng tốt và chi tiết hơn.</a:t>
            </a:r>
            <a:endParaRPr lang="en-US" sz="2000">
              <a:solidFill>
                <a:schemeClr val="tx2"/>
              </a:solidFill>
              <a:latin typeface="+mj-lt"/>
              <a:ea typeface="Tahoma" panose="020B0604030504040204" pitchFamily="34" charset="0"/>
              <a:cs typeface="Tahoma" panose="020B0604030504040204" pitchFamily="34" charset="0"/>
            </a:endParaRPr>
          </a:p>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Ở những lớp đầu tiên filter có thể nhận dạng được các feature đơn giản. Ở mỗi lớp tiếp theo các filter tăng độ phức tạp để xác định các feature duy nhất đại diện cho bức ảnh đầu vào.</a:t>
            </a:r>
            <a:endParaRPr lang="en-US" sz="2000">
              <a:solidFill>
                <a:schemeClr val="tx2"/>
              </a:solidFill>
              <a:latin typeface="+mj-lt"/>
              <a:ea typeface="Tahoma" panose="020B0604030504040204" pitchFamily="34" charset="0"/>
              <a:cs typeface="Tahoma" panose="020B0604030504040204" pitchFamily="34" charset="0"/>
            </a:endParaRPr>
          </a:p>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M</a:t>
            </a:r>
            <a:r>
              <a:rPr lang="vi-VN" sz="2000">
                <a:solidFill>
                  <a:schemeClr val="tx2"/>
                </a:solidFill>
                <a:latin typeface="+mj-lt"/>
                <a:ea typeface="Tahoma" panose="020B0604030504040204" pitchFamily="34" charset="0"/>
                <a:cs typeface="Tahoma" panose="020B0604030504040204" pitchFamily="34" charset="0"/>
              </a:rPr>
              <a:t>ỗi hình ảnh đầu ra của các lớp tích chập sẽ là đầu vào của lớp tiếp theo. Ở lớp cuối cùng là lớp fully connected layer là lớp nhận dạng hình ảnh hoặc đối tượng mà nó đại diện </a:t>
            </a:r>
          </a:p>
          <a:p>
            <a:pPr marL="0" indent="0">
              <a:lnSpc>
                <a:spcPct val="150000"/>
              </a:lnSpc>
              <a:buNone/>
            </a:pPr>
            <a:endParaRPr lang="vi-VN" sz="200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300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03E2B26-0F98-EAAD-3511-DFADC53D2BB2}"/>
              </a:ext>
            </a:extLst>
          </p:cNvPr>
          <p:cNvSpPr txBox="1">
            <a:spLocks/>
          </p:cNvSpPr>
          <p:nvPr/>
        </p:nvSpPr>
        <p:spPr>
          <a:xfrm>
            <a:off x="1038998" y="475140"/>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Cách hoạt động của CNN</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858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11A416-3A10-46DE-8593-85F1E1E6E54B}"/>
              </a:ext>
            </a:extLst>
          </p:cNvPr>
          <p:cNvSpPr>
            <a:spLocks noGrp="1"/>
          </p:cNvSpPr>
          <p:nvPr>
            <p:ph type="title"/>
          </p:nvPr>
        </p:nvSpPr>
        <p:spPr>
          <a:xfrm>
            <a:off x="624026" y="541538"/>
            <a:ext cx="10943947" cy="5326602"/>
          </a:xfrm>
        </p:spPr>
        <p:txBody>
          <a:bodyPr>
            <a:normAutofit/>
          </a:bodyPr>
          <a:lstStyle/>
          <a:p>
            <a:pPr algn="ctr"/>
            <a:r>
              <a:rPr lang="en-US" b="1"/>
              <a:t>Thiết kế hệ thống</a:t>
            </a:r>
          </a:p>
        </p:txBody>
      </p:sp>
    </p:spTree>
    <p:extLst>
      <p:ext uri="{BB962C8B-B14F-4D97-AF65-F5344CB8AC3E}">
        <p14:creationId xmlns:p14="http://schemas.microsoft.com/office/powerpoint/2010/main" val="8700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BBB30-4EA7-4379-9B3C-6C4DA8EA5BD4}"/>
              </a:ext>
            </a:extLst>
          </p:cNvPr>
          <p:cNvSpPr>
            <a:spLocks noGrp="1"/>
          </p:cNvSpPr>
          <p:nvPr>
            <p:ph idx="1"/>
          </p:nvPr>
        </p:nvSpPr>
        <p:spPr>
          <a:xfrm>
            <a:off x="1030287" y="1288556"/>
            <a:ext cx="10766393" cy="4882719"/>
          </a:xfrm>
        </p:spPr>
        <p:txBody>
          <a:bodyPr anchor="t">
            <a:normAutofit/>
          </a:bodyPr>
          <a:lstStyle/>
          <a:p>
            <a:pPr marL="0" indent="0">
              <a:lnSpc>
                <a:spcPct val="150000"/>
              </a:lnSpc>
              <a:buNone/>
            </a:pPr>
            <a:r>
              <a:rPr lang="en-US"/>
              <a:t>	</a:t>
            </a:r>
            <a:r>
              <a:rPr lang="en-US" sz="2000"/>
              <a:t>Bộ dữ liệu Food101 bao gồm 101 phân loại thực phẩm, với 101.000 hình ảnh.</a:t>
            </a:r>
          </a:p>
          <a:p>
            <a:pPr marL="0" indent="0">
              <a:lnSpc>
                <a:spcPct val="150000"/>
              </a:lnSpc>
              <a:buNone/>
            </a:pPr>
            <a:r>
              <a:rPr lang="en-US" sz="2000"/>
              <a:t>	Đối với mỗi lớp có 1000 hình ảnh chia ra 250 hình ở tập test và 750 hình ở tập train</a:t>
            </a:r>
            <a:endParaRPr lang="en-US" sz="2000">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6BCA1F5B-7F47-4600-ACC8-3E6B708130BF}"/>
              </a:ext>
            </a:extLst>
          </p:cNvPr>
          <p:cNvSpPr>
            <a:spLocks noGrp="1"/>
          </p:cNvSpPr>
          <p:nvPr>
            <p:ph type="title"/>
          </p:nvPr>
        </p:nvSpPr>
        <p:spPr>
          <a:xfrm>
            <a:off x="1030287" y="279647"/>
            <a:ext cx="10131425" cy="1094913"/>
          </a:xfrm>
        </p:spPr>
        <p:txBody>
          <a:bodyPr>
            <a:normAutofit/>
          </a:bodyPr>
          <a:lstStyle/>
          <a:p>
            <a:pPr algn="ctr"/>
            <a:r>
              <a:rPr lang="en-US" b="1"/>
              <a:t>Bộ dữ liệu Food101</a:t>
            </a:r>
            <a:endParaRPr lang="en-US"/>
          </a:p>
        </p:txBody>
      </p:sp>
      <p:pic>
        <p:nvPicPr>
          <p:cNvPr id="6" name="Picture 5">
            <a:extLst>
              <a:ext uri="{FF2B5EF4-FFF2-40B4-BE49-F238E27FC236}">
                <a16:creationId xmlns:a16="http://schemas.microsoft.com/office/drawing/2014/main" id="{377192CF-6476-C577-04BD-0CF7F671B3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0710" y="3236300"/>
            <a:ext cx="8290578" cy="2064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86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BBB30-4EA7-4379-9B3C-6C4DA8EA5BD4}"/>
              </a:ext>
            </a:extLst>
          </p:cNvPr>
          <p:cNvSpPr>
            <a:spLocks noGrp="1"/>
          </p:cNvSpPr>
          <p:nvPr>
            <p:ph idx="1"/>
          </p:nvPr>
        </p:nvSpPr>
        <p:spPr>
          <a:xfrm>
            <a:off x="712800" y="1288556"/>
            <a:ext cx="10766393" cy="3923931"/>
          </a:xfrm>
        </p:spPr>
        <p:txBody>
          <a:bodyPr anchor="ctr">
            <a:normAutofit/>
          </a:bodyPr>
          <a:lstStyle/>
          <a:p>
            <a:pPr marL="0" indent="0">
              <a:lnSpc>
                <a:spcPct val="150000"/>
              </a:lnSpc>
              <a:buNone/>
            </a:pPr>
            <a:r>
              <a:rPr lang="en-US"/>
              <a:t>	</a:t>
            </a:r>
            <a:r>
              <a:rPr lang="en-US" sz="2000"/>
              <a:t>Vì đây là dữ liệu lớn (5gb) nên nhóm em chia nhỏ dữ liệu để huấn luyện: Đầu tiên sẽ trích ra 2 loại thực phẩm (pizza, steak) để dễ xây dựng và training mô hình. Sau đó là 10 loại và cuối cùng sẽ đưa toàn bộ dữ liệu vào mô hình để huấn luyện.</a:t>
            </a:r>
          </a:p>
          <a:p>
            <a:pPr marL="0" indent="0">
              <a:lnSpc>
                <a:spcPct val="150000"/>
              </a:lnSpc>
              <a:buNone/>
            </a:pPr>
            <a:endParaRPr lang="en-US" sz="2000">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6BCA1F5B-7F47-4600-ACC8-3E6B708130BF}"/>
              </a:ext>
            </a:extLst>
          </p:cNvPr>
          <p:cNvSpPr>
            <a:spLocks noGrp="1"/>
          </p:cNvSpPr>
          <p:nvPr>
            <p:ph type="title"/>
          </p:nvPr>
        </p:nvSpPr>
        <p:spPr>
          <a:xfrm>
            <a:off x="1030285" y="327272"/>
            <a:ext cx="10131425" cy="1094913"/>
          </a:xfrm>
        </p:spPr>
        <p:txBody>
          <a:bodyPr>
            <a:normAutofit/>
          </a:bodyPr>
          <a:lstStyle/>
          <a:p>
            <a:pPr algn="ctr"/>
            <a:r>
              <a:rPr lang="en-US" b="1"/>
              <a:t>Huấn luyện Mô hình</a:t>
            </a:r>
            <a:endParaRPr lang="en-US"/>
          </a:p>
        </p:txBody>
      </p:sp>
    </p:spTree>
    <p:extLst>
      <p:ext uri="{BB962C8B-B14F-4D97-AF65-F5344CB8AC3E}">
        <p14:creationId xmlns:p14="http://schemas.microsoft.com/office/powerpoint/2010/main" val="8957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BBB30-4EA7-4379-9B3C-6C4DA8EA5BD4}"/>
              </a:ext>
            </a:extLst>
          </p:cNvPr>
          <p:cNvSpPr>
            <a:spLocks noGrp="1"/>
          </p:cNvSpPr>
          <p:nvPr>
            <p:ph idx="1"/>
          </p:nvPr>
        </p:nvSpPr>
        <p:spPr>
          <a:xfrm>
            <a:off x="650291" y="1269506"/>
            <a:ext cx="5004786" cy="4998129"/>
          </a:xfrm>
        </p:spPr>
        <p:txBody>
          <a:bodyPr anchor="t">
            <a:normAutofit lnSpcReduction="10000"/>
          </a:bodyPr>
          <a:lstStyle/>
          <a:p>
            <a:pPr marL="0" indent="0">
              <a:lnSpc>
                <a:spcPct val="150000"/>
              </a:lnSpc>
              <a:buNone/>
            </a:pPr>
            <a:r>
              <a:rPr lang="en-US" sz="2400"/>
              <a:t>Huấn luyện với 2 loại thực phẩm:</a:t>
            </a:r>
          </a:p>
          <a:p>
            <a:pPr marL="0" indent="0">
              <a:lnSpc>
                <a:spcPct val="150000"/>
              </a:lnSpc>
              <a:buNone/>
            </a:pPr>
            <a:r>
              <a:rPr lang="en-US"/>
              <a:t>	Sử dụng mô hình: Gồm 4 lớp tích chập (Conv2D) và 2 lớp Pooling (MaxPool2D) sau đó là tới lớp làm phẳng và 3 lớp Fullyconnected và 1 đầu ra.</a:t>
            </a:r>
          </a:p>
          <a:p>
            <a:pPr marL="0" indent="0">
              <a:lnSpc>
                <a:spcPct val="150000"/>
              </a:lnSpc>
              <a:buNone/>
            </a:pPr>
            <a:r>
              <a:rPr lang="en-US" sz="2400"/>
              <a:t>	</a:t>
            </a:r>
            <a:r>
              <a:rPr lang="vi-VN"/>
              <a:t>Sau 8 lần huấn luyện mô hình:</a:t>
            </a:r>
          </a:p>
          <a:p>
            <a:pPr marL="0" indent="0">
              <a:lnSpc>
                <a:spcPct val="150000"/>
              </a:lnSpc>
              <a:buNone/>
            </a:pPr>
            <a:r>
              <a:rPr lang="vi-VN"/>
              <a:t> 	+ Độ chính xác từ 62,27% tăng 97% trên tập train</a:t>
            </a:r>
          </a:p>
          <a:p>
            <a:pPr marL="0" indent="0">
              <a:lnSpc>
                <a:spcPct val="150000"/>
              </a:lnSpc>
              <a:buNone/>
            </a:pPr>
            <a:r>
              <a:rPr lang="vi-VN"/>
              <a:t> 	+ Độ chính xác từ 69,2% tăng 87,6% trên tập test</a:t>
            </a:r>
          </a:p>
          <a:p>
            <a:pPr marL="0" indent="0">
              <a:lnSpc>
                <a:spcPct val="150000"/>
              </a:lnSpc>
              <a:buNone/>
            </a:pPr>
            <a:endParaRPr lang="en-US" sz="2400"/>
          </a:p>
          <a:p>
            <a:pPr marL="0" indent="0">
              <a:lnSpc>
                <a:spcPct val="150000"/>
              </a:lnSpc>
              <a:buNone/>
            </a:pPr>
            <a:endParaRPr lang="en-US" sz="2400">
              <a:effectLst/>
              <a:latin typeface="Tahoma" panose="020B060403050404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099533E-8EF2-4F0E-2994-4EFE2166F858}"/>
              </a:ext>
            </a:extLst>
          </p:cNvPr>
          <p:cNvPicPr>
            <a:picLocks noChangeAspect="1"/>
          </p:cNvPicPr>
          <p:nvPr/>
        </p:nvPicPr>
        <p:blipFill>
          <a:blip r:embed="rId2"/>
          <a:stretch>
            <a:fillRect/>
          </a:stretch>
        </p:blipFill>
        <p:spPr>
          <a:xfrm>
            <a:off x="5869306" y="1467330"/>
            <a:ext cx="6148705" cy="460248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0444A63-86D6-6389-9CE5-DB68F1EA2BAA}"/>
              </a:ext>
            </a:extLst>
          </p:cNvPr>
          <p:cNvPicPr>
            <a:picLocks noChangeAspect="1"/>
          </p:cNvPicPr>
          <p:nvPr/>
        </p:nvPicPr>
        <p:blipFill>
          <a:blip r:embed="rId3"/>
          <a:stretch>
            <a:fillRect/>
          </a:stretch>
        </p:blipFill>
        <p:spPr>
          <a:xfrm>
            <a:off x="6095999" y="1824016"/>
            <a:ext cx="5695318" cy="3889108"/>
          </a:xfrm>
          <a:prstGeom prst="rect">
            <a:avLst/>
          </a:prstGeom>
          <a:ln>
            <a:noFill/>
          </a:ln>
          <a:effectLst>
            <a:outerShdw blurRad="292100" dist="139700" dir="2700000" algn="tl" rotWithShape="0">
              <a:srgbClr val="333333">
                <a:alpha val="65000"/>
              </a:srgbClr>
            </a:outerShdw>
          </a:effectLst>
        </p:spPr>
      </p:pic>
      <p:sp>
        <p:nvSpPr>
          <p:cNvPr id="8" name="Title 4">
            <a:extLst>
              <a:ext uri="{FF2B5EF4-FFF2-40B4-BE49-F238E27FC236}">
                <a16:creationId xmlns:a16="http://schemas.microsoft.com/office/drawing/2014/main" id="{713793EC-09C5-3823-2282-02822012670D}"/>
              </a:ext>
            </a:extLst>
          </p:cNvPr>
          <p:cNvSpPr txBox="1">
            <a:spLocks/>
          </p:cNvSpPr>
          <p:nvPr/>
        </p:nvSpPr>
        <p:spPr>
          <a:xfrm>
            <a:off x="1030285" y="327272"/>
            <a:ext cx="10131425" cy="10949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t>Huấn luyện Mô hình</a:t>
            </a:r>
            <a:endParaRPr lang="en-US"/>
          </a:p>
        </p:txBody>
      </p:sp>
    </p:spTree>
    <p:extLst>
      <p:ext uri="{BB962C8B-B14F-4D97-AF65-F5344CB8AC3E}">
        <p14:creationId xmlns:p14="http://schemas.microsoft.com/office/powerpoint/2010/main" val="12389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1" presetClass="exit" presetSubtype="0" fill="hold" nodeType="withEffect">
                                  <p:stCondLst>
                                    <p:cond delay="0"/>
                                  </p:stCondLst>
                                  <p:childTnLst>
                                    <p:set>
                                      <p:cBhvr>
                                        <p:cTn id="24" dur="1" fill="hold">
                                          <p:stCondLst>
                                            <p:cond delay="0"/>
                                          </p:stCondLst>
                                        </p:cTn>
                                        <p:tgtEl>
                                          <p:spTgt spid="2"/>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383DA16-5F45-CD86-3A6D-1B1B19A7B362}"/>
              </a:ext>
            </a:extLst>
          </p:cNvPr>
          <p:cNvSpPr txBox="1">
            <a:spLocks/>
          </p:cNvSpPr>
          <p:nvPr/>
        </p:nvSpPr>
        <p:spPr>
          <a:xfrm>
            <a:off x="1030285" y="327272"/>
            <a:ext cx="10131425" cy="10949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t>Huấn luyện Mô hình</a:t>
            </a:r>
            <a:endParaRPr lang="en-US"/>
          </a:p>
        </p:txBody>
      </p:sp>
      <p:sp>
        <p:nvSpPr>
          <p:cNvPr id="5" name="Content Placeholder 2">
            <a:extLst>
              <a:ext uri="{FF2B5EF4-FFF2-40B4-BE49-F238E27FC236}">
                <a16:creationId xmlns:a16="http://schemas.microsoft.com/office/drawing/2014/main" id="{69DEE970-6999-BE28-18DC-58966BA118C5}"/>
              </a:ext>
            </a:extLst>
          </p:cNvPr>
          <p:cNvSpPr>
            <a:spLocks noGrp="1"/>
          </p:cNvSpPr>
          <p:nvPr>
            <p:ph idx="1"/>
          </p:nvPr>
        </p:nvSpPr>
        <p:spPr>
          <a:xfrm>
            <a:off x="650291" y="1269506"/>
            <a:ext cx="5004786" cy="4998129"/>
          </a:xfrm>
        </p:spPr>
        <p:txBody>
          <a:bodyPr anchor="t">
            <a:normAutofit/>
          </a:bodyPr>
          <a:lstStyle/>
          <a:p>
            <a:pPr marL="0" indent="0">
              <a:lnSpc>
                <a:spcPct val="150000"/>
              </a:lnSpc>
              <a:buNone/>
            </a:pPr>
            <a:r>
              <a:rPr lang="en-US" sz="2400"/>
              <a:t>Huấn luyện với 2 loại thực phẩm:</a:t>
            </a:r>
          </a:p>
          <a:p>
            <a:pPr marL="0" indent="0">
              <a:lnSpc>
                <a:spcPct val="150000"/>
              </a:lnSpc>
              <a:buNone/>
            </a:pPr>
            <a:r>
              <a:rPr lang="en-US" sz="2400"/>
              <a:t>	Sử dụng để huấn luyện với 10 loại thực phẩm.</a:t>
            </a:r>
          </a:p>
          <a:p>
            <a:pPr marL="0" indent="0">
              <a:lnSpc>
                <a:spcPct val="150000"/>
              </a:lnSpc>
              <a:buNone/>
            </a:pPr>
            <a:endParaRPr lang="en-US" sz="2400">
              <a:effectLst/>
              <a:latin typeface="Tahoma" panose="020B060403050404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D2F112-BCB8-0612-808F-BCABF192F399}"/>
              </a:ext>
            </a:extLst>
          </p:cNvPr>
          <p:cNvPicPr>
            <a:picLocks noChangeAspect="1"/>
          </p:cNvPicPr>
          <p:nvPr/>
        </p:nvPicPr>
        <p:blipFill>
          <a:blip r:embed="rId2"/>
          <a:stretch>
            <a:fillRect/>
          </a:stretch>
        </p:blipFill>
        <p:spPr>
          <a:xfrm>
            <a:off x="1201518" y="3429000"/>
            <a:ext cx="9788958" cy="2199973"/>
          </a:xfrm>
          <a:prstGeom prst="rect">
            <a:avLst/>
          </a:prstGeom>
        </p:spPr>
      </p:pic>
    </p:spTree>
    <p:extLst>
      <p:ext uri="{BB962C8B-B14F-4D97-AF65-F5344CB8AC3E}">
        <p14:creationId xmlns:p14="http://schemas.microsoft.com/office/powerpoint/2010/main" val="88716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BBB30-4EA7-4379-9B3C-6C4DA8EA5BD4}"/>
              </a:ext>
            </a:extLst>
          </p:cNvPr>
          <p:cNvSpPr>
            <a:spLocks noGrp="1"/>
          </p:cNvSpPr>
          <p:nvPr>
            <p:ph idx="1"/>
          </p:nvPr>
        </p:nvSpPr>
        <p:spPr>
          <a:xfrm>
            <a:off x="650291" y="1269506"/>
            <a:ext cx="5004786" cy="4998129"/>
          </a:xfrm>
        </p:spPr>
        <p:txBody>
          <a:bodyPr anchor="t">
            <a:normAutofit/>
          </a:bodyPr>
          <a:lstStyle/>
          <a:p>
            <a:pPr marL="0" indent="0">
              <a:lnSpc>
                <a:spcPct val="150000"/>
              </a:lnSpc>
              <a:buNone/>
            </a:pPr>
            <a:r>
              <a:rPr lang="en-US" sz="2400"/>
              <a:t>Huấn luyện với 10 loại thực phẩm:</a:t>
            </a:r>
          </a:p>
          <a:p>
            <a:pPr marL="0" indent="0">
              <a:lnSpc>
                <a:spcPct val="150000"/>
              </a:lnSpc>
              <a:buNone/>
            </a:pPr>
            <a:r>
              <a:rPr lang="en-US"/>
              <a:t>	Sử dụng mô hình EfficientNetB0: Gồm 8 block, mỗi block gồm nhiều lớp tích chập (Conv) sau đó là các lớp Pooling, lớp làm phẳng, lớp Fullyconnected.</a:t>
            </a:r>
          </a:p>
          <a:p>
            <a:pPr marL="0" indent="0">
              <a:lnSpc>
                <a:spcPct val="150000"/>
              </a:lnSpc>
              <a:buNone/>
            </a:pPr>
            <a:r>
              <a:rPr lang="en-US"/>
              <a:t>	Kết hợp thêm 1 lớp pooling và lớp dropout để chống overfitting</a:t>
            </a:r>
          </a:p>
          <a:p>
            <a:pPr marL="0" indent="0">
              <a:lnSpc>
                <a:spcPct val="150000"/>
              </a:lnSpc>
              <a:buNone/>
            </a:pPr>
            <a:r>
              <a:rPr lang="en-US"/>
              <a:t>	Sau 5 lần huấn luyện, độ chính xác tăng từ 72,88% lên 87,84% (tập train) và từ 90,62% lên 92,33% (tập test)</a:t>
            </a:r>
          </a:p>
          <a:p>
            <a:pPr marL="0" indent="0">
              <a:lnSpc>
                <a:spcPct val="150000"/>
              </a:lnSpc>
              <a:buNone/>
            </a:pPr>
            <a:endParaRPr lang="en-US" sz="2400"/>
          </a:p>
          <a:p>
            <a:pPr marL="0" indent="0">
              <a:lnSpc>
                <a:spcPct val="150000"/>
              </a:lnSpc>
              <a:buNone/>
            </a:pPr>
            <a:endParaRPr lang="en-US" sz="2400">
              <a:effectLst/>
              <a:latin typeface="Tahoma" panose="020B060403050404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247386D-0D31-E294-1F28-CA678049E167}"/>
              </a:ext>
            </a:extLst>
          </p:cNvPr>
          <p:cNvPicPr>
            <a:picLocks noChangeAspect="1"/>
          </p:cNvPicPr>
          <p:nvPr/>
        </p:nvPicPr>
        <p:blipFill>
          <a:blip r:embed="rId2"/>
          <a:stretch>
            <a:fillRect/>
          </a:stretch>
        </p:blipFill>
        <p:spPr>
          <a:xfrm>
            <a:off x="6480434" y="1655290"/>
            <a:ext cx="4792980" cy="422656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C5EB13E-2916-B682-1D11-897A7F4047ED}"/>
              </a:ext>
            </a:extLst>
          </p:cNvPr>
          <p:cNvPicPr>
            <a:picLocks noChangeAspect="1"/>
          </p:cNvPicPr>
          <p:nvPr/>
        </p:nvPicPr>
        <p:blipFill>
          <a:blip r:embed="rId3"/>
          <a:stretch>
            <a:fillRect/>
          </a:stretch>
        </p:blipFill>
        <p:spPr>
          <a:xfrm>
            <a:off x="6096000" y="1990879"/>
            <a:ext cx="5847599" cy="3890971"/>
          </a:xfrm>
          <a:prstGeom prst="rect">
            <a:avLst/>
          </a:prstGeom>
          <a:ln>
            <a:noFill/>
          </a:ln>
          <a:effectLst>
            <a:outerShdw blurRad="292100" dist="139700" dir="2700000" algn="tl" rotWithShape="0">
              <a:srgbClr val="333333">
                <a:alpha val="65000"/>
              </a:srgbClr>
            </a:outerShdw>
          </a:effectLst>
        </p:spPr>
      </p:pic>
      <p:sp>
        <p:nvSpPr>
          <p:cNvPr id="13" name="Title 4">
            <a:extLst>
              <a:ext uri="{FF2B5EF4-FFF2-40B4-BE49-F238E27FC236}">
                <a16:creationId xmlns:a16="http://schemas.microsoft.com/office/drawing/2014/main" id="{873644D8-F7C0-7F63-E8C9-47B5BE170FBB}"/>
              </a:ext>
            </a:extLst>
          </p:cNvPr>
          <p:cNvSpPr>
            <a:spLocks noGrp="1"/>
          </p:cNvSpPr>
          <p:nvPr>
            <p:ph type="title"/>
          </p:nvPr>
        </p:nvSpPr>
        <p:spPr>
          <a:xfrm>
            <a:off x="1030285" y="327272"/>
            <a:ext cx="10131425" cy="1094913"/>
          </a:xfrm>
        </p:spPr>
        <p:txBody>
          <a:bodyPr>
            <a:normAutofit/>
          </a:bodyPr>
          <a:lstStyle/>
          <a:p>
            <a:pPr algn="ctr"/>
            <a:r>
              <a:rPr lang="en-US" b="1"/>
              <a:t>Huấn luyện Mô hình</a:t>
            </a:r>
            <a:endParaRPr lang="en-US"/>
          </a:p>
        </p:txBody>
      </p:sp>
    </p:spTree>
    <p:extLst>
      <p:ext uri="{BB962C8B-B14F-4D97-AF65-F5344CB8AC3E}">
        <p14:creationId xmlns:p14="http://schemas.microsoft.com/office/powerpoint/2010/main" val="163438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383DA16-5F45-CD86-3A6D-1B1B19A7B362}"/>
              </a:ext>
            </a:extLst>
          </p:cNvPr>
          <p:cNvSpPr txBox="1">
            <a:spLocks/>
          </p:cNvSpPr>
          <p:nvPr/>
        </p:nvSpPr>
        <p:spPr>
          <a:xfrm>
            <a:off x="1030285" y="327272"/>
            <a:ext cx="10131425" cy="10949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t>Huấn luyện Mô hình</a:t>
            </a:r>
            <a:endParaRPr lang="en-US"/>
          </a:p>
        </p:txBody>
      </p:sp>
      <p:sp>
        <p:nvSpPr>
          <p:cNvPr id="5" name="Content Placeholder 2">
            <a:extLst>
              <a:ext uri="{FF2B5EF4-FFF2-40B4-BE49-F238E27FC236}">
                <a16:creationId xmlns:a16="http://schemas.microsoft.com/office/drawing/2014/main" id="{69DEE970-6999-BE28-18DC-58966BA118C5}"/>
              </a:ext>
            </a:extLst>
          </p:cNvPr>
          <p:cNvSpPr>
            <a:spLocks noGrp="1"/>
          </p:cNvSpPr>
          <p:nvPr>
            <p:ph idx="1"/>
          </p:nvPr>
        </p:nvSpPr>
        <p:spPr>
          <a:xfrm>
            <a:off x="650291" y="1269506"/>
            <a:ext cx="5004786" cy="4998129"/>
          </a:xfrm>
        </p:spPr>
        <p:txBody>
          <a:bodyPr anchor="t">
            <a:normAutofit/>
          </a:bodyPr>
          <a:lstStyle/>
          <a:p>
            <a:pPr marL="0" indent="0">
              <a:lnSpc>
                <a:spcPct val="150000"/>
              </a:lnSpc>
              <a:buNone/>
            </a:pPr>
            <a:r>
              <a:rPr lang="en-US" sz="2400"/>
              <a:t>Huấn luyện với 10 loại thực phẩm:</a:t>
            </a:r>
          </a:p>
          <a:p>
            <a:pPr marL="0" indent="0">
              <a:lnSpc>
                <a:spcPct val="150000"/>
              </a:lnSpc>
              <a:buNone/>
            </a:pPr>
            <a:r>
              <a:rPr lang="en-US" sz="2400"/>
              <a:t>	Sử dụng để huấn luyện với toàn bộ dữ liệu.</a:t>
            </a:r>
          </a:p>
          <a:p>
            <a:pPr marL="0" indent="0">
              <a:lnSpc>
                <a:spcPct val="150000"/>
              </a:lnSpc>
              <a:buNone/>
            </a:pPr>
            <a:endParaRPr lang="en-US" sz="2400">
              <a:effectLst/>
              <a:latin typeface="Tahoma" panose="020B060403050404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C84879F-D10C-7C3F-EC7B-85B0778F41F6}"/>
              </a:ext>
            </a:extLst>
          </p:cNvPr>
          <p:cNvPicPr>
            <a:picLocks noChangeAspect="1"/>
          </p:cNvPicPr>
          <p:nvPr/>
        </p:nvPicPr>
        <p:blipFill>
          <a:blip r:embed="rId2"/>
          <a:stretch>
            <a:fillRect/>
          </a:stretch>
        </p:blipFill>
        <p:spPr>
          <a:xfrm>
            <a:off x="1030285" y="3429000"/>
            <a:ext cx="10266636" cy="2159494"/>
          </a:xfrm>
          <a:prstGeom prst="rect">
            <a:avLst/>
          </a:prstGeom>
        </p:spPr>
      </p:pic>
    </p:spTree>
    <p:extLst>
      <p:ext uri="{BB962C8B-B14F-4D97-AF65-F5344CB8AC3E}">
        <p14:creationId xmlns:p14="http://schemas.microsoft.com/office/powerpoint/2010/main" val="7643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BBB30-4EA7-4379-9B3C-6C4DA8EA5BD4}"/>
              </a:ext>
            </a:extLst>
          </p:cNvPr>
          <p:cNvSpPr>
            <a:spLocks noGrp="1"/>
          </p:cNvSpPr>
          <p:nvPr>
            <p:ph idx="1"/>
          </p:nvPr>
        </p:nvSpPr>
        <p:spPr>
          <a:xfrm>
            <a:off x="650291" y="1269506"/>
            <a:ext cx="5004786" cy="4998129"/>
          </a:xfrm>
        </p:spPr>
        <p:txBody>
          <a:bodyPr anchor="t">
            <a:normAutofit/>
          </a:bodyPr>
          <a:lstStyle/>
          <a:p>
            <a:pPr marL="0" indent="0">
              <a:lnSpc>
                <a:spcPct val="150000"/>
              </a:lnSpc>
              <a:buNone/>
            </a:pPr>
            <a:r>
              <a:rPr lang="en-US" sz="2400"/>
              <a:t>Huấn luyện với toàn bộ dữ liệu:</a:t>
            </a:r>
          </a:p>
          <a:p>
            <a:pPr marL="0" indent="0">
              <a:lnSpc>
                <a:spcPct val="150000"/>
              </a:lnSpc>
              <a:buNone/>
            </a:pPr>
            <a:r>
              <a:rPr lang="en-US"/>
              <a:t>	Sử dụng mô hình EfficientNetB1. Các lớp tích chập trong mạng EfficientNet sẽ không thay đổi.</a:t>
            </a:r>
          </a:p>
          <a:p>
            <a:pPr marL="0" indent="0">
              <a:lnSpc>
                <a:spcPct val="150000"/>
              </a:lnSpc>
              <a:buNone/>
            </a:pPr>
            <a:r>
              <a:rPr lang="en-US"/>
              <a:t>	</a:t>
            </a:r>
            <a:r>
              <a:rPr lang="vi-VN"/>
              <a:t>Cụ thể là sau 8 lần huấn luyện, độ chính xác tăng từ 55,67% lên 97,3% (tập train) và từ 71,5% lên 85,04% (tập test)</a:t>
            </a:r>
            <a:endParaRPr lang="en-US" sz="2400"/>
          </a:p>
          <a:p>
            <a:pPr marL="0" indent="0">
              <a:lnSpc>
                <a:spcPct val="150000"/>
              </a:lnSpc>
              <a:buNone/>
            </a:pPr>
            <a:endParaRPr lang="en-US" sz="2400">
              <a:effectLst/>
              <a:latin typeface="Tahoma" panose="020B060403050404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8AA652F-54DB-623A-5619-F934605608B0}"/>
              </a:ext>
            </a:extLst>
          </p:cNvPr>
          <p:cNvPicPr>
            <a:picLocks noChangeAspect="1"/>
          </p:cNvPicPr>
          <p:nvPr/>
        </p:nvPicPr>
        <p:blipFill>
          <a:blip r:embed="rId2"/>
          <a:stretch>
            <a:fillRect/>
          </a:stretch>
        </p:blipFill>
        <p:spPr>
          <a:xfrm>
            <a:off x="6292297" y="1269506"/>
            <a:ext cx="5135880" cy="448373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9E0F435-0D74-3404-2CD0-4AFC040A606C}"/>
              </a:ext>
            </a:extLst>
          </p:cNvPr>
          <p:cNvPicPr>
            <a:picLocks noChangeAspect="1"/>
          </p:cNvPicPr>
          <p:nvPr/>
        </p:nvPicPr>
        <p:blipFill>
          <a:blip r:embed="rId3"/>
          <a:stretch>
            <a:fillRect/>
          </a:stretch>
        </p:blipFill>
        <p:spPr>
          <a:xfrm>
            <a:off x="5788609" y="1835518"/>
            <a:ext cx="6143256" cy="4016324"/>
          </a:xfrm>
          <a:prstGeom prst="rect">
            <a:avLst/>
          </a:prstGeom>
          <a:ln>
            <a:noFill/>
          </a:ln>
          <a:effectLst>
            <a:outerShdw blurRad="292100" dist="139700" dir="2700000" algn="tl" rotWithShape="0">
              <a:srgbClr val="333333">
                <a:alpha val="65000"/>
              </a:srgbClr>
            </a:outerShdw>
          </a:effectLst>
        </p:spPr>
      </p:pic>
      <p:sp>
        <p:nvSpPr>
          <p:cNvPr id="9" name="Title 4">
            <a:extLst>
              <a:ext uri="{FF2B5EF4-FFF2-40B4-BE49-F238E27FC236}">
                <a16:creationId xmlns:a16="http://schemas.microsoft.com/office/drawing/2014/main" id="{4BB849D8-6FB3-85B2-77B9-3E015D5A3CA0}"/>
              </a:ext>
            </a:extLst>
          </p:cNvPr>
          <p:cNvSpPr>
            <a:spLocks noGrp="1"/>
          </p:cNvSpPr>
          <p:nvPr>
            <p:ph type="title"/>
          </p:nvPr>
        </p:nvSpPr>
        <p:spPr>
          <a:xfrm>
            <a:off x="1030285" y="327272"/>
            <a:ext cx="10131425" cy="1094913"/>
          </a:xfrm>
        </p:spPr>
        <p:txBody>
          <a:bodyPr>
            <a:normAutofit/>
          </a:bodyPr>
          <a:lstStyle/>
          <a:p>
            <a:pPr algn="ctr"/>
            <a:r>
              <a:rPr lang="en-US" b="1"/>
              <a:t>Huấn luyện Mô hình</a:t>
            </a:r>
            <a:endParaRPr lang="en-US"/>
          </a:p>
        </p:txBody>
      </p:sp>
    </p:spTree>
    <p:extLst>
      <p:ext uri="{BB962C8B-B14F-4D97-AF65-F5344CB8AC3E}">
        <p14:creationId xmlns:p14="http://schemas.microsoft.com/office/powerpoint/2010/main" val="295247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1" presetClass="exit" presetSubtype="0" fill="hold" nodeType="withEffect">
                                  <p:stCondLst>
                                    <p:cond delay="0"/>
                                  </p:stCondLst>
                                  <p:childTnLst>
                                    <p:set>
                                      <p:cBhvr>
                                        <p:cTn id="24" dur="1" fill="hold">
                                          <p:stCondLst>
                                            <p:cond delay="0"/>
                                          </p:stCondLst>
                                        </p:cTn>
                                        <p:tgtEl>
                                          <p:spTgt spid="2"/>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79B7-9E4F-4B25-99BE-ABD3C53E2F05}"/>
              </a:ext>
            </a:extLst>
          </p:cNvPr>
          <p:cNvSpPr>
            <a:spLocks noGrp="1"/>
          </p:cNvSpPr>
          <p:nvPr>
            <p:ph type="title"/>
          </p:nvPr>
        </p:nvSpPr>
        <p:spPr/>
        <p:txBody>
          <a:bodyPr/>
          <a:lstStyle/>
          <a:p>
            <a:pPr algn="ctr"/>
            <a:r>
              <a:rPr lang="en-US" b="1">
                <a:solidFill>
                  <a:schemeClr val="tx2"/>
                </a:solidFill>
              </a:rPr>
              <a:t>Danh sách thành viên</a:t>
            </a:r>
            <a:endParaRPr lang="en-US" b="1" dirty="0">
              <a:solidFill>
                <a:schemeClr val="tx2"/>
              </a:solidFill>
            </a:endParaRPr>
          </a:p>
        </p:txBody>
      </p:sp>
      <p:sp>
        <p:nvSpPr>
          <p:cNvPr id="3" name="Content Placeholder 2">
            <a:extLst>
              <a:ext uri="{FF2B5EF4-FFF2-40B4-BE49-F238E27FC236}">
                <a16:creationId xmlns:a16="http://schemas.microsoft.com/office/drawing/2014/main" id="{337DEC62-11AF-4FDC-B809-DE4A426996B4}"/>
              </a:ext>
            </a:extLst>
          </p:cNvPr>
          <p:cNvSpPr>
            <a:spLocks noGrp="1"/>
          </p:cNvSpPr>
          <p:nvPr>
            <p:ph idx="1"/>
          </p:nvPr>
        </p:nvSpPr>
        <p:spPr>
          <a:xfrm>
            <a:off x="1762126" y="1952584"/>
            <a:ext cx="10131425" cy="3649133"/>
          </a:xfrm>
        </p:spPr>
        <p:txBody>
          <a:bodyPr>
            <a:normAutofit/>
          </a:bodyPr>
          <a:lstStyle/>
          <a:p>
            <a:r>
              <a:rPr lang="en-US" sz="3000">
                <a:latin typeface="Tahoma" panose="020B0604030504040204" pitchFamily="34" charset="0"/>
                <a:ea typeface="Tahoma" panose="020B0604030504040204" pitchFamily="34" charset="0"/>
                <a:cs typeface="Tahoma" panose="020B0604030504040204" pitchFamily="34" charset="0"/>
              </a:rPr>
              <a:t>19133008		LƯU GIA BẢO</a:t>
            </a:r>
            <a:endParaRPr lang="en-US" sz="3000" dirty="0">
              <a:latin typeface="Tahoma" panose="020B0604030504040204" pitchFamily="34" charset="0"/>
              <a:ea typeface="Tahoma" panose="020B0604030504040204" pitchFamily="34" charset="0"/>
              <a:cs typeface="Tahoma" panose="020B0604030504040204" pitchFamily="34" charset="0"/>
            </a:endParaRPr>
          </a:p>
          <a:p>
            <a:r>
              <a:rPr lang="en-US" sz="3000">
                <a:latin typeface="Tahoma" panose="020B0604030504040204" pitchFamily="34" charset="0"/>
                <a:ea typeface="Tahoma" panose="020B0604030504040204" pitchFamily="34" charset="0"/>
                <a:cs typeface="Tahoma" panose="020B0604030504040204" pitchFamily="34" charset="0"/>
              </a:rPr>
              <a:t>19133068		NGUYỄN QUỐC VIỆT</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6671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753CA033-6AD9-7C52-28C6-BE08496F1142}"/>
              </a:ext>
            </a:extLst>
          </p:cNvPr>
          <p:cNvSpPr>
            <a:spLocks noGrp="1"/>
          </p:cNvSpPr>
          <p:nvPr>
            <p:ph type="title"/>
          </p:nvPr>
        </p:nvSpPr>
        <p:spPr>
          <a:xfrm>
            <a:off x="1030287" y="2334087"/>
            <a:ext cx="10131425" cy="1094913"/>
          </a:xfrm>
        </p:spPr>
        <p:txBody>
          <a:bodyPr>
            <a:normAutofit/>
          </a:bodyPr>
          <a:lstStyle/>
          <a:p>
            <a:pPr algn="ctr"/>
            <a:r>
              <a:rPr lang="en-US" sz="6000" b="1"/>
              <a:t>TRIỂN KHAI ỨNG DỤNG</a:t>
            </a:r>
          </a:p>
        </p:txBody>
      </p:sp>
    </p:spTree>
    <p:extLst>
      <p:ext uri="{BB962C8B-B14F-4D97-AF65-F5344CB8AC3E}">
        <p14:creationId xmlns:p14="http://schemas.microsoft.com/office/powerpoint/2010/main" val="114025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20AB-B5F5-4A16-BFB9-764F6668F691}"/>
              </a:ext>
            </a:extLst>
          </p:cNvPr>
          <p:cNvSpPr>
            <a:spLocks noGrp="1"/>
          </p:cNvSpPr>
          <p:nvPr>
            <p:ph idx="1"/>
          </p:nvPr>
        </p:nvSpPr>
        <p:spPr>
          <a:xfrm>
            <a:off x="1038997" y="1855431"/>
            <a:ext cx="10405677" cy="4190262"/>
          </a:xfrm>
        </p:spPr>
        <p:txBody>
          <a:bodyPr anchor="t">
            <a:normAutofit/>
          </a:bodyPr>
          <a:lstStyle/>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Để chạy ứng dụng dùng lệnh </a:t>
            </a:r>
          </a:p>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streamlit run.\food-vision\app.py</a:t>
            </a:r>
          </a:p>
          <a:p>
            <a:pPr marL="0" indent="0">
              <a:lnSpc>
                <a:spcPct val="150000"/>
              </a:lnSpc>
              <a:buNone/>
            </a:pPr>
            <a:endParaRPr lang="vi-VN" sz="200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300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03E2B26-0F98-EAAD-3511-DFADC53D2BB2}"/>
              </a:ext>
            </a:extLst>
          </p:cNvPr>
          <p:cNvSpPr txBox="1">
            <a:spLocks/>
          </p:cNvSpPr>
          <p:nvPr/>
        </p:nvSpPr>
        <p:spPr>
          <a:xfrm>
            <a:off x="1038997" y="399164"/>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Giao diện ứng dụng </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71F1ED5A-42A9-B6DF-E7E1-4E7F21785E28}"/>
              </a:ext>
            </a:extLst>
          </p:cNvPr>
          <p:cNvPicPr>
            <a:picLocks noChangeAspect="1"/>
          </p:cNvPicPr>
          <p:nvPr/>
        </p:nvPicPr>
        <p:blipFill>
          <a:blip r:embed="rId2"/>
          <a:stretch>
            <a:fillRect/>
          </a:stretch>
        </p:blipFill>
        <p:spPr>
          <a:xfrm>
            <a:off x="2935072" y="3621668"/>
            <a:ext cx="6613525" cy="1626681"/>
          </a:xfrm>
          <a:prstGeom prst="rect">
            <a:avLst/>
          </a:prstGeom>
        </p:spPr>
      </p:pic>
    </p:spTree>
    <p:extLst>
      <p:ext uri="{BB962C8B-B14F-4D97-AF65-F5344CB8AC3E}">
        <p14:creationId xmlns:p14="http://schemas.microsoft.com/office/powerpoint/2010/main" val="33045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20AB-B5F5-4A16-BFB9-764F6668F691}"/>
              </a:ext>
            </a:extLst>
          </p:cNvPr>
          <p:cNvSpPr>
            <a:spLocks noGrp="1"/>
          </p:cNvSpPr>
          <p:nvPr>
            <p:ph idx="1"/>
          </p:nvPr>
        </p:nvSpPr>
        <p:spPr>
          <a:xfrm>
            <a:off x="893161" y="1855431"/>
            <a:ext cx="10405677" cy="4190262"/>
          </a:xfrm>
        </p:spPr>
        <p:txBody>
          <a:bodyPr anchor="t">
            <a:normAutofit/>
          </a:bodyPr>
          <a:lstStyle/>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Sau đó truy cập vào http://localhost:8501</a:t>
            </a:r>
            <a:endParaRPr lang="vi-VN" sz="200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300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1F1E0A49-D860-6361-8AF2-BCA1DD2760D1}"/>
              </a:ext>
            </a:extLst>
          </p:cNvPr>
          <p:cNvPicPr>
            <a:picLocks noChangeAspect="1"/>
          </p:cNvPicPr>
          <p:nvPr/>
        </p:nvPicPr>
        <p:blipFill>
          <a:blip r:embed="rId2"/>
          <a:stretch>
            <a:fillRect/>
          </a:stretch>
        </p:blipFill>
        <p:spPr>
          <a:xfrm>
            <a:off x="1870710" y="2654586"/>
            <a:ext cx="8130540" cy="3701868"/>
          </a:xfrm>
          <a:prstGeom prst="rect">
            <a:avLst/>
          </a:prstGeom>
        </p:spPr>
      </p:pic>
      <p:sp>
        <p:nvSpPr>
          <p:cNvPr id="5" name="Title 1">
            <a:extLst>
              <a:ext uri="{FF2B5EF4-FFF2-40B4-BE49-F238E27FC236}">
                <a16:creationId xmlns:a16="http://schemas.microsoft.com/office/drawing/2014/main" id="{4B9AF81C-9A7F-7C03-C10C-16F9105C337F}"/>
              </a:ext>
            </a:extLst>
          </p:cNvPr>
          <p:cNvSpPr txBox="1">
            <a:spLocks/>
          </p:cNvSpPr>
          <p:nvPr/>
        </p:nvSpPr>
        <p:spPr>
          <a:xfrm>
            <a:off x="1038997" y="399164"/>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Giao diện ứng dụng </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786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20AB-B5F5-4A16-BFB9-764F6668F691}"/>
              </a:ext>
            </a:extLst>
          </p:cNvPr>
          <p:cNvSpPr>
            <a:spLocks noGrp="1"/>
          </p:cNvSpPr>
          <p:nvPr>
            <p:ph idx="1"/>
          </p:nvPr>
        </p:nvSpPr>
        <p:spPr>
          <a:xfrm>
            <a:off x="1166458" y="1769706"/>
            <a:ext cx="10405677" cy="4190262"/>
          </a:xfrm>
        </p:spPr>
        <p:txBody>
          <a:bodyPr anchor="t">
            <a:normAutofit/>
          </a:bodyPr>
          <a:lstStyle/>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Giao diện của trang web giới thiệu sơ lược về ứng dụng và thông tin về model gồm tên model: EfficientNetB1 có độ chính xác: 85%. Main Menu gồm 2 phần:</a:t>
            </a:r>
          </a:p>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	Home: Nhận dạng thực phẩm bằng hình ảnh</a:t>
            </a:r>
          </a:p>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vi-VN" sz="2000">
                <a:solidFill>
                  <a:schemeClr val="tx2"/>
                </a:solidFill>
                <a:latin typeface="+mj-lt"/>
                <a:ea typeface="Tahoma" panose="020B0604030504040204" pitchFamily="34" charset="0"/>
                <a:cs typeface="Tahoma" panose="020B0604030504040204" pitchFamily="34" charset="0"/>
              </a:rPr>
              <a:t>-	Project: Thông tin chi tiết về model</a:t>
            </a:r>
          </a:p>
          <a:p>
            <a:pPr marL="0" indent="0">
              <a:lnSpc>
                <a:spcPct val="150000"/>
              </a:lnSpc>
              <a:buNone/>
            </a:pPr>
            <a:endParaRPr lang="vi-VN" sz="200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300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1">
            <a:extLst>
              <a:ext uri="{FF2B5EF4-FFF2-40B4-BE49-F238E27FC236}">
                <a16:creationId xmlns:a16="http://schemas.microsoft.com/office/drawing/2014/main" id="{3594D120-B768-94A6-128E-DC83883D558C}"/>
              </a:ext>
            </a:extLst>
          </p:cNvPr>
          <p:cNvSpPr txBox="1">
            <a:spLocks/>
          </p:cNvSpPr>
          <p:nvPr/>
        </p:nvSpPr>
        <p:spPr>
          <a:xfrm>
            <a:off x="1038997" y="399164"/>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Giao diện ứng dụng </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133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20AB-B5F5-4A16-BFB9-764F6668F691}"/>
              </a:ext>
            </a:extLst>
          </p:cNvPr>
          <p:cNvSpPr>
            <a:spLocks noGrp="1"/>
          </p:cNvSpPr>
          <p:nvPr>
            <p:ph idx="1"/>
          </p:nvPr>
        </p:nvSpPr>
        <p:spPr>
          <a:xfrm>
            <a:off x="1023675" y="1760181"/>
            <a:ext cx="10405677" cy="4190262"/>
          </a:xfrm>
        </p:spPr>
        <p:txBody>
          <a:bodyPr anchor="t">
            <a:normAutofit/>
          </a:bodyPr>
          <a:lstStyle/>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it-IT" sz="2000">
                <a:solidFill>
                  <a:schemeClr val="tx2"/>
                </a:solidFill>
                <a:latin typeface="+mj-lt"/>
                <a:ea typeface="Tahoma" panose="020B0604030504040204" pitchFamily="34" charset="0"/>
                <a:cs typeface="Tahoma" panose="020B0604030504040204" pitchFamily="34" charset="0"/>
              </a:rPr>
              <a:t>Để nhận dạng thực phẩm ta chọn tab home của ứng dụng sau đó chọn hình cần nhận dạng và upload lên web</a:t>
            </a:r>
            <a:endParaRPr lang="vi-VN" sz="200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300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674A5A33-3AC7-C7FA-CBF2-8D7A96E96CB8}"/>
              </a:ext>
            </a:extLst>
          </p:cNvPr>
          <p:cNvPicPr>
            <a:picLocks noChangeAspect="1"/>
          </p:cNvPicPr>
          <p:nvPr/>
        </p:nvPicPr>
        <p:blipFill>
          <a:blip r:embed="rId2"/>
          <a:stretch>
            <a:fillRect/>
          </a:stretch>
        </p:blipFill>
        <p:spPr>
          <a:xfrm>
            <a:off x="2153519" y="2878402"/>
            <a:ext cx="7854315" cy="3505568"/>
          </a:xfrm>
          <a:prstGeom prst="rect">
            <a:avLst/>
          </a:prstGeom>
        </p:spPr>
      </p:pic>
      <p:sp>
        <p:nvSpPr>
          <p:cNvPr id="9" name="Title 1">
            <a:extLst>
              <a:ext uri="{FF2B5EF4-FFF2-40B4-BE49-F238E27FC236}">
                <a16:creationId xmlns:a16="http://schemas.microsoft.com/office/drawing/2014/main" id="{CF3821DC-FF3A-664E-7D90-52963DDA3CDF}"/>
              </a:ext>
            </a:extLst>
          </p:cNvPr>
          <p:cNvSpPr txBox="1">
            <a:spLocks/>
          </p:cNvSpPr>
          <p:nvPr/>
        </p:nvSpPr>
        <p:spPr>
          <a:xfrm>
            <a:off x="1038997" y="399164"/>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Giao diện ứng dụng </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7610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20AB-B5F5-4A16-BFB9-764F6668F691}"/>
              </a:ext>
            </a:extLst>
          </p:cNvPr>
          <p:cNvSpPr>
            <a:spLocks noGrp="1"/>
          </p:cNvSpPr>
          <p:nvPr>
            <p:ph idx="1"/>
          </p:nvPr>
        </p:nvSpPr>
        <p:spPr>
          <a:xfrm>
            <a:off x="1038997" y="1836381"/>
            <a:ext cx="10405677" cy="4190262"/>
          </a:xfrm>
        </p:spPr>
        <p:txBody>
          <a:bodyPr anchor="t">
            <a:normAutofit/>
          </a:bodyPr>
          <a:lstStyle/>
          <a:p>
            <a:pPr marL="0" indent="0">
              <a:lnSpc>
                <a:spcPct val="150000"/>
              </a:lnSpc>
              <a:buNone/>
            </a:pPr>
            <a:r>
              <a:rPr lang="en-US" sz="2000">
                <a:solidFill>
                  <a:schemeClr val="tx2"/>
                </a:solidFill>
                <a:latin typeface="+mj-lt"/>
                <a:ea typeface="Tahoma" panose="020B0604030504040204" pitchFamily="34" charset="0"/>
                <a:cs typeface="Tahoma" panose="020B0604030504040204" pitchFamily="34" charset="0"/>
              </a:rPr>
              <a:t>	</a:t>
            </a:r>
            <a:r>
              <a:rPr lang="it-IT" sz="2000">
                <a:solidFill>
                  <a:schemeClr val="tx2"/>
                </a:solidFill>
                <a:latin typeface="+mj-lt"/>
                <a:ea typeface="Tahoma" panose="020B0604030504040204" pitchFamily="34" charset="0"/>
                <a:cs typeface="Tahoma" panose="020B0604030504040204" pitchFamily="34" charset="0"/>
              </a:rPr>
              <a:t>Để xem thông tin chi tiết về model ta chọn tab project của ứng dụng</a:t>
            </a:r>
            <a:endParaRPr lang="vi-VN" sz="200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300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44F50B59-B9E2-BAF0-0B05-FC96CE67AC7B}"/>
              </a:ext>
            </a:extLst>
          </p:cNvPr>
          <p:cNvPicPr>
            <a:picLocks noChangeAspect="1"/>
          </p:cNvPicPr>
          <p:nvPr/>
        </p:nvPicPr>
        <p:blipFill>
          <a:blip r:embed="rId2"/>
          <a:stretch>
            <a:fillRect/>
          </a:stretch>
        </p:blipFill>
        <p:spPr>
          <a:xfrm>
            <a:off x="2463165" y="2773045"/>
            <a:ext cx="7265670" cy="3478112"/>
          </a:xfrm>
          <a:prstGeom prst="rect">
            <a:avLst/>
          </a:prstGeom>
        </p:spPr>
      </p:pic>
      <p:sp>
        <p:nvSpPr>
          <p:cNvPr id="2" name="Title 1">
            <a:extLst>
              <a:ext uri="{FF2B5EF4-FFF2-40B4-BE49-F238E27FC236}">
                <a16:creationId xmlns:a16="http://schemas.microsoft.com/office/drawing/2014/main" id="{7F109ED2-76F2-A0B3-44E8-CB1F8744ED62}"/>
              </a:ext>
            </a:extLst>
          </p:cNvPr>
          <p:cNvSpPr txBox="1">
            <a:spLocks/>
          </p:cNvSpPr>
          <p:nvPr/>
        </p:nvSpPr>
        <p:spPr>
          <a:xfrm>
            <a:off x="1038997" y="399164"/>
            <a:ext cx="1011400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ahoma" panose="020B0604030504040204" pitchFamily="34" charset="0"/>
                <a:ea typeface="Tahoma" panose="020B0604030504040204" pitchFamily="34" charset="0"/>
                <a:cs typeface="Tahoma" panose="020B0604030504040204" pitchFamily="34" charset="0"/>
              </a:rPr>
              <a:t>Giao diện ứng dụng </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106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C9034-D6F4-427C-B9D3-510EC9F4698C}"/>
              </a:ext>
            </a:extLst>
          </p:cNvPr>
          <p:cNvPicPr>
            <a:picLocks noChangeAspect="1"/>
          </p:cNvPicPr>
          <p:nvPr/>
        </p:nvPicPr>
        <p:blipFill>
          <a:blip r:embed="rId2"/>
          <a:stretch>
            <a:fillRect/>
          </a:stretch>
        </p:blipFill>
        <p:spPr>
          <a:xfrm>
            <a:off x="762" y="428"/>
            <a:ext cx="12190476" cy="6857143"/>
          </a:xfrm>
          <a:prstGeom prst="rect">
            <a:avLst/>
          </a:prstGeom>
        </p:spPr>
      </p:pic>
    </p:spTree>
    <p:extLst>
      <p:ext uri="{BB962C8B-B14F-4D97-AF65-F5344CB8AC3E}">
        <p14:creationId xmlns:p14="http://schemas.microsoft.com/office/powerpoint/2010/main" val="17416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8D25-4F6C-431B-95A2-BF805CD2387A}"/>
              </a:ext>
            </a:extLst>
          </p:cNvPr>
          <p:cNvSpPr>
            <a:spLocks noGrp="1"/>
          </p:cNvSpPr>
          <p:nvPr>
            <p:ph type="title"/>
          </p:nvPr>
        </p:nvSpPr>
        <p:spPr>
          <a:xfrm>
            <a:off x="2679344" y="754266"/>
            <a:ext cx="5929360" cy="1453363"/>
          </a:xfrm>
        </p:spPr>
        <p:txBody>
          <a:bodyPr>
            <a:normAutofit/>
          </a:bodyPr>
          <a:lstStyle/>
          <a:p>
            <a:r>
              <a:rPr lang="en-US" sz="4000" b="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Bố cục trình bày</a:t>
            </a:r>
            <a:endParaRPr lang="en-US" b="1" dirty="0">
              <a:solidFill>
                <a:schemeClr val="accent3">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20350E5C-1314-4AA5-81C4-514CFB989210}"/>
              </a:ext>
            </a:extLst>
          </p:cNvPr>
          <p:cNvSpPr>
            <a:spLocks noGrp="1"/>
          </p:cNvSpPr>
          <p:nvPr>
            <p:ph idx="1"/>
          </p:nvPr>
        </p:nvSpPr>
        <p:spPr>
          <a:xfrm>
            <a:off x="2262007" y="1610032"/>
            <a:ext cx="6764034" cy="3637935"/>
          </a:xfrm>
        </p:spPr>
        <p:txBody>
          <a:bodyPr>
            <a:normAutofit/>
          </a:bodyPr>
          <a:lstStyle/>
          <a:p>
            <a:pPr>
              <a:buFont typeface="Arial" panose="020B0604020202020204" pitchFamily="34" charset="0"/>
              <a:buChar char="•"/>
            </a:pPr>
            <a:r>
              <a:rPr lang="en-US" sz="2800" b="1">
                <a:latin typeface="Tahoma" panose="020B0604030504040204" pitchFamily="34" charset="0"/>
                <a:ea typeface="Tahoma" panose="020B0604030504040204" pitchFamily="34" charset="0"/>
                <a:cs typeface="Tahoma" panose="020B0604030504040204" pitchFamily="34" charset="0"/>
              </a:rPr>
              <a:t>CƠ SỞ LÝ THUYẾT</a:t>
            </a:r>
            <a:endParaRPr lang="en-US" sz="28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800" b="1">
                <a:latin typeface="Tahoma" panose="020B0604030504040204" pitchFamily="34" charset="0"/>
                <a:ea typeface="Tahoma" panose="020B0604030504040204" pitchFamily="34" charset="0"/>
                <a:cs typeface="Tahoma" panose="020B0604030504040204" pitchFamily="34" charset="0"/>
              </a:rPr>
              <a:t>THIẾT KẾ HỆ THỐNG</a:t>
            </a:r>
            <a:endParaRPr lang="en-US" sz="14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800" b="1">
                <a:latin typeface="Tahoma" panose="020B0604030504040204" pitchFamily="34" charset="0"/>
                <a:ea typeface="Tahoma" panose="020B0604030504040204" pitchFamily="34" charset="0"/>
                <a:cs typeface="Tahoma" panose="020B0604030504040204" pitchFamily="34" charset="0"/>
              </a:rPr>
              <a:t>TRIỂN KHAI ỨNG DỤNG</a:t>
            </a:r>
          </a:p>
        </p:txBody>
      </p:sp>
      <p:cxnSp>
        <p:nvCxnSpPr>
          <p:cNvPr id="5" name="Straight Connector 4">
            <a:extLst>
              <a:ext uri="{FF2B5EF4-FFF2-40B4-BE49-F238E27FC236}">
                <a16:creationId xmlns:a16="http://schemas.microsoft.com/office/drawing/2014/main" id="{796DB67F-2D7F-4F88-9E9D-303BE03DE264}"/>
              </a:ext>
            </a:extLst>
          </p:cNvPr>
          <p:cNvCxnSpPr>
            <a:cxnSpLocks/>
          </p:cNvCxnSpPr>
          <p:nvPr/>
        </p:nvCxnSpPr>
        <p:spPr>
          <a:xfrm>
            <a:off x="4563925" y="2207629"/>
            <a:ext cx="216019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C7C6BE-BBF0-5EA4-9E88-230D52B124FA}"/>
              </a:ext>
            </a:extLst>
          </p:cNvPr>
          <p:cNvSpPr>
            <a:spLocks noGrp="1"/>
          </p:cNvSpPr>
          <p:nvPr>
            <p:ph type="title"/>
          </p:nvPr>
        </p:nvSpPr>
        <p:spPr>
          <a:xfrm>
            <a:off x="1038998" y="1972733"/>
            <a:ext cx="10114004" cy="1456267"/>
          </a:xfrm>
        </p:spPr>
        <p:txBody>
          <a:bodyPr>
            <a:normAutofit/>
          </a:bodyPr>
          <a:lstStyle/>
          <a:p>
            <a:pPr algn="ctr"/>
            <a:r>
              <a:rPr lang="en-US" sz="4000" b="1">
                <a:latin typeface="Tahoma" panose="020B0604030504040204" pitchFamily="34" charset="0"/>
                <a:ea typeface="Tahoma" panose="020B0604030504040204" pitchFamily="34" charset="0"/>
                <a:cs typeface="Tahoma" panose="020B0604030504040204" pitchFamily="34" charset="0"/>
              </a:rPr>
              <a:t>CƠ SỞ LÝ THUYẾT</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516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BAF1-4996-4BD4-A5B4-A3DBAC20C66F}"/>
              </a:ext>
            </a:extLst>
          </p:cNvPr>
          <p:cNvSpPr>
            <a:spLocks noGrp="1"/>
          </p:cNvSpPr>
          <p:nvPr>
            <p:ph type="title"/>
          </p:nvPr>
        </p:nvSpPr>
        <p:spPr>
          <a:xfrm>
            <a:off x="1038998" y="585158"/>
            <a:ext cx="10114004" cy="1456267"/>
          </a:xfrm>
        </p:spPr>
        <p:txBody>
          <a:bodyPr>
            <a:normAutofit/>
          </a:bodyPr>
          <a:lstStyle/>
          <a:p>
            <a:pPr algn="ctr"/>
            <a:r>
              <a:rPr lang="en-US" sz="4000" b="1">
                <a:latin typeface="Tahoma" panose="020B0604030504040204" pitchFamily="34" charset="0"/>
                <a:ea typeface="Tahoma" panose="020B0604030504040204" pitchFamily="34" charset="0"/>
                <a:cs typeface="Tahoma" panose="020B0604030504040204" pitchFamily="34" charset="0"/>
              </a:rPr>
              <a:t>DEEP LEARING</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5A9C700-173D-47E6-8B11-5B7AFFE28B78}"/>
              </a:ext>
            </a:extLst>
          </p:cNvPr>
          <p:cNvSpPr>
            <a:spLocks noGrp="1"/>
          </p:cNvSpPr>
          <p:nvPr>
            <p:ph idx="1"/>
          </p:nvPr>
        </p:nvSpPr>
        <p:spPr>
          <a:xfrm>
            <a:off x="1030287" y="1850398"/>
            <a:ext cx="10131425" cy="4027914"/>
          </a:xfrm>
        </p:spPr>
        <p:txBody>
          <a:bodyPr anchor="t">
            <a:normAutofit/>
          </a:bodyPr>
          <a:lstStyle/>
          <a:p>
            <a:pPr marL="0" indent="0">
              <a:buNone/>
            </a:pPr>
            <a:r>
              <a:rPr lang="en-US" sz="2000">
                <a:latin typeface="+mj-lt"/>
              </a:rPr>
              <a:t>	</a:t>
            </a:r>
            <a:r>
              <a:rPr lang="en-US"/>
              <a:t>Deep Learning là một nhánh con của nghiên cứu Machine Learning, thông qua việc áp dụng những thuật toán để máy tính tự có thể học và phát triển chính nó. </a:t>
            </a:r>
          </a:p>
          <a:p>
            <a:pPr marL="0" indent="0">
              <a:buNone/>
            </a:pPr>
            <a:r>
              <a:rPr lang="en-US"/>
              <a:t>	Deep learning được nghiên cứu dựa theo chiều sâu của vấn đề nên nó rất phức tạp.</a:t>
            </a:r>
          </a:p>
          <a:p>
            <a:pPr marL="0" indent="0">
              <a:buNone/>
            </a:pPr>
            <a:r>
              <a:rPr lang="en-US" sz="2000">
                <a:latin typeface="+mj-lt"/>
              </a:rPr>
              <a:t>	Ví dụ: Để phân biết</a:t>
            </a:r>
          </a:p>
          <a:p>
            <a:pPr marL="0" indent="0">
              <a:buNone/>
            </a:pPr>
            <a:endParaRPr lang="en-US" sz="2000">
              <a:latin typeface="+mj-lt"/>
            </a:endParaRPr>
          </a:p>
          <a:p>
            <a:pPr marL="0" indent="0">
              <a:buNone/>
            </a:pPr>
            <a:endParaRPr lang="en-US" sz="2000">
              <a:latin typeface="+mj-lt"/>
            </a:endParaRPr>
          </a:p>
          <a:p>
            <a:pPr marL="0" indent="0">
              <a:buNone/>
            </a:pPr>
            <a:r>
              <a:rPr lang="en-US" sz="2000">
                <a:latin typeface="+mj-lt"/>
              </a:rPr>
              <a:t>									      </a:t>
            </a:r>
            <a:r>
              <a:rPr lang="en-US" sz="4800">
                <a:latin typeface="+mj-lt"/>
              </a:rPr>
              <a:t>HAY</a:t>
            </a:r>
            <a:endParaRPr lang="en-US" sz="2000">
              <a:latin typeface="+mj-lt"/>
            </a:endParaRPr>
          </a:p>
        </p:txBody>
      </p:sp>
      <p:sp>
        <p:nvSpPr>
          <p:cNvPr id="4" name="AutoShape 2" descr="Apache Spark overview | Apache Spark | Laptrinh.vn">
            <a:extLst>
              <a:ext uri="{FF2B5EF4-FFF2-40B4-BE49-F238E27FC236}">
                <a16:creationId xmlns:a16="http://schemas.microsoft.com/office/drawing/2014/main" id="{DFB26C61-6567-38DB-EF73-30653B52BC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Cách dạy chó con mới về nhà như thế nào?">
            <a:extLst>
              <a:ext uri="{FF2B5EF4-FFF2-40B4-BE49-F238E27FC236}">
                <a16:creationId xmlns:a16="http://schemas.microsoft.com/office/drawing/2014/main" id="{7219E865-94E1-7AF5-04BC-1C6DAA7C7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42" y="3717294"/>
            <a:ext cx="2667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8" name="Picture 14" descr="Mèo cưng gây thương nhớ với ánh mắt long lanh - VnExpress">
            <a:extLst>
              <a:ext uri="{FF2B5EF4-FFF2-40B4-BE49-F238E27FC236}">
                <a16:creationId xmlns:a16="http://schemas.microsoft.com/office/drawing/2014/main" id="{220D494A-4D4E-1A95-299C-6B625B8BC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058" y="3502981"/>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402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048AD1-39DF-0B73-903E-4CD17AEC19E2}"/>
              </a:ext>
            </a:extLst>
          </p:cNvPr>
          <p:cNvSpPr>
            <a:spLocks noGrp="1"/>
          </p:cNvSpPr>
          <p:nvPr>
            <p:ph type="title"/>
          </p:nvPr>
        </p:nvSpPr>
        <p:spPr>
          <a:xfrm>
            <a:off x="1038998" y="514349"/>
            <a:ext cx="10114004" cy="1456267"/>
          </a:xfrm>
        </p:spPr>
        <p:txBody>
          <a:bodyPr>
            <a:normAutofit/>
          </a:bodyPr>
          <a:lstStyle/>
          <a:p>
            <a:pPr algn="ctr"/>
            <a:r>
              <a:rPr lang="en-US" sz="4000" b="1">
                <a:latin typeface="Tahoma" panose="020B0604030504040204" pitchFamily="34" charset="0"/>
                <a:ea typeface="Tahoma" panose="020B0604030504040204" pitchFamily="34" charset="0"/>
                <a:cs typeface="Tahoma" panose="020B0604030504040204" pitchFamily="34" charset="0"/>
              </a:rPr>
              <a:t>Cách hoạt động của deep learing</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8A1F96E-51F9-92A6-050C-8D9745964061}"/>
              </a:ext>
            </a:extLst>
          </p:cNvPr>
          <p:cNvSpPr>
            <a:spLocks noGrp="1"/>
          </p:cNvSpPr>
          <p:nvPr>
            <p:ph idx="1"/>
          </p:nvPr>
        </p:nvSpPr>
        <p:spPr>
          <a:xfrm>
            <a:off x="1021577" y="1869448"/>
            <a:ext cx="10131425" cy="4027914"/>
          </a:xfrm>
        </p:spPr>
        <p:txBody>
          <a:bodyPr anchor="t">
            <a:normAutofit/>
          </a:bodyPr>
          <a:lstStyle/>
          <a:p>
            <a:pPr marL="0" indent="0">
              <a:lnSpc>
                <a:spcPct val="150000"/>
              </a:lnSpc>
              <a:buNone/>
            </a:pPr>
            <a:r>
              <a:rPr lang="en-US" sz="2000">
                <a:latin typeface="+mj-lt"/>
              </a:rPr>
              <a:t>	</a:t>
            </a:r>
            <a:r>
              <a:rPr lang="en-US" sz="2000"/>
              <a:t>Deep Learning sẽ tạo ra một sản phẩm trí tuệ nhân tạo có thể xác định được các kết quả cụ thể dựa vào một tập các dữ liệu đầu vào xác định.</a:t>
            </a:r>
          </a:p>
          <a:p>
            <a:pPr marL="0" indent="0">
              <a:lnSpc>
                <a:spcPct val="150000"/>
              </a:lnSpc>
              <a:buNone/>
            </a:pPr>
            <a:r>
              <a:rPr lang="en-US" sz="2000">
                <a:latin typeface="+mj-lt"/>
                <a:ea typeface="Tahoma" panose="020B0604030504040204" pitchFamily="34" charset="0"/>
                <a:cs typeface="Tahoma" panose="020B0604030504040204" pitchFamily="34" charset="0"/>
              </a:rPr>
              <a:t>	Thay vì, người dùng phải tự điều chỉnh các tham số để tăng độ chính xác thì </a:t>
            </a:r>
            <a:r>
              <a:rPr lang="en-US" sz="2000"/>
              <a:t>Deep learning sẽ tự ghi nhận những kết quả sai và tự điều chỉnh thông số phù hợp để cho ra kết quả chính xác.</a:t>
            </a:r>
            <a:endParaRPr lang="en-US" sz="2000">
              <a:latin typeface="+mj-lt"/>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50500FAB-C614-9A72-98CE-756702A2E885}"/>
              </a:ext>
            </a:extLst>
          </p:cNvPr>
          <p:cNvPicPr>
            <a:picLocks noChangeAspect="1"/>
          </p:cNvPicPr>
          <p:nvPr/>
        </p:nvPicPr>
        <p:blipFill>
          <a:blip r:embed="rId2"/>
          <a:stretch>
            <a:fillRect/>
          </a:stretch>
        </p:blipFill>
        <p:spPr>
          <a:xfrm>
            <a:off x="3458027" y="4381500"/>
            <a:ext cx="5275945" cy="20478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085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048AD1-39DF-0B73-903E-4CD17AEC19E2}"/>
              </a:ext>
            </a:extLst>
          </p:cNvPr>
          <p:cNvSpPr>
            <a:spLocks noGrp="1"/>
          </p:cNvSpPr>
          <p:nvPr>
            <p:ph type="title"/>
          </p:nvPr>
        </p:nvSpPr>
        <p:spPr>
          <a:xfrm>
            <a:off x="1038998" y="561975"/>
            <a:ext cx="10114004" cy="1456267"/>
          </a:xfrm>
        </p:spPr>
        <p:txBody>
          <a:bodyPr>
            <a:normAutofit/>
          </a:bodyPr>
          <a:lstStyle/>
          <a:p>
            <a:pPr algn="ctr"/>
            <a:r>
              <a:rPr lang="en-US" b="1"/>
              <a:t>Neural Network</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8A1F96E-51F9-92A6-050C-8D9745964061}"/>
              </a:ext>
            </a:extLst>
          </p:cNvPr>
          <p:cNvSpPr>
            <a:spLocks noGrp="1"/>
          </p:cNvSpPr>
          <p:nvPr>
            <p:ph idx="1"/>
          </p:nvPr>
        </p:nvSpPr>
        <p:spPr>
          <a:xfrm>
            <a:off x="1038998" y="1762084"/>
            <a:ext cx="10131425" cy="4533941"/>
          </a:xfrm>
        </p:spPr>
        <p:txBody>
          <a:bodyPr anchor="t">
            <a:normAutofit/>
          </a:bodyPr>
          <a:lstStyle/>
          <a:p>
            <a:pPr marL="0" indent="0">
              <a:lnSpc>
                <a:spcPct val="150000"/>
              </a:lnSpc>
              <a:buNone/>
            </a:pPr>
            <a:r>
              <a:rPr lang="en-US" sz="2000">
                <a:latin typeface="+mj-lt"/>
              </a:rPr>
              <a:t>	Neural Network </a:t>
            </a:r>
            <a:r>
              <a:rPr lang="en-US" sz="2000"/>
              <a:t>là một tập hợp bao gồm các thuật toán, được mô phỏng tương tự theo bộ não con người, thiết kế để nhận dạng các mẫu.</a:t>
            </a:r>
          </a:p>
          <a:p>
            <a:pPr marL="0" indent="0">
              <a:lnSpc>
                <a:spcPct val="150000"/>
              </a:lnSpc>
              <a:buNone/>
            </a:pPr>
            <a:r>
              <a:rPr lang="en-US" sz="2000"/>
              <a:t>	Nó diễn giải dữ liệu cảm quan thông qua loại nhận thức máy móc, gán nhãn hoặc phân cụm đầu vào. </a:t>
            </a:r>
          </a:p>
          <a:p>
            <a:pPr marL="0" indent="0">
              <a:lnSpc>
                <a:spcPct val="150000"/>
              </a:lnSpc>
              <a:buNone/>
            </a:pPr>
            <a:r>
              <a:rPr lang="en-US" sz="2000"/>
              <a:t>	Các mẫu mà chúng nhận dạng là số, chứa trong các vectơ, trong đó các mẫu là tất cả dữ liệu trong thế giới thực, có thể là hình ảnh, âm thanh, văn bản hoặc chuỗi thời gian.</a:t>
            </a:r>
          </a:p>
        </p:txBody>
      </p:sp>
    </p:spTree>
    <p:extLst>
      <p:ext uri="{BB962C8B-B14F-4D97-AF65-F5344CB8AC3E}">
        <p14:creationId xmlns:p14="http://schemas.microsoft.com/office/powerpoint/2010/main" val="9378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048AD1-39DF-0B73-903E-4CD17AEC19E2}"/>
              </a:ext>
            </a:extLst>
          </p:cNvPr>
          <p:cNvSpPr>
            <a:spLocks noGrp="1"/>
          </p:cNvSpPr>
          <p:nvPr>
            <p:ph type="title"/>
          </p:nvPr>
        </p:nvSpPr>
        <p:spPr>
          <a:xfrm>
            <a:off x="1038998" y="673346"/>
            <a:ext cx="10114004" cy="1393579"/>
          </a:xfrm>
        </p:spPr>
        <p:txBody>
          <a:bodyPr>
            <a:normAutofit/>
          </a:bodyPr>
          <a:lstStyle/>
          <a:p>
            <a:pPr lvl="0" algn="ctr"/>
            <a:r>
              <a:rPr lang="en-US" b="1"/>
              <a:t>Mô hình Neural Network</a:t>
            </a:r>
          </a:p>
        </p:txBody>
      </p:sp>
      <p:sp>
        <p:nvSpPr>
          <p:cNvPr id="5" name="Content Placeholder 2">
            <a:extLst>
              <a:ext uri="{FF2B5EF4-FFF2-40B4-BE49-F238E27FC236}">
                <a16:creationId xmlns:a16="http://schemas.microsoft.com/office/drawing/2014/main" id="{28A1F96E-51F9-92A6-050C-8D9745964061}"/>
              </a:ext>
            </a:extLst>
          </p:cNvPr>
          <p:cNvSpPr>
            <a:spLocks noGrp="1"/>
          </p:cNvSpPr>
          <p:nvPr>
            <p:ph idx="1"/>
          </p:nvPr>
        </p:nvSpPr>
        <p:spPr>
          <a:xfrm>
            <a:off x="1038998" y="1804066"/>
            <a:ext cx="10131425" cy="4533941"/>
          </a:xfrm>
        </p:spPr>
        <p:txBody>
          <a:bodyPr anchor="t">
            <a:normAutofit/>
          </a:bodyPr>
          <a:lstStyle/>
          <a:p>
            <a:pPr marL="0" indent="0">
              <a:lnSpc>
                <a:spcPct val="150000"/>
              </a:lnSpc>
              <a:buNone/>
            </a:pPr>
            <a:r>
              <a:rPr lang="en-US" sz="2000">
                <a:latin typeface="+mj-lt"/>
              </a:rPr>
              <a:t>	</a:t>
            </a:r>
            <a:r>
              <a:rPr lang="vi-VN" sz="2000">
                <a:latin typeface="+mj-lt"/>
              </a:rPr>
              <a:t>Mỗi mạng Neural Network bao gồm nhiều lớp với mỗi lớp có nhiều node.</a:t>
            </a:r>
            <a:r>
              <a:rPr lang="en-US" sz="2000">
                <a:latin typeface="+mj-lt"/>
              </a:rPr>
              <a:t> </a:t>
            </a:r>
            <a:r>
              <a:rPr lang="vi-VN" sz="2000">
                <a:latin typeface="+mj-lt"/>
              </a:rPr>
              <a:t>Mỗi node trong tầng trước đều sẽ nối với các node ở tầng tiếp theo tạo nên các lớp dày đặc. </a:t>
            </a:r>
            <a:endParaRPr lang="en-US" sz="2000">
              <a:latin typeface="+mj-lt"/>
            </a:endParaRPr>
          </a:p>
          <a:p>
            <a:pPr marL="0" indent="0">
              <a:lnSpc>
                <a:spcPct val="150000"/>
              </a:lnSpc>
              <a:buNone/>
            </a:pPr>
            <a:r>
              <a:rPr lang="en-US" sz="2000">
                <a:latin typeface="+mj-lt"/>
              </a:rPr>
              <a:t>	</a:t>
            </a:r>
            <a:r>
              <a:rPr lang="vi-VN" sz="2000">
                <a:latin typeface="+mj-lt"/>
              </a:rPr>
              <a:t>Các node là nơi diễn ra các quá trình tính toán. Đầu ra của lớp</a:t>
            </a:r>
            <a:r>
              <a:rPr lang="en-US" sz="2000">
                <a:latin typeface="+mj-lt"/>
              </a:rPr>
              <a:t> này </a:t>
            </a:r>
            <a:r>
              <a:rPr lang="vi-VN" sz="2000">
                <a:latin typeface="+mj-lt"/>
              </a:rPr>
              <a:t>sẽ là đầu vào của lớp tiếp theo. Có 3 lớp cơ bản:</a:t>
            </a:r>
            <a:endParaRPr lang="en-US" sz="2000">
              <a:latin typeface="+mj-lt"/>
            </a:endParaRPr>
          </a:p>
          <a:p>
            <a:pPr marL="0" indent="0">
              <a:lnSpc>
                <a:spcPct val="150000"/>
              </a:lnSpc>
              <a:buNone/>
            </a:pPr>
            <a:endParaRPr lang="en-US" sz="2000"/>
          </a:p>
        </p:txBody>
      </p:sp>
      <p:pic>
        <p:nvPicPr>
          <p:cNvPr id="2" name="Picture 1">
            <a:extLst>
              <a:ext uri="{FF2B5EF4-FFF2-40B4-BE49-F238E27FC236}">
                <a16:creationId xmlns:a16="http://schemas.microsoft.com/office/drawing/2014/main" id="{0F7EEBC4-4956-DA37-1E3B-45300DD20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691" y="3978102"/>
            <a:ext cx="6046618" cy="26295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828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8A1F96E-51F9-92A6-050C-8D9745964061}"/>
              </a:ext>
            </a:extLst>
          </p:cNvPr>
          <p:cNvSpPr>
            <a:spLocks noGrp="1"/>
          </p:cNvSpPr>
          <p:nvPr>
            <p:ph idx="1"/>
          </p:nvPr>
        </p:nvSpPr>
        <p:spPr>
          <a:xfrm>
            <a:off x="1021577" y="1832641"/>
            <a:ext cx="10131425" cy="4533941"/>
          </a:xfrm>
        </p:spPr>
        <p:txBody>
          <a:bodyPr anchor="t">
            <a:normAutofit/>
          </a:bodyPr>
          <a:lstStyle/>
          <a:p>
            <a:pPr marL="0" indent="0">
              <a:lnSpc>
                <a:spcPct val="150000"/>
              </a:lnSpc>
              <a:buNone/>
            </a:pPr>
            <a:r>
              <a:rPr lang="en-US" sz="2000">
                <a:latin typeface="+mj-lt"/>
              </a:rPr>
              <a:t>	</a:t>
            </a:r>
            <a:r>
              <a:rPr lang="vi-VN" sz="2000">
                <a:latin typeface="+mj-lt"/>
              </a:rPr>
              <a:t>Đối với mỗi node trong mô hình mạng neuron đều có các hàm activation, vì các phép toán trong mạng đều là các phép toán tuyến tính nên thông qua hàm activation thì mô hình có thể trở nên tuyến tính hoặc phi tuyến tuỳ vào yêu cầu bài toán.</a:t>
            </a:r>
            <a:endParaRPr lang="en-US" sz="2000"/>
          </a:p>
        </p:txBody>
      </p:sp>
      <p:pic>
        <p:nvPicPr>
          <p:cNvPr id="2052" name="Picture 4" descr="Các hàm kích hoạt (activation function) trong neural network">
            <a:extLst>
              <a:ext uri="{FF2B5EF4-FFF2-40B4-BE49-F238E27FC236}">
                <a16:creationId xmlns:a16="http://schemas.microsoft.com/office/drawing/2014/main" id="{C99D9099-9C4B-5F2F-6206-B7B5172D3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792" y="3600838"/>
            <a:ext cx="5782415" cy="24781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D26E45C-EFFA-D2D7-F51E-60F2FCDCC8DF}"/>
              </a:ext>
            </a:extLst>
          </p:cNvPr>
          <p:cNvSpPr txBox="1">
            <a:spLocks/>
          </p:cNvSpPr>
          <p:nvPr/>
        </p:nvSpPr>
        <p:spPr>
          <a:xfrm>
            <a:off x="1038998" y="673346"/>
            <a:ext cx="10114004" cy="13935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t>Mô hình Neural Network</a:t>
            </a:r>
          </a:p>
        </p:txBody>
      </p:sp>
    </p:spTree>
    <p:extLst>
      <p:ext uri="{BB962C8B-B14F-4D97-AF65-F5344CB8AC3E}">
        <p14:creationId xmlns:p14="http://schemas.microsoft.com/office/powerpoint/2010/main" val="22700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ustom 2">
      <a:majorFont>
        <a:latin typeface="Tahoma"/>
        <a:ea typeface=""/>
        <a:cs typeface=""/>
      </a:majorFont>
      <a:minorFont>
        <a:latin typeface="Tahom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2422</TotalTime>
  <Words>1231</Words>
  <Application>Microsoft Office PowerPoint</Application>
  <PresentationFormat>Widescreen</PresentationFormat>
  <Paragraphs>88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Tahoma</vt:lpstr>
      <vt:lpstr>Celestial</vt:lpstr>
      <vt:lpstr>đề tài: Nhận dạng hình ảnh thực phẩm dựa trên Deep Learning bằng Tensorflow</vt:lpstr>
      <vt:lpstr>Danh sách thành viên</vt:lpstr>
      <vt:lpstr>Bố cục trình bày</vt:lpstr>
      <vt:lpstr>CƠ SỞ LÝ THUYẾT</vt:lpstr>
      <vt:lpstr>DEEP LEARING</vt:lpstr>
      <vt:lpstr>Cách hoạt động của deep learing</vt:lpstr>
      <vt:lpstr>Neural Network</vt:lpstr>
      <vt:lpstr>Mô hình Neural Network</vt:lpstr>
      <vt:lpstr>PowerPoint Presentation</vt:lpstr>
      <vt:lpstr>PowerPoint Presentation</vt:lpstr>
      <vt:lpstr>PowerPoint Presentation</vt:lpstr>
      <vt:lpstr>Thiết kế hệ thống</vt:lpstr>
      <vt:lpstr>Bộ dữ liệu Food101</vt:lpstr>
      <vt:lpstr>Huấn luyện Mô hình</vt:lpstr>
      <vt:lpstr>PowerPoint Presentation</vt:lpstr>
      <vt:lpstr>PowerPoint Presentation</vt:lpstr>
      <vt:lpstr>Huấn luyện Mô hình</vt:lpstr>
      <vt:lpstr>PowerPoint Presentation</vt:lpstr>
      <vt:lpstr>Huấn luyện Mô hình</vt:lpstr>
      <vt:lpstr>TRIỂN KHAI ỨNG DỤNG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MIDDLEWARE</dc:title>
  <dc:creator>nqv2110@gmail.com</dc:creator>
  <cp:lastModifiedBy>nqv2110@gmail.com</cp:lastModifiedBy>
  <cp:revision>205</cp:revision>
  <dcterms:created xsi:type="dcterms:W3CDTF">2022-03-05T11:56:51Z</dcterms:created>
  <dcterms:modified xsi:type="dcterms:W3CDTF">2023-01-01T07:39:54Z</dcterms:modified>
</cp:coreProperties>
</file>