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4" r:id="rId15"/>
    <p:sldId id="285" r:id="rId16"/>
    <p:sldId id="286" r:id="rId17"/>
    <p:sldId id="287" r:id="rId18"/>
    <p:sldId id="289" r:id="rId19"/>
    <p:sldId id="290" r:id="rId20"/>
    <p:sldId id="291" r:id="rId21"/>
    <p:sldId id="261" r:id="rId22"/>
    <p:sldId id="292" r:id="rId23"/>
    <p:sldId id="293" r:id="rId24"/>
    <p:sldId id="294" r:id="rId25"/>
    <p:sldId id="295" r:id="rId26"/>
    <p:sldId id="296" r:id="rId27"/>
    <p:sldId id="297" r:id="rId28"/>
    <p:sldId id="299" r:id="rId29"/>
    <p:sldId id="300" r:id="rId30"/>
    <p:sldId id="298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4" r:id="rId44"/>
    <p:sldId id="315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3F07F-F0CC-48D2-9E70-601AE454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0B351-4D21-4F98-8DCC-708277EB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CB159-40F2-46F3-ADCE-BA7306DA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68A7B-86C4-4300-9BD9-0248764B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2FFEC-98A3-468E-A629-6CD0980D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9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25D4B-5CED-4E75-82F6-AD59B7BB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C08E41-7E76-497D-983A-5189D4B6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5AB68-E857-4AAA-9B35-2613658D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A5297-EA11-4D0C-808A-AA2A8C98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2DF9D-4F35-47DC-9978-72C99647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4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58195-4BB8-4BEA-951F-0DDF8B993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671366-0603-4969-85E9-CBCF0DFE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43F571-55AB-4C92-A8E6-4ADA5501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06AA1-639E-4BA9-8445-065E24A0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54DF5-2BDD-411E-9489-F141970B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99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BC5E-6E82-4885-B6E8-211CC739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7EB4B-929B-4D64-8348-E9262487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B3251-E15E-4F71-B45F-EC868976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44991-ED35-4F97-B756-FA57B502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3FD60B-52D2-4610-BB11-235E32B7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0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F9EC0-DF41-4850-9C20-BF282315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E4B24C-E3DF-4818-92AB-089F1527C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25FCC4-89CB-4407-8FBA-BA54220B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4316F1-6218-4DF1-AFF3-A7CD9BD1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3F89CE-0AF6-4C9B-8B51-00F8C811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3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22909-B9A6-487B-AA8A-36AEC854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18347-43E6-4024-B65C-9546CDE06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CA70A5-8893-4061-A466-AA4EFF83D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0BFF57-62FE-467B-90DA-3243F8FA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3B62C-D523-4DB8-A0CB-43A49F76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C8F497-8FAF-435C-959C-A0F65D80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0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FAEDF-33B6-465B-9A60-599DB114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02EA6F-FBB0-4001-8182-2FD9E1BE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2DD200-8F4B-4C8C-A766-0B5F40E71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5726A8-2EAB-4617-B08B-6F56BE5F3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B62297-BE8C-48C9-A5A9-70F630E4F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4E543B-5004-4403-A8D6-42FD54EF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4F73AC-236E-4D5B-8078-07F0680D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ECC0D2-9731-4801-B8E0-E7C6D987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E204D-3120-4ED4-8E75-0978FACF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5DE402-6D30-42A7-B359-18E9E58D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18FFE-7F64-4256-8B9C-A0D97D8E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5325A5-6967-4470-9EFF-9A004EC8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5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9D2674-D6E3-425A-8C53-7DEE94F7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DB1F81-F00F-479F-821E-89344A38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2FA460-2460-42D0-919D-B0224F67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56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7B488-75CE-49BA-A17A-2ADF23F4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5F3AC-76E7-4647-B707-51E724D4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193F99-799F-4EA8-BC79-405565598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411F73-53C5-4D86-B8C6-1AB9303D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4D5A15-C46A-422E-9AAB-CC7DB8CC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209706-9D01-4709-9D60-06DADE4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B43DB-916E-4E93-8B14-B4CD1551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609F44-28C5-4E0D-9024-A58F26C0D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819AD0-6918-4831-9128-AA4F33A3E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9D94E-4EF3-496D-9445-E542C8B3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38D1D-E9BE-4BCF-B3CA-6A905373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E0391-C99F-441B-A21E-2AF97202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2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C8F334-1471-429E-9E81-4439B49C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7F200-4B0E-483B-BBE3-9051A95A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B77F5-ED9F-4B1D-BDC6-68C1240C9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DD32-C458-45DD-919A-3CC53632BBD1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453C8-514D-4C5F-9F54-764F71D43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C467E-4175-47A1-8427-4A35C1D3B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643" y="508247"/>
            <a:ext cx="9144000" cy="374162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Análise de Notícias do Mercado Financeiro Utilizando Processamento de Linguagem Natural e Aprendizado de Máquina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5426641"/>
            <a:ext cx="6883154" cy="923112"/>
          </a:xfrm>
        </p:spPr>
        <p:txBody>
          <a:bodyPr>
            <a:normAutofit/>
          </a:bodyPr>
          <a:lstStyle/>
          <a:p>
            <a:pPr algn="l"/>
            <a:r>
              <a:rPr lang="pt-BR" sz="2800" dirty="0">
                <a:latin typeface="+mj-lt"/>
              </a:rPr>
              <a:t>Aluno: Lucas Gama Canto</a:t>
            </a:r>
            <a:br>
              <a:rPr lang="pt-BR" sz="2800" dirty="0">
                <a:latin typeface="+mj-lt"/>
              </a:rPr>
            </a:br>
            <a:r>
              <a:rPr lang="pt-BR" sz="2800" dirty="0">
                <a:latin typeface="+mj-lt"/>
              </a:rPr>
              <a:t>Orientador: Heraldo Luís Silveira de Almeida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085656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Previsibilidade acerca das movimentações de preços pode ser feita através de: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Técnica: Baseada em métricas como preço, volume e taxas de juros [22]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Fundamentalista: Baseada em resultados financeiros e operacionais, notícias e relatórios que indicam a saúde da empresa [23]</a:t>
            </a:r>
          </a:p>
          <a:p>
            <a:pPr marL="914400" lvl="1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 validade dessas análises são questionadas por críticas com base na Hipótese do Mercado Eficiente (HME) [24]</a:t>
            </a:r>
          </a:p>
        </p:txBody>
      </p:sp>
    </p:spTree>
    <p:extLst>
      <p:ext uri="{BB962C8B-B14F-4D97-AF65-F5344CB8AC3E}">
        <p14:creationId xmlns:p14="http://schemas.microsoft.com/office/powerpoint/2010/main" val="179657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0FBCAD5-A2F3-4370-910D-12D5B2F9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63" y="1361574"/>
            <a:ext cx="7288074" cy="48587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3C2A6E2-E656-4EF1-98C1-197551AF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4" y="5746817"/>
            <a:ext cx="11887817" cy="1061126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+mj-lt"/>
              </a:rPr>
              <a:t>Os três níveis da Hipótese do Mercado Eficiente (HME). Muitos acadêmicos acreditam pelo menos na HME fraca [25].</a:t>
            </a:r>
          </a:p>
        </p:txBody>
      </p:sp>
    </p:spTree>
    <p:extLst>
      <p:ext uri="{BB962C8B-B14F-4D97-AF65-F5344CB8AC3E}">
        <p14:creationId xmlns:p14="http://schemas.microsoft.com/office/powerpoint/2010/main" val="112736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 err="1">
                <a:latin typeface="+mj-lt"/>
              </a:rPr>
              <a:t>iBovespa</a:t>
            </a:r>
            <a:r>
              <a:rPr lang="pt-BR" sz="2800" dirty="0">
                <a:latin typeface="+mj-lt"/>
              </a:rPr>
              <a:t>: índice formado pelos ativos com maior volume negociado na bolsa nos últimos meses (geralmente </a:t>
            </a:r>
            <a:r>
              <a:rPr lang="pt-BR" sz="2800" i="1" dirty="0">
                <a:latin typeface="+mj-lt"/>
              </a:rPr>
              <a:t>Blue Chips</a:t>
            </a:r>
            <a:r>
              <a:rPr lang="pt-BR" sz="2800" dirty="0">
                <a:latin typeface="+mj-lt"/>
              </a:rPr>
              <a:t>, ativos com alta liquidez). Indica de forma resumida o desempenho das ações negociadas na B3.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Muitos fundos de investimento são atrelados ao </a:t>
            </a:r>
            <a:r>
              <a:rPr lang="pt-BR" sz="2800" dirty="0" err="1">
                <a:latin typeface="+mj-lt"/>
              </a:rPr>
              <a:t>iBovespa</a:t>
            </a:r>
            <a:r>
              <a:rPr lang="pt-BR" sz="2800" dirty="0">
                <a:latin typeface="+mj-lt"/>
              </a:rPr>
              <a:t>, fazendo com que a previsibilidade de preços das </a:t>
            </a:r>
            <a:r>
              <a:rPr lang="pt-BR" sz="2800" i="1" dirty="0">
                <a:latin typeface="+mj-lt"/>
              </a:rPr>
              <a:t>Blue Chips</a:t>
            </a:r>
            <a:r>
              <a:rPr lang="pt-BR" sz="2800" dirty="0">
                <a:latin typeface="+mj-lt"/>
              </a:rPr>
              <a:t> seja também interessante para o depósito e saque nestes fundos.</a:t>
            </a:r>
          </a:p>
        </p:txBody>
      </p:sp>
    </p:spTree>
    <p:extLst>
      <p:ext uri="{BB962C8B-B14F-4D97-AF65-F5344CB8AC3E}">
        <p14:creationId xmlns:p14="http://schemas.microsoft.com/office/powerpoint/2010/main" val="10100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3C2A6E2-E656-4EF1-98C1-197551AF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89" y="5746817"/>
            <a:ext cx="11887817" cy="907238"/>
          </a:xfrm>
        </p:spPr>
        <p:txBody>
          <a:bodyPr>
            <a:noAutofit/>
          </a:bodyPr>
          <a:lstStyle/>
          <a:p>
            <a:r>
              <a:rPr lang="pt-BR" sz="2800" dirty="0">
                <a:latin typeface="+mj-lt"/>
              </a:rPr>
              <a:t>Os 5 ativos com maior participação e volume na B3. Dado obtido em Dezembro de 2019 [15]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E95335-FF1A-41B2-BD03-F35442B9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51" y="2225840"/>
            <a:ext cx="10009095" cy="30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5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Fazer com que computadores possam agir sem serem explicitamente programados para determinada tarefa.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São algoritmos que analisam dados e aprendem com eles, gerando um modelo preditivo</a:t>
            </a:r>
          </a:p>
        </p:txBody>
      </p:sp>
    </p:spTree>
    <p:extLst>
      <p:ext uri="{BB962C8B-B14F-4D97-AF65-F5344CB8AC3E}">
        <p14:creationId xmlns:p14="http://schemas.microsoft.com/office/powerpoint/2010/main" val="165555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“Um programa de computador é dito aprender com a experiência E em respeito a uma tarefa T e medida pelo desempenho P se o seu desempenho em T, medido por P, melhora com a experiência E” [27]</a:t>
            </a:r>
            <a:br>
              <a:rPr lang="pt-BR" sz="2800" dirty="0">
                <a:latin typeface="+mj-lt"/>
              </a:rPr>
            </a:br>
            <a:endParaRPr lang="pt-BR" sz="2800" dirty="0">
              <a:latin typeface="+mj-lt"/>
            </a:endParaRP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E = A experiência de ver o usuário classificar e-mails como spam ou não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T = A tarefa de classificar e-mails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P = O número ou fração de e-mail corretamente classificados como spam/não spam</a:t>
            </a:r>
          </a:p>
        </p:txBody>
      </p:sp>
    </p:spTree>
    <p:extLst>
      <p:ext uri="{BB962C8B-B14F-4D97-AF65-F5344CB8AC3E}">
        <p14:creationId xmlns:p14="http://schemas.microsoft.com/office/powerpoint/2010/main" val="187308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Aprendizado Supervisionado: O algoritmo aprende a criar uma estratégia para chegar ao resultado  baseando-se em dados de modelo inicial. Pode ser dividido entre problemas de regressão e de classificação.</a:t>
            </a:r>
          </a:p>
          <a:p>
            <a:pPr marL="457200" indent="-457200" algn="l">
              <a:buFontTx/>
              <a:buChar char="-"/>
            </a:pPr>
            <a:endParaRPr lang="pt-BR" sz="24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Aprendizado Não Supervisionado: Não existe um modelo de dados inicial, é ideal para problemas onde temos pouca ou nenhuma ideia do que nossos resultados devem aparentar.</a:t>
            </a:r>
          </a:p>
        </p:txBody>
      </p:sp>
    </p:spTree>
    <p:extLst>
      <p:ext uri="{BB962C8B-B14F-4D97-AF65-F5344CB8AC3E}">
        <p14:creationId xmlns:p14="http://schemas.microsoft.com/office/powerpoint/2010/main" val="377964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Problema de Regressão: Parâmetros de entrada são mapeados em uma função contínua. </a:t>
            </a:r>
            <a:r>
              <a:rPr lang="pt-BR" sz="2800" dirty="0" err="1">
                <a:latin typeface="+mj-lt"/>
              </a:rPr>
              <a:t>Ex</a:t>
            </a:r>
            <a:r>
              <a:rPr lang="pt-BR" sz="2800" dirty="0">
                <a:latin typeface="+mj-lt"/>
              </a:rPr>
              <a:t>: Algoritmo para prever o preço de um imóvel na cidade do Rio de Janeiro.</a:t>
            </a:r>
          </a:p>
          <a:p>
            <a:pPr marL="457200" indent="-457200" algn="l">
              <a:buFontTx/>
              <a:buChar char="-"/>
            </a:pPr>
            <a:endParaRPr lang="pt-BR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Problema de Classificação: Parâmetros de entrada são mapeados de forma a classificar os dados em categorias distintas. </a:t>
            </a:r>
            <a:r>
              <a:rPr lang="pt-BR" sz="2800" dirty="0" err="1">
                <a:latin typeface="+mj-lt"/>
              </a:rPr>
              <a:t>Ex</a:t>
            </a:r>
            <a:r>
              <a:rPr lang="pt-BR" sz="2800" dirty="0">
                <a:latin typeface="+mj-lt"/>
              </a:rPr>
              <a:t>: Classificar se um câncer é benigno ou maligno.</a:t>
            </a:r>
          </a:p>
        </p:txBody>
      </p:sp>
    </p:spTree>
    <p:extLst>
      <p:ext uri="{BB962C8B-B14F-4D97-AF65-F5344CB8AC3E}">
        <p14:creationId xmlns:p14="http://schemas.microsoft.com/office/powerpoint/2010/main" val="79072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C1166F3-74F9-438B-A86C-47A7ABD2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5" y="3148944"/>
            <a:ext cx="9938869" cy="29944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87998"/>
            <a:ext cx="10950359" cy="153643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Desbalanceamento de classes em Problemas de Classificação: Podem ser corrigidos através de técnicas baseadas em </a:t>
            </a:r>
            <a:r>
              <a:rPr lang="pt-BR" sz="2800" i="1" dirty="0" err="1">
                <a:latin typeface="+mj-lt"/>
              </a:rPr>
              <a:t>Oversampling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dirty="0">
                <a:latin typeface="+mj-lt"/>
              </a:rPr>
              <a:t>e </a:t>
            </a:r>
            <a:r>
              <a:rPr lang="pt-BR" sz="2800" i="1" dirty="0" err="1">
                <a:latin typeface="+mj-lt"/>
              </a:rPr>
              <a:t>Undersampling</a:t>
            </a:r>
            <a:r>
              <a:rPr lang="pt-BR" sz="2800" i="1" dirty="0">
                <a:latin typeface="+mj-lt"/>
              </a:rPr>
              <a:t>.</a:t>
            </a:r>
            <a:endParaRPr lang="pt-BR" sz="2800" dirty="0">
              <a:latin typeface="+mj-lt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F591CC6-083E-4E8B-B7B8-88BE08832CB2}"/>
              </a:ext>
            </a:extLst>
          </p:cNvPr>
          <p:cNvSpPr txBox="1">
            <a:spLocks/>
          </p:cNvSpPr>
          <p:nvPr/>
        </p:nvSpPr>
        <p:spPr>
          <a:xfrm>
            <a:off x="677662" y="6148029"/>
            <a:ext cx="10879338" cy="53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+mj-lt"/>
              </a:rPr>
              <a:t>Balanceamento de Dados: </a:t>
            </a:r>
            <a:r>
              <a:rPr lang="pt-BR" sz="2800" i="1" dirty="0" err="1">
                <a:latin typeface="+mj-lt"/>
              </a:rPr>
              <a:t>Undersampling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dirty="0">
                <a:latin typeface="+mj-lt"/>
              </a:rPr>
              <a:t>e </a:t>
            </a:r>
            <a:r>
              <a:rPr lang="pt-BR" sz="2800" i="1" dirty="0" err="1">
                <a:latin typeface="+mj-lt"/>
              </a:rPr>
              <a:t>Oversampling</a:t>
            </a:r>
            <a:r>
              <a:rPr lang="pt-BR" sz="2800" i="1" dirty="0">
                <a:latin typeface="+mj-lt"/>
              </a:rPr>
              <a:t>.</a:t>
            </a:r>
            <a:r>
              <a:rPr lang="pt-BR" sz="2800" dirty="0">
                <a:latin typeface="+mj-lt"/>
              </a:rPr>
              <a:t> [4]</a:t>
            </a:r>
          </a:p>
        </p:txBody>
      </p:sp>
    </p:spTree>
    <p:extLst>
      <p:ext uri="{BB962C8B-B14F-4D97-AF65-F5344CB8AC3E}">
        <p14:creationId xmlns:p14="http://schemas.microsoft.com/office/powerpoint/2010/main" val="86459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307595"/>
            <a:ext cx="10950359" cy="389789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i="1" dirty="0" err="1">
                <a:latin typeface="+mj-lt"/>
              </a:rPr>
              <a:t>Undersampling</a:t>
            </a:r>
            <a:r>
              <a:rPr lang="pt-BR" sz="2800" dirty="0">
                <a:latin typeface="+mj-lt"/>
              </a:rPr>
              <a:t> pode causar a demasiada diminuição de volume dos dados de modelo inicial, o que pode prejudicar o aprendizado.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i="1" dirty="0" err="1">
                <a:latin typeface="+mj-lt"/>
              </a:rPr>
              <a:t>Oversampling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dirty="0">
                <a:latin typeface="+mj-lt"/>
              </a:rPr>
              <a:t>pode causar um maior efeito de </a:t>
            </a:r>
            <a:r>
              <a:rPr lang="pt-BR" sz="2800" dirty="0" err="1">
                <a:latin typeface="+mj-lt"/>
              </a:rPr>
              <a:t>sobre-ajuste</a:t>
            </a:r>
            <a:r>
              <a:rPr lang="pt-BR" sz="2800" dirty="0">
                <a:latin typeface="+mj-lt"/>
              </a:rPr>
              <a:t>, pela falta de generalização de classes. O modelo consegue prever muito bem os dados de treino mas se mostra eficaz durante testes.</a:t>
            </a:r>
            <a:endParaRPr lang="pt-BR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29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2414144"/>
            <a:ext cx="10950359" cy="293909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Criação de modelos preditivos para previsão de valorização ou desvalorização de ações na Bolsa de Valores por meio do processamento de notícias do mercado brasileiro</a:t>
            </a:r>
          </a:p>
          <a:p>
            <a:pPr algn="l"/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Identificação de quando uma notícia pode impactar positivamente ou negativamente a variação de preço de ações de forma automatizada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5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4678CA-3A7B-45E4-AAC3-E3509F54F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52" y="4313948"/>
            <a:ext cx="3904896" cy="220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005751"/>
            <a:ext cx="10950359" cy="218450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Avaliação de desempenho:  O modelo obtido é testado utilizando um conjunto de dados teste, distinto do utilizado para o treino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Divisão de dados entre treino e teste: Dados de treino normalmente tem maior volume. Proporções comumente usadas são 60/40, 75/25 e 80/20 (proporção baseada no Principio de Pareto [28]</a:t>
            </a:r>
          </a:p>
        </p:txBody>
      </p:sp>
    </p:spTree>
    <p:extLst>
      <p:ext uri="{BB962C8B-B14F-4D97-AF65-F5344CB8AC3E}">
        <p14:creationId xmlns:p14="http://schemas.microsoft.com/office/powerpoint/2010/main" val="85305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331" y="5397624"/>
            <a:ext cx="10879338" cy="1260628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+mj-lt"/>
              </a:rPr>
              <a:t>Algumas métricas utilizadas para a medição de desempenho de um modelo preditivo de classificação: Acurácia, Precisão, Cobertura e Medida F1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FF1F24-1C93-4AEA-A769-FB6564A5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7" y="2369610"/>
            <a:ext cx="4457284" cy="8498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A94F67-C42A-43C7-8BAB-F12EC591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70" y="2348729"/>
            <a:ext cx="6147949" cy="8498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00BD24-6CF2-4539-B0AF-B2452F11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77" y="3867910"/>
            <a:ext cx="6565948" cy="9612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2AA3CC-1DE5-4A0A-A6C3-8F3484405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051" y="3896613"/>
            <a:ext cx="2475643" cy="86919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</p:spTree>
    <p:extLst>
      <p:ext uri="{BB962C8B-B14F-4D97-AF65-F5344CB8AC3E}">
        <p14:creationId xmlns:p14="http://schemas.microsoft.com/office/powerpoint/2010/main" val="3507489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(NN)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429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Estruturas matemáticas baseadas no funcionamento do cérebro humano.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Campo que utiliza aplicação de redes neurais com várias camadas de processamento em métodos de Aprendizado de Máquina: Aprendizagem Profunda (</a:t>
            </a:r>
            <a:r>
              <a:rPr lang="pt-BR" sz="2800" i="1" dirty="0" err="1">
                <a:latin typeface="+mj-lt"/>
              </a:rPr>
              <a:t>Deep</a:t>
            </a:r>
            <a:r>
              <a:rPr lang="pt-BR" sz="2800" i="1" dirty="0">
                <a:latin typeface="+mj-lt"/>
              </a:rPr>
              <a:t> Learning</a:t>
            </a:r>
            <a:r>
              <a:rPr lang="pt-BR" sz="2800" dirty="0">
                <a:latin typeface="+mj-lt"/>
              </a:rPr>
              <a:t>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894EBCA-4242-4C34-B2A3-E594CD8D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6" y="4465336"/>
            <a:ext cx="4425272" cy="1931027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BCDA264A-5B68-443C-B9F3-ED134D673FAC}"/>
              </a:ext>
            </a:extLst>
          </p:cNvPr>
          <p:cNvSpPr/>
          <p:nvPr/>
        </p:nvSpPr>
        <p:spPr>
          <a:xfrm>
            <a:off x="5255581" y="5193437"/>
            <a:ext cx="1269506" cy="4882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765CF34-918E-4FF0-8A35-0FE000C8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747" y="4465336"/>
            <a:ext cx="4015997" cy="21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83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03C719F-D8C7-45C7-8AD1-52664915E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65" y="3506289"/>
            <a:ext cx="4490304" cy="321330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(NN)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283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Em sua forma mais simples, uma rede neural é composta pela camada de entrada, camada oculta e camada de saída. Uma rede com uma única camada oculta é chamada de </a:t>
            </a:r>
            <a:r>
              <a:rPr lang="pt-BR" sz="2800" i="1" dirty="0" err="1">
                <a:latin typeface="+mj-lt"/>
              </a:rPr>
              <a:t>Perceptron</a:t>
            </a:r>
            <a:r>
              <a:rPr lang="pt-BR" sz="2800" dirty="0">
                <a:latin typeface="+mj-lt"/>
              </a:rPr>
              <a:t>, e com múltiplas camadas ocultas é chamada de MLP (</a:t>
            </a:r>
            <a:r>
              <a:rPr lang="pt-BR" sz="2800" i="1" dirty="0" err="1">
                <a:latin typeface="+mj-lt"/>
              </a:rPr>
              <a:t>Multilayer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i="1" dirty="0" err="1">
                <a:latin typeface="+mj-lt"/>
              </a:rPr>
              <a:t>Perceptron</a:t>
            </a:r>
            <a:r>
              <a:rPr lang="pt-BR" sz="2800" i="1" dirty="0">
                <a:latin typeface="+mj-lt"/>
              </a:rPr>
              <a:t>)</a:t>
            </a:r>
            <a:r>
              <a:rPr lang="pt-BR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91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(NN)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2"/>
            <a:ext cx="10950359" cy="1420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Os nós (neurônios) de uma rede neural representa uma abstração matemática, e é composto por entradas e seus respectivos pesos, função de ativação, viés e saída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7CA285B-3B92-473B-BC06-11525A62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50" y="3415382"/>
            <a:ext cx="6216155" cy="29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7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(NN)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1845948"/>
            <a:ext cx="10950359" cy="480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Durante a etapa de treinamento de um modelo composto por uma rede neural, os pesos das entradas de cada neurônio são ajustados de forma que se obtenha uma saída suficientemente próxima à saída dos dados de treino.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Isso pode ser feito através de diversas técnicas, sendo a </a:t>
            </a:r>
            <a:r>
              <a:rPr lang="pt-BR" sz="2800" i="1" dirty="0" err="1">
                <a:latin typeface="+mj-lt"/>
              </a:rPr>
              <a:t>backpropagation</a:t>
            </a:r>
            <a:r>
              <a:rPr lang="pt-BR" sz="2800" dirty="0">
                <a:latin typeface="+mj-lt"/>
              </a:rPr>
              <a:t>, que utiliza descida de gradiente, uma das mais conhecidas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Apesar de terem um poder preditivo significativo, as redes MLP podem apresentar falhas e podem não ser tão performáticas principalmente quando se alcança um alto número de camadas ocultas, dando margem para novas arquiteturas de Redes Neurais</a:t>
            </a:r>
          </a:p>
        </p:txBody>
      </p:sp>
    </p:spTree>
    <p:extLst>
      <p:ext uri="{BB962C8B-B14F-4D97-AF65-F5344CB8AC3E}">
        <p14:creationId xmlns:p14="http://schemas.microsoft.com/office/powerpoint/2010/main" val="67996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</a:t>
            </a:r>
            <a:r>
              <a:rPr lang="pt-BR" sz="4100" dirty="0" err="1"/>
              <a:t>Convolucionais</a:t>
            </a:r>
            <a:r>
              <a:rPr lang="pt-BR" sz="4100" dirty="0"/>
              <a:t> (CNN)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411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Desenvolvidas com o intuito de facilitar a classificação de dados de alta dimensão, como imagens e texto.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Na camada de entrada, os dados de entrada sofrem diversas reduções de dimensão através de 3 novas camadas: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Convolução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função de ativação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</a:t>
            </a:r>
            <a:r>
              <a:rPr lang="pt-BR" sz="2800" i="1" dirty="0" err="1">
                <a:latin typeface="+mj-lt"/>
              </a:rPr>
              <a:t>pooling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331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</a:t>
            </a:r>
            <a:r>
              <a:rPr lang="pt-BR" sz="4100" dirty="0" err="1"/>
              <a:t>Convolucionais</a:t>
            </a:r>
            <a:r>
              <a:rPr lang="pt-BR" sz="4100" dirty="0"/>
              <a:t> (CNN)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53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Convolução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26925A-DD7E-490A-B433-8E59B2E2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4240"/>
            <a:ext cx="5391084" cy="30190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F147DD-0079-4505-AD04-51ADE06F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71" y="3048021"/>
            <a:ext cx="5224263" cy="3175226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B35D52BD-7DAA-4E75-80BC-EC1849A96E78}"/>
              </a:ext>
            </a:extLst>
          </p:cNvPr>
          <p:cNvSpPr/>
          <p:nvPr/>
        </p:nvSpPr>
        <p:spPr>
          <a:xfrm>
            <a:off x="5391084" y="4296792"/>
            <a:ext cx="938695" cy="417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239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</a:t>
            </a:r>
            <a:r>
              <a:rPr lang="pt-BR" sz="4100" dirty="0" err="1"/>
              <a:t>Convolucionais</a:t>
            </a:r>
            <a:r>
              <a:rPr lang="pt-BR" sz="4100" dirty="0"/>
              <a:t> (CNN)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3098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função de ativação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Normalmente aplica-se a função </a:t>
            </a:r>
            <a:r>
              <a:rPr lang="pt-BR" sz="2800" dirty="0" err="1">
                <a:latin typeface="+mj-lt"/>
              </a:rPr>
              <a:t>ReLU</a:t>
            </a:r>
            <a:r>
              <a:rPr lang="pt-BR" sz="2800" dirty="0">
                <a:latin typeface="+mj-lt"/>
              </a:rPr>
              <a:t> (análoga à função rampa)</a:t>
            </a:r>
          </a:p>
          <a:p>
            <a:pPr algn="l"/>
            <a:endParaRPr lang="pt-BR" sz="2800" dirty="0">
              <a:latin typeface="+mj-lt"/>
            </a:endParaRPr>
          </a:p>
        </p:txBody>
      </p:sp>
      <p:pic>
        <p:nvPicPr>
          <p:cNvPr id="2052" name="Picture 4" descr="ReLU function graph">
            <a:extLst>
              <a:ext uri="{FF2B5EF4-FFF2-40B4-BE49-F238E27FC236}">
                <a16:creationId xmlns:a16="http://schemas.microsoft.com/office/drawing/2014/main" id="{0D32A032-9005-49B6-AC77-31EEF827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68" y="3354596"/>
            <a:ext cx="3899701" cy="304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7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</a:t>
            </a:r>
            <a:r>
              <a:rPr lang="pt-BR" sz="4100" dirty="0" err="1"/>
              <a:t>Convolucionais</a:t>
            </a:r>
            <a:r>
              <a:rPr lang="pt-BR" sz="4100" dirty="0"/>
              <a:t> (CNN)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005751"/>
            <a:ext cx="10950359" cy="79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Camada de </a:t>
            </a:r>
            <a:r>
              <a:rPr lang="pt-BR" sz="2800" i="1" dirty="0" err="1">
                <a:latin typeface="+mj-lt"/>
              </a:rPr>
              <a:t>pooling</a:t>
            </a:r>
            <a:endParaRPr lang="pt-BR" sz="2800" dirty="0">
              <a:latin typeface="+mj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EEE831-43B6-4133-B131-A90F1D3D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61" y="2796466"/>
            <a:ext cx="8655235" cy="32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8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Delimitação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970843"/>
            <a:ext cx="10950359" cy="332083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200000"/>
              </a:lnSpc>
              <a:buFontTx/>
              <a:buChar char="-"/>
            </a:pPr>
            <a:r>
              <a:rPr lang="pt-BR" sz="2800" dirty="0">
                <a:latin typeface="+mj-lt"/>
              </a:rPr>
              <a:t>Processamento de notícias em Português Brasileiro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Predição da variação de preço de ações da Bolsa de Valores do Brasil, a B3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Variações de preço dentro de uma janela de tempo maior que um dia (auxiliar decisões de </a:t>
            </a:r>
            <a:r>
              <a:rPr lang="pt-BR" sz="2800" i="1" dirty="0">
                <a:latin typeface="+mj-lt"/>
              </a:rPr>
              <a:t>Swing Trade</a:t>
            </a:r>
            <a:r>
              <a:rPr lang="pt-BR" sz="2800" dirty="0">
                <a:latin typeface="+mj-lt"/>
              </a:rPr>
              <a:t>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Utilização do </a:t>
            </a:r>
            <a:r>
              <a:rPr lang="pt-BR" sz="2800" i="1" dirty="0">
                <a:latin typeface="+mj-lt"/>
              </a:rPr>
              <a:t>framework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, como apresentado por ALVES, V. A [17]. 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85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272084"/>
            <a:ext cx="10950359" cy="4208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Desenvolvidas para lidar com problemas associados a predição de sequências, como predição de palavras em um texto de entrada e reconhecimento de fala.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Possui vantagens como a consideração da informação histórica dos dados e da possibilidade de processar entradas de qualquer tamanho (os dados de entrada são inseridos de forma sequencial)</a:t>
            </a:r>
          </a:p>
        </p:txBody>
      </p:sp>
    </p:spTree>
    <p:extLst>
      <p:ext uri="{BB962C8B-B14F-4D97-AF65-F5344CB8AC3E}">
        <p14:creationId xmlns:p14="http://schemas.microsoft.com/office/powerpoint/2010/main" val="1304636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1925854"/>
            <a:ext cx="10950359" cy="345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As células recebem o dado de entrada atual e anterior, resultando em uma realimentação de informação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 célula de uma RNN pode ser descrito como uma série de neurônios se comunicando entre si (forma “desdobrada”) [8]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4699293-4BC4-4B02-A697-37E841B7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18" y="4380815"/>
            <a:ext cx="73533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F1F7545-47FD-4B0D-9A83-60BB0815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75" y="4070786"/>
            <a:ext cx="3851184" cy="250044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1925854"/>
            <a:ext cx="10950359" cy="223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Possui desvantagens como processamento lento e o problema de dissipação de gradiente (</a:t>
            </a:r>
            <a:r>
              <a:rPr lang="pt-BR" sz="2800" i="1" dirty="0" err="1">
                <a:latin typeface="+mj-lt"/>
              </a:rPr>
              <a:t>Gradient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i="1" dirty="0" err="1">
                <a:latin typeface="+mj-lt"/>
              </a:rPr>
              <a:t>Vanishing</a:t>
            </a:r>
            <a:r>
              <a:rPr lang="pt-BR" sz="2800" dirty="0">
                <a:latin typeface="+mj-lt"/>
              </a:rPr>
              <a:t>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Para resolver o problema da dissipação de gradiente, foi criada a arquitetura LSTM (</a:t>
            </a:r>
            <a:r>
              <a:rPr lang="pt-BR" sz="2800" i="1" dirty="0" err="1">
                <a:latin typeface="+mj-lt"/>
              </a:rPr>
              <a:t>Long</a:t>
            </a:r>
            <a:r>
              <a:rPr lang="pt-BR" sz="2800" i="1" dirty="0">
                <a:latin typeface="+mj-lt"/>
              </a:rPr>
              <a:t> Short-</a:t>
            </a:r>
            <a:r>
              <a:rPr lang="pt-BR" sz="2800" i="1" dirty="0" err="1">
                <a:latin typeface="+mj-lt"/>
              </a:rPr>
              <a:t>Term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i="1" dirty="0" err="1">
                <a:latin typeface="+mj-lt"/>
              </a:rPr>
              <a:t>Memory</a:t>
            </a:r>
            <a:r>
              <a:rPr lang="pt-BR" sz="2800" dirty="0">
                <a:latin typeface="+mj-lt"/>
              </a:rPr>
              <a:t>)[34], que contém células com a capacidade de armazenamento de memória.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E83DD8-8756-400A-88F0-D34E0187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03" y="4363376"/>
            <a:ext cx="3088956" cy="20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8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476270"/>
            <a:ext cx="10950359" cy="332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Para poder possibilitar a aquisição da informação sequencial inversa dos dados de entrada, criou-se o conceito de Redes Neurais Bidirecionais (BRNN)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Nesse caso, a rede é alimentada pelos dados de entrada em sequência comum e em sequência inversa de forma simultânea.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Uma das </a:t>
            </a:r>
            <a:r>
              <a:rPr lang="pt-BR" sz="2800" dirty="0" err="1">
                <a:latin typeface="+mj-lt"/>
              </a:rPr>
              <a:t>BRNNs</a:t>
            </a:r>
            <a:r>
              <a:rPr lang="pt-BR" sz="2800" dirty="0">
                <a:latin typeface="+mj-lt"/>
              </a:rPr>
              <a:t> mais conhecidas é a versão bidirecional da LSTM: </a:t>
            </a:r>
            <a:r>
              <a:rPr lang="pt-BR" sz="2800" dirty="0" err="1">
                <a:latin typeface="+mj-lt"/>
              </a:rPr>
              <a:t>BiLSTM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810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25B6801-D4E2-42F0-8EA3-3B2447E64541}"/>
              </a:ext>
            </a:extLst>
          </p:cNvPr>
          <p:cNvSpPr txBox="1">
            <a:spLocks/>
          </p:cNvSpPr>
          <p:nvPr/>
        </p:nvSpPr>
        <p:spPr>
          <a:xfrm>
            <a:off x="635000" y="2476270"/>
            <a:ext cx="10950359" cy="332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Para poder possibilitar a aquisição da informação sequencial inversa dos dados de entrada, criou-se o conceito de Redes Neurais Bidirecionais (BRNN)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Nesse caso, a rede é alimentada pelos dados de entrada em sequência comum e em sequência inversa de forma simultânea.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Uma das </a:t>
            </a:r>
            <a:r>
              <a:rPr lang="pt-BR" sz="2800" dirty="0" err="1">
                <a:latin typeface="+mj-lt"/>
              </a:rPr>
              <a:t>BRNNs</a:t>
            </a:r>
            <a:r>
              <a:rPr lang="pt-BR" sz="2800" dirty="0">
                <a:latin typeface="+mj-lt"/>
              </a:rPr>
              <a:t> mais conhecidas é a versão bidirecional da LSTM: </a:t>
            </a:r>
            <a:r>
              <a:rPr lang="pt-BR" sz="2800" dirty="0" err="1">
                <a:latin typeface="+mj-lt"/>
              </a:rPr>
              <a:t>BiLSTM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9119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843768-5B0E-4D5D-BC64-09078040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77" y="2088590"/>
            <a:ext cx="6901870" cy="385291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Recorrentes (RNN)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6E024CD-B05D-4BE9-A929-76B408018BAE}"/>
              </a:ext>
            </a:extLst>
          </p:cNvPr>
          <p:cNvSpPr txBox="1">
            <a:spLocks/>
          </p:cNvSpPr>
          <p:nvPr/>
        </p:nvSpPr>
        <p:spPr>
          <a:xfrm>
            <a:off x="677662" y="6148029"/>
            <a:ext cx="10879338" cy="53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+mj-lt"/>
              </a:rPr>
              <a:t>Arquitetura </a:t>
            </a:r>
            <a:r>
              <a:rPr lang="pt-BR" sz="2800" dirty="0" err="1">
                <a:latin typeface="+mj-lt"/>
              </a:rPr>
              <a:t>BiLSTM</a:t>
            </a:r>
            <a:r>
              <a:rPr lang="pt-BR" sz="2800" dirty="0">
                <a:latin typeface="+mj-lt"/>
              </a:rPr>
              <a:t> na forma “desdobrada”</a:t>
            </a:r>
            <a:r>
              <a:rPr lang="pt-BR" sz="2800" i="1" dirty="0">
                <a:latin typeface="+mj-lt"/>
              </a:rPr>
              <a:t>.</a:t>
            </a:r>
            <a:r>
              <a:rPr lang="pt-BR" sz="2800" dirty="0">
                <a:latin typeface="+mj-lt"/>
              </a:rPr>
              <a:t> [10]</a:t>
            </a:r>
          </a:p>
        </p:txBody>
      </p:sp>
    </p:spTree>
    <p:extLst>
      <p:ext uri="{BB962C8B-B14F-4D97-AF65-F5344CB8AC3E}">
        <p14:creationId xmlns:p14="http://schemas.microsoft.com/office/powerpoint/2010/main" val="3365728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- </a:t>
            </a:r>
            <a:r>
              <a:rPr lang="pt-BR" sz="4100" i="1" dirty="0" err="1"/>
              <a:t>Dropout</a:t>
            </a:r>
            <a:endParaRPr lang="pt-BR" sz="41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CD63E25-34A4-4771-9B3D-B2FF01345BA3}"/>
              </a:ext>
            </a:extLst>
          </p:cNvPr>
          <p:cNvSpPr txBox="1">
            <a:spLocks/>
          </p:cNvSpPr>
          <p:nvPr/>
        </p:nvSpPr>
        <p:spPr>
          <a:xfrm>
            <a:off x="635000" y="2298715"/>
            <a:ext cx="10950359" cy="332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Técnica para prevenção de </a:t>
            </a:r>
            <a:r>
              <a:rPr lang="pt-BR" sz="2800" dirty="0" err="1">
                <a:latin typeface="+mj-lt"/>
              </a:rPr>
              <a:t>sobre-ajuste</a:t>
            </a:r>
            <a:r>
              <a:rPr lang="pt-BR" sz="2800" dirty="0">
                <a:latin typeface="+mj-lt"/>
              </a:rPr>
              <a:t> em modelos de </a:t>
            </a:r>
            <a:r>
              <a:rPr lang="pt-BR" sz="2800" i="1" dirty="0" err="1">
                <a:latin typeface="+mj-lt"/>
              </a:rPr>
              <a:t>Deep</a:t>
            </a:r>
            <a:r>
              <a:rPr lang="pt-BR" sz="2800" i="1" dirty="0">
                <a:latin typeface="+mj-lt"/>
              </a:rPr>
              <a:t> Learning</a:t>
            </a:r>
          </a:p>
          <a:p>
            <a:pPr marL="457200" indent="-457200" algn="l">
              <a:buFontTx/>
              <a:buChar char="-"/>
            </a:pPr>
            <a:endParaRPr lang="pt-BR" sz="2800" i="1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Consiste no desligamento temporário e aleatório de alguns neurônios/células da rede ao longo da etapa de treinamento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 efeito de </a:t>
            </a:r>
            <a:r>
              <a:rPr lang="pt-BR" sz="2800" i="1" dirty="0" err="1">
                <a:latin typeface="+mj-lt"/>
              </a:rPr>
              <a:t>dropout</a:t>
            </a:r>
            <a:r>
              <a:rPr lang="pt-BR" sz="2800" dirty="0">
                <a:latin typeface="+mj-lt"/>
              </a:rPr>
              <a:t> é definido por um parâmetro </a:t>
            </a:r>
            <a:r>
              <a:rPr lang="pt-BR" sz="2800" i="1" dirty="0">
                <a:latin typeface="+mj-lt"/>
              </a:rPr>
              <a:t>p </a:t>
            </a:r>
            <a:r>
              <a:rPr lang="pt-BR" sz="2800" dirty="0">
                <a:latin typeface="+mj-lt"/>
              </a:rPr>
              <a:t>que indica a probabilidade de um neurônio de permanecer ligado na rede</a:t>
            </a:r>
          </a:p>
        </p:txBody>
      </p:sp>
    </p:spTree>
    <p:extLst>
      <p:ext uri="{BB962C8B-B14F-4D97-AF65-F5344CB8AC3E}">
        <p14:creationId xmlns:p14="http://schemas.microsoft.com/office/powerpoint/2010/main" val="3143312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Redes Neurais - </a:t>
            </a:r>
            <a:r>
              <a:rPr lang="pt-BR" sz="4100" i="1" dirty="0" err="1"/>
              <a:t>Dropout</a:t>
            </a:r>
            <a:endParaRPr lang="pt-BR" sz="41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C2DB4D6-821B-4758-B86C-C32E503AB0A7}"/>
              </a:ext>
            </a:extLst>
          </p:cNvPr>
          <p:cNvSpPr txBox="1">
            <a:spLocks/>
          </p:cNvSpPr>
          <p:nvPr/>
        </p:nvSpPr>
        <p:spPr>
          <a:xfrm>
            <a:off x="656330" y="6121395"/>
            <a:ext cx="10879338" cy="53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+mj-lt"/>
              </a:rPr>
              <a:t>Comparação de uma NN comum e após a aplicação de </a:t>
            </a:r>
            <a:r>
              <a:rPr lang="pt-BR" sz="2800" i="1" dirty="0" err="1">
                <a:latin typeface="+mj-lt"/>
              </a:rPr>
              <a:t>dropout</a:t>
            </a:r>
            <a:r>
              <a:rPr lang="pt-BR" sz="2800" dirty="0">
                <a:latin typeface="+mj-lt"/>
              </a:rPr>
              <a:t> [11]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F64E595-25FB-4C9C-9F2A-E00631FC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55" y="1882063"/>
            <a:ext cx="7055489" cy="38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44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Processamento de Linguagem Natural (PLN)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C7986B8-A11B-4C78-8E85-3FFA67C3536C}"/>
              </a:ext>
            </a:extLst>
          </p:cNvPr>
          <p:cNvSpPr txBox="1">
            <a:spLocks/>
          </p:cNvSpPr>
          <p:nvPr/>
        </p:nvSpPr>
        <p:spPr>
          <a:xfrm>
            <a:off x="635000" y="2298714"/>
            <a:ext cx="10950359" cy="3889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Estudo das tecnologias utilizadas para ajudar computadores a entenderem a linguagem natural dos humanos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É considerada uma subárea da Inteligência Artificial e pode ser usada em aplicações como: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Aplicativos de tradução (Google </a:t>
            </a:r>
            <a:r>
              <a:rPr lang="pt-BR" sz="2400" dirty="0" err="1">
                <a:latin typeface="+mj-lt"/>
              </a:rPr>
              <a:t>Translator</a:t>
            </a:r>
            <a:r>
              <a:rPr lang="pt-BR" sz="2400" dirty="0">
                <a:latin typeface="+mj-lt"/>
              </a:rPr>
              <a:t>)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Correção gramática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Resposta de voz iterativa em </a:t>
            </a:r>
            <a:r>
              <a:rPr lang="pt-BR" sz="2400" i="1" dirty="0" err="1">
                <a:latin typeface="+mj-lt"/>
              </a:rPr>
              <a:t>call</a:t>
            </a:r>
            <a:r>
              <a:rPr lang="pt-BR" sz="2400" i="1" dirty="0">
                <a:latin typeface="+mj-lt"/>
              </a:rPr>
              <a:t> centers</a:t>
            </a:r>
            <a:endParaRPr lang="pt-BR" sz="2400" dirty="0">
              <a:latin typeface="+mj-lt"/>
            </a:endParaRP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Assistentes pessoais (OK Google, Siri, Cortana)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latin typeface="+mj-lt"/>
              </a:rPr>
              <a:t>Análise de sentimento de textos</a:t>
            </a:r>
          </a:p>
        </p:txBody>
      </p:sp>
    </p:spTree>
    <p:extLst>
      <p:ext uri="{BB962C8B-B14F-4D97-AF65-F5344CB8AC3E}">
        <p14:creationId xmlns:p14="http://schemas.microsoft.com/office/powerpoint/2010/main" val="336534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PLN – Pré-processamento de Sintaxe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C7986B8-A11B-4C78-8E85-3FFA67C3536C}"/>
              </a:ext>
            </a:extLst>
          </p:cNvPr>
          <p:cNvSpPr txBox="1">
            <a:spLocks/>
          </p:cNvSpPr>
          <p:nvPr/>
        </p:nvSpPr>
        <p:spPr>
          <a:xfrm>
            <a:off x="635000" y="1996870"/>
            <a:ext cx="10950359" cy="3889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Pode ser realizado por diversas técnicas, entre elas: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 err="1">
                <a:latin typeface="+mj-lt"/>
              </a:rPr>
              <a:t>Stemização</a:t>
            </a:r>
            <a:r>
              <a:rPr lang="pt-BR" sz="2800" dirty="0">
                <a:latin typeface="+mj-lt"/>
              </a:rPr>
              <a:t> (</a:t>
            </a:r>
            <a:r>
              <a:rPr lang="pt-BR" sz="2800" i="1" dirty="0" err="1">
                <a:latin typeface="+mj-lt"/>
              </a:rPr>
              <a:t>Stemming</a:t>
            </a:r>
            <a:r>
              <a:rPr lang="pt-BR" sz="2800" dirty="0">
                <a:latin typeface="+mj-lt"/>
              </a:rPr>
              <a:t>): Transformação de palavras flexionadas para sua forma radical. </a:t>
            </a:r>
            <a:r>
              <a:rPr lang="pt-BR" sz="2800" dirty="0" err="1">
                <a:latin typeface="+mj-lt"/>
              </a:rPr>
              <a:t>Ex</a:t>
            </a:r>
            <a:r>
              <a:rPr lang="pt-BR" sz="2800" dirty="0">
                <a:latin typeface="+mj-lt"/>
              </a:rPr>
              <a:t>: “estudando”, “estudar” → “</a:t>
            </a:r>
            <a:r>
              <a:rPr lang="pt-BR" sz="2800" dirty="0" err="1">
                <a:latin typeface="+mj-lt"/>
              </a:rPr>
              <a:t>estud</a:t>
            </a:r>
            <a:r>
              <a:rPr lang="pt-BR" sz="2800" dirty="0">
                <a:latin typeface="+mj-lt"/>
              </a:rPr>
              <a:t>”; “tiver” → “</a:t>
            </a:r>
            <a:r>
              <a:rPr lang="pt-BR" sz="2800" dirty="0" err="1">
                <a:latin typeface="+mj-lt"/>
              </a:rPr>
              <a:t>tiv</a:t>
            </a:r>
            <a:r>
              <a:rPr lang="pt-BR" sz="2800" dirty="0">
                <a:latin typeface="+mj-lt"/>
              </a:rPr>
              <a:t>”; “tenho” → “</a:t>
            </a:r>
            <a:r>
              <a:rPr lang="pt-BR" sz="2800" dirty="0" err="1">
                <a:latin typeface="+mj-lt"/>
              </a:rPr>
              <a:t>tenh</a:t>
            </a:r>
            <a:r>
              <a:rPr lang="pt-BR" sz="2800" dirty="0">
                <a:latin typeface="+mj-lt"/>
              </a:rPr>
              <a:t>”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Lematização (</a:t>
            </a:r>
            <a:r>
              <a:rPr lang="pt-BR" sz="2800" i="1" dirty="0" err="1">
                <a:latin typeface="+mj-lt"/>
              </a:rPr>
              <a:t>Lemmanization</a:t>
            </a:r>
            <a:r>
              <a:rPr lang="pt-BR" sz="2800" dirty="0">
                <a:latin typeface="+mj-lt"/>
              </a:rPr>
              <a:t>): Semelhante a </a:t>
            </a:r>
            <a:r>
              <a:rPr lang="pt-BR" sz="2800" dirty="0" err="1">
                <a:latin typeface="+mj-lt"/>
              </a:rPr>
              <a:t>stemização</a:t>
            </a:r>
            <a:r>
              <a:rPr lang="pt-BR" sz="2800" dirty="0">
                <a:latin typeface="+mj-lt"/>
              </a:rPr>
              <a:t>, mas palavra é transformada em seu lema. </a:t>
            </a:r>
            <a:r>
              <a:rPr lang="pt-BR" sz="2800" dirty="0" err="1">
                <a:latin typeface="+mj-lt"/>
              </a:rPr>
              <a:t>Ex</a:t>
            </a:r>
            <a:r>
              <a:rPr lang="pt-BR" sz="2800" dirty="0">
                <a:latin typeface="+mj-lt"/>
              </a:rPr>
              <a:t>: “tiver”, “tenho” → “ter”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Remoção de </a:t>
            </a:r>
            <a:r>
              <a:rPr lang="pt-BR" sz="2800" i="1" dirty="0" err="1">
                <a:latin typeface="+mj-lt"/>
              </a:rPr>
              <a:t>stopwords</a:t>
            </a:r>
            <a:r>
              <a:rPr lang="pt-BR" sz="2800" dirty="0">
                <a:latin typeface="+mj-lt"/>
              </a:rPr>
              <a:t>: Remoção de “palavras de parada”, que muitas vezes não são tão importantes para a construção do modelo. </a:t>
            </a:r>
            <a:r>
              <a:rPr lang="pt-BR" sz="2800" dirty="0" err="1">
                <a:latin typeface="+mj-lt"/>
              </a:rPr>
              <a:t>Ex</a:t>
            </a:r>
            <a:r>
              <a:rPr lang="pt-BR" sz="2800" dirty="0">
                <a:latin typeface="+mj-lt"/>
              </a:rPr>
              <a:t>: “a”, “de”, “o”, “da”, “que”, “e” e “do”</a:t>
            </a:r>
          </a:p>
        </p:txBody>
      </p:sp>
    </p:spTree>
    <p:extLst>
      <p:ext uri="{BB962C8B-B14F-4D97-AF65-F5344CB8AC3E}">
        <p14:creationId xmlns:p14="http://schemas.microsoft.com/office/powerpoint/2010/main" val="377449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Justificativa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25866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Crescente número de investidores na B3 pode indicar uma maior preocupação da população brasileira acerca da busca por fontes alternativas de renda [18]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Estudos associados a I.A., Aprendizado de Máquina e PLN continuam emergindo e auxiliando o meio profissional, inclusive o mercado financeiro [19]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Através destes dois fatores, contribuir para a difusão desses estudos associados a um interesse da população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Contribuir para uma possível instauração de uma cultura de economia e independência financeira</a:t>
            </a:r>
          </a:p>
        </p:txBody>
      </p:sp>
    </p:spTree>
    <p:extLst>
      <p:ext uri="{BB962C8B-B14F-4D97-AF65-F5344CB8AC3E}">
        <p14:creationId xmlns:p14="http://schemas.microsoft.com/office/powerpoint/2010/main" val="571311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PLN – Representação Vetorial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C7986B8-A11B-4C78-8E85-3FFA67C3536C}"/>
              </a:ext>
            </a:extLst>
          </p:cNvPr>
          <p:cNvSpPr txBox="1">
            <a:spLocks/>
          </p:cNvSpPr>
          <p:nvPr/>
        </p:nvSpPr>
        <p:spPr>
          <a:xfrm>
            <a:off x="635000" y="1996870"/>
            <a:ext cx="10950359" cy="3889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 texto deve ser transformado em números para que este seja lido por um computador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 Bag-</a:t>
            </a:r>
            <a:r>
              <a:rPr lang="pt-BR" sz="2800" dirty="0" err="1">
                <a:latin typeface="+mj-lt"/>
              </a:rPr>
              <a:t>of</a:t>
            </a:r>
            <a:r>
              <a:rPr lang="pt-BR" sz="2800" dirty="0">
                <a:latin typeface="+mj-lt"/>
              </a:rPr>
              <a:t>-</a:t>
            </a:r>
            <a:r>
              <a:rPr lang="pt-BR" sz="2800" dirty="0" err="1">
                <a:latin typeface="+mj-lt"/>
              </a:rPr>
              <a:t>Wods</a:t>
            </a:r>
            <a:r>
              <a:rPr lang="pt-BR" sz="2800" dirty="0">
                <a:latin typeface="+mj-lt"/>
              </a:rPr>
              <a:t> (BOW) é uma das formas mais simples de fazer isso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5F43F2-D6FF-41A7-8B3E-A813DA3F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2" y="3800785"/>
            <a:ext cx="11366994" cy="25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78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PLN – Representação Vetorial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C7986B8-A11B-4C78-8E85-3FFA67C3536C}"/>
              </a:ext>
            </a:extLst>
          </p:cNvPr>
          <p:cNvSpPr txBox="1">
            <a:spLocks/>
          </p:cNvSpPr>
          <p:nvPr/>
        </p:nvSpPr>
        <p:spPr>
          <a:xfrm>
            <a:off x="635000" y="1996870"/>
            <a:ext cx="10950359" cy="3889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 BOW apresenta alguns problemas como a perda da ordem das palavras e a alta dimensão da representação vetorial para textos grandes.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Uma alternativa é o </a:t>
            </a:r>
            <a:r>
              <a:rPr lang="pt-BR" sz="2800" i="1" dirty="0">
                <a:latin typeface="+mj-lt"/>
              </a:rPr>
              <a:t>Word2Vec</a:t>
            </a:r>
            <a:r>
              <a:rPr lang="pt-BR" sz="2800" dirty="0">
                <a:latin typeface="+mj-lt"/>
              </a:rPr>
              <a:t>, um conjunto de técnicas para transformação de texto em representação vetoriais chamadas </a:t>
            </a:r>
            <a:r>
              <a:rPr lang="pt-BR" sz="2800" i="1" dirty="0" err="1">
                <a:latin typeface="+mj-lt"/>
              </a:rPr>
              <a:t>embeddings</a:t>
            </a:r>
            <a:r>
              <a:rPr lang="pt-BR" sz="2800" dirty="0">
                <a:latin typeface="+mj-lt"/>
              </a:rPr>
              <a:t>, onde é possível identificar a proximidade entre as palavras de forma semântica.</a:t>
            </a:r>
            <a:endParaRPr lang="pt-BR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2624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PLN – </a:t>
            </a:r>
            <a:r>
              <a:rPr lang="pt-BR" sz="4100" i="1" dirty="0"/>
              <a:t>Word2Vec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C021E21-77A4-4DD8-A02A-E05F96D7B4F0}"/>
              </a:ext>
            </a:extLst>
          </p:cNvPr>
          <p:cNvSpPr txBox="1">
            <a:spLocks/>
          </p:cNvSpPr>
          <p:nvPr/>
        </p:nvSpPr>
        <p:spPr>
          <a:xfrm>
            <a:off x="656330" y="6121395"/>
            <a:ext cx="10879338" cy="53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+mj-lt"/>
              </a:rPr>
              <a:t>Ilustração de representação de um </a:t>
            </a:r>
            <a:r>
              <a:rPr lang="pt-BR" sz="2800" i="1" dirty="0" err="1">
                <a:latin typeface="+mj-lt"/>
              </a:rPr>
              <a:t>embedding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dirty="0">
                <a:latin typeface="+mj-lt"/>
              </a:rPr>
              <a:t>[11]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E1A335F-7EDC-46B1-B98F-2F3B6472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68" y="2179264"/>
            <a:ext cx="7386064" cy="36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33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7E4C0E-6B30-422F-88F9-A5FFA438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43" y="3053316"/>
            <a:ext cx="5817472" cy="348094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PLN – </a:t>
            </a:r>
            <a:r>
              <a:rPr lang="pt-BR" sz="4100" i="1" dirty="0"/>
              <a:t>Word2Vec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78BA592-8163-4205-94A5-A51BE9D87B52}"/>
              </a:ext>
            </a:extLst>
          </p:cNvPr>
          <p:cNvSpPr txBox="1">
            <a:spLocks/>
          </p:cNvSpPr>
          <p:nvPr/>
        </p:nvSpPr>
        <p:spPr>
          <a:xfrm>
            <a:off x="635000" y="1996870"/>
            <a:ext cx="10950359" cy="941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 </a:t>
            </a:r>
            <a:r>
              <a:rPr lang="pt-BR" sz="2800" i="1" dirty="0">
                <a:latin typeface="+mj-lt"/>
              </a:rPr>
              <a:t>Word2Vec </a:t>
            </a:r>
            <a:r>
              <a:rPr lang="pt-BR" sz="2800" dirty="0">
                <a:latin typeface="+mj-lt"/>
              </a:rPr>
              <a:t>foi introduzido a partir de duas diferentes arquiteturas: o CBOW (</a:t>
            </a:r>
            <a:r>
              <a:rPr lang="pt-BR" sz="2800" i="1" dirty="0" err="1">
                <a:latin typeface="+mj-lt"/>
              </a:rPr>
              <a:t>Continuous</a:t>
            </a:r>
            <a:r>
              <a:rPr lang="pt-BR" sz="2800" i="1" dirty="0">
                <a:latin typeface="+mj-lt"/>
              </a:rPr>
              <a:t> Bag-</a:t>
            </a:r>
            <a:r>
              <a:rPr lang="pt-BR" sz="2800" i="1" dirty="0" err="1">
                <a:latin typeface="+mj-lt"/>
              </a:rPr>
              <a:t>of</a:t>
            </a:r>
            <a:r>
              <a:rPr lang="pt-BR" sz="2800" i="1" dirty="0">
                <a:latin typeface="+mj-lt"/>
              </a:rPr>
              <a:t>-</a:t>
            </a:r>
            <a:r>
              <a:rPr lang="pt-BR" sz="2800" i="1" dirty="0" err="1">
                <a:latin typeface="+mj-lt"/>
              </a:rPr>
              <a:t>Words</a:t>
            </a:r>
            <a:r>
              <a:rPr lang="pt-BR" sz="2800" dirty="0">
                <a:latin typeface="+mj-lt"/>
              </a:rPr>
              <a:t>) e </a:t>
            </a:r>
            <a:r>
              <a:rPr lang="pt-BR" sz="2800" dirty="0" err="1">
                <a:latin typeface="+mj-lt"/>
              </a:rPr>
              <a:t>Skip</a:t>
            </a:r>
            <a:r>
              <a:rPr lang="pt-BR" sz="2800" dirty="0">
                <a:latin typeface="+mj-lt"/>
              </a:rPr>
              <a:t>-gram.</a:t>
            </a:r>
            <a:endParaRPr lang="pt-BR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388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A4B74B6-9A83-4022-82DE-8482AE37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7" y="461637"/>
            <a:ext cx="11056891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 err="1"/>
              <a:t>PyText</a:t>
            </a:r>
            <a:endParaRPr lang="pt-BR" sz="4100" i="1" dirty="0"/>
          </a:p>
        </p:txBody>
      </p:sp>
    </p:spTree>
    <p:extLst>
      <p:ext uri="{BB962C8B-B14F-4D97-AF65-F5344CB8AC3E}">
        <p14:creationId xmlns:p14="http://schemas.microsoft.com/office/powerpoint/2010/main" val="1360031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[1] LIU, Z., ZHU, H., CHONG, T. Y. </a:t>
            </a:r>
            <a:r>
              <a:rPr lang="pt-BR" sz="2000" dirty="0" err="1">
                <a:latin typeface="+mj-lt"/>
              </a:rPr>
              <a:t>An</a:t>
            </a:r>
            <a:r>
              <a:rPr lang="pt-BR" sz="2000" dirty="0">
                <a:latin typeface="+mj-lt"/>
              </a:rPr>
              <a:t> NLP-PCA </a:t>
            </a:r>
            <a:r>
              <a:rPr lang="pt-BR" sz="2000" dirty="0" err="1">
                <a:latin typeface="+mj-lt"/>
              </a:rPr>
              <a:t>Based</a:t>
            </a:r>
            <a:r>
              <a:rPr lang="pt-BR" sz="2000" dirty="0">
                <a:latin typeface="+mj-lt"/>
              </a:rPr>
              <a:t> Trading </a:t>
            </a:r>
            <a:r>
              <a:rPr lang="pt-BR" sz="2000" dirty="0" err="1">
                <a:latin typeface="+mj-lt"/>
              </a:rPr>
              <a:t>Strategy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Chinese</a:t>
            </a:r>
            <a:r>
              <a:rPr lang="pt-BR" sz="2000" dirty="0">
                <a:latin typeface="+mj-lt"/>
              </a:rPr>
              <a:t> Stock Market, </a:t>
            </a:r>
            <a:r>
              <a:rPr lang="pt-BR" sz="2000" dirty="0" err="1">
                <a:latin typeface="+mj-lt"/>
              </a:rPr>
              <a:t>Advances</a:t>
            </a:r>
            <a:r>
              <a:rPr lang="pt-BR" sz="2000" dirty="0">
                <a:latin typeface="+mj-lt"/>
              </a:rPr>
              <a:t> in Social Science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Education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Humanities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Research</a:t>
            </a:r>
            <a:r>
              <a:rPr lang="pt-BR" sz="2000" dirty="0">
                <a:latin typeface="+mj-lt"/>
              </a:rPr>
              <a:t>, v. 334, n. 2, pp. 8089, jul. 2019.  </a:t>
            </a:r>
          </a:p>
          <a:p>
            <a:pPr algn="l"/>
            <a:r>
              <a:rPr lang="pt-BR" sz="2000" dirty="0">
                <a:latin typeface="+mj-lt"/>
              </a:rPr>
              <a:t>[2] SEDLAK, M. </a:t>
            </a:r>
            <a:r>
              <a:rPr lang="pt-BR" sz="2000" dirty="0" err="1">
                <a:latin typeface="+mj-lt"/>
              </a:rPr>
              <a:t>How</a:t>
            </a:r>
            <a:r>
              <a:rPr lang="pt-BR" sz="2000" dirty="0">
                <a:latin typeface="+mj-lt"/>
              </a:rPr>
              <a:t> Natural </a:t>
            </a:r>
            <a:r>
              <a:rPr lang="pt-BR" sz="2000" dirty="0" err="1">
                <a:latin typeface="+mj-lt"/>
              </a:rPr>
              <a:t>Language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Processing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transforming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the</a:t>
            </a:r>
            <a:r>
              <a:rPr lang="pt-BR" sz="2000" dirty="0">
                <a:latin typeface="+mj-lt"/>
              </a:rPr>
              <a:t> financial </a:t>
            </a:r>
            <a:r>
              <a:rPr lang="pt-BR" sz="2000" dirty="0" err="1">
                <a:latin typeface="+mj-lt"/>
              </a:rPr>
              <a:t>industry</a:t>
            </a:r>
            <a:r>
              <a:rPr lang="pt-BR" sz="2000" dirty="0">
                <a:latin typeface="+mj-lt"/>
              </a:rPr>
              <a:t>. https://www.ibm.com/blogs/watson/2016/06/natural- language-processing-transforming-financial-industry-2/, 2016.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[3] SMITH, D. J. </a:t>
            </a:r>
            <a:r>
              <a:rPr lang="pt-BR" sz="2000" dirty="0" err="1">
                <a:latin typeface="+mj-lt"/>
              </a:rPr>
              <a:t>Ecient-Market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Hypothesis</a:t>
            </a:r>
            <a:r>
              <a:rPr lang="pt-BR" sz="2000" dirty="0">
                <a:latin typeface="+mj-lt"/>
              </a:rPr>
              <a:t> (EMH)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Random-Walk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Theory</a:t>
            </a:r>
            <a:r>
              <a:rPr lang="pt-BR" sz="2000" dirty="0">
                <a:latin typeface="+mj-lt"/>
              </a:rPr>
              <a:t>. https://stockmarketsupertrader.com/theory/efficient- </a:t>
            </a:r>
            <a:r>
              <a:rPr lang="pt-BR" sz="2000" dirty="0" err="1">
                <a:latin typeface="+mj-lt"/>
              </a:rPr>
              <a:t>market-hypothesis-emh-and-random-walk-theory</a:t>
            </a:r>
            <a:r>
              <a:rPr lang="pt-BR" sz="2000" dirty="0">
                <a:latin typeface="+mj-lt"/>
              </a:rPr>
              <a:t>/,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[4] VAZ, A. L. Como lidar com dados desbalanceados em problemas de </a:t>
            </a:r>
            <a:r>
              <a:rPr lang="pt-BR" sz="2000" dirty="0" err="1">
                <a:latin typeface="+mj-lt"/>
              </a:rPr>
              <a:t>classifi</a:t>
            </a:r>
            <a:r>
              <a:rPr lang="pt-BR" sz="2000" dirty="0">
                <a:latin typeface="+mj-lt"/>
              </a:rPr>
              <a:t>- cação. https://medium.com/data-hackers/como-lidar-com-dados- desbalanceados-em-problemas-de-classifica%C3%A7%C3%A3o- 17c4d4357ef9,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[5] OGNJANOVSKI, G. </a:t>
            </a:r>
            <a:r>
              <a:rPr lang="pt-BR" sz="2000" dirty="0" err="1">
                <a:latin typeface="+mj-lt"/>
              </a:rPr>
              <a:t>Everything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you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need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know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about</a:t>
            </a:r>
            <a:r>
              <a:rPr lang="pt-BR" sz="2000" dirty="0">
                <a:latin typeface="+mj-lt"/>
              </a:rPr>
              <a:t> Neural Networks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Backpropagation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Learning </a:t>
            </a:r>
            <a:r>
              <a:rPr lang="pt-BR" sz="2000" dirty="0" err="1">
                <a:latin typeface="+mj-lt"/>
              </a:rPr>
              <a:t>Easy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Fun</a:t>
            </a:r>
            <a:r>
              <a:rPr lang="pt-BR" sz="2000" dirty="0">
                <a:latin typeface="+mj-lt"/>
              </a:rPr>
              <a:t>. https://towardsdatascience.com/everything-you-need-to-know- </a:t>
            </a:r>
            <a:r>
              <a:rPr lang="pt-BR" sz="2000" dirty="0" err="1">
                <a:latin typeface="+mj-lt"/>
              </a:rPr>
              <a:t>about</a:t>
            </a:r>
            <a:r>
              <a:rPr lang="pt-BR" sz="2000" dirty="0">
                <a:latin typeface="+mj-lt"/>
              </a:rPr>
              <a:t>-neural-networks-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backpropagation-machine-learning</a:t>
            </a:r>
            <a:r>
              <a:rPr lang="pt-BR" sz="2000" dirty="0">
                <a:latin typeface="+mj-lt"/>
              </a:rPr>
              <a:t>- made-easy-e5285bc2be3a, 2019.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1503688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[6] PRATEEK, N. </a:t>
            </a:r>
            <a:r>
              <a:rPr lang="pt-BR" sz="2000" dirty="0" err="1">
                <a:latin typeface="+mj-lt"/>
              </a:rPr>
              <a:t>Statistics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Freaking</a:t>
            </a:r>
            <a:r>
              <a:rPr lang="pt-BR" sz="2000" dirty="0">
                <a:latin typeface="+mj-lt"/>
              </a:rPr>
              <a:t> Hard: WTF </a:t>
            </a:r>
            <a:r>
              <a:rPr lang="pt-BR" sz="2000" dirty="0" err="1">
                <a:latin typeface="+mj-lt"/>
              </a:rPr>
              <a:t>is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Activation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func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tion</a:t>
            </a:r>
            <a:r>
              <a:rPr lang="pt-BR" sz="2000" dirty="0">
                <a:latin typeface="+mj-lt"/>
              </a:rPr>
              <a:t>. https://towardsdatascience.com/statistics-is-freaking- hard-wtf-is-activation-function-df8342cdf292,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[7] DERTAT, A. </a:t>
            </a:r>
            <a:r>
              <a:rPr lang="pt-BR" sz="2000" dirty="0" err="1">
                <a:latin typeface="+mj-lt"/>
              </a:rPr>
              <a:t>Applied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Deep</a:t>
            </a:r>
            <a:r>
              <a:rPr lang="pt-BR" sz="2000" dirty="0">
                <a:latin typeface="+mj-lt"/>
              </a:rPr>
              <a:t> Learning - </a:t>
            </a:r>
            <a:r>
              <a:rPr lang="pt-BR" sz="2000" dirty="0" err="1">
                <a:latin typeface="+mj-lt"/>
              </a:rPr>
              <a:t>Part</a:t>
            </a:r>
            <a:r>
              <a:rPr lang="pt-BR" sz="2000" dirty="0">
                <a:latin typeface="+mj-lt"/>
              </a:rPr>
              <a:t> 4: </a:t>
            </a:r>
            <a:r>
              <a:rPr lang="pt-BR" sz="2000" dirty="0" err="1">
                <a:latin typeface="+mj-lt"/>
              </a:rPr>
              <a:t>Convolutional</a:t>
            </a:r>
            <a:r>
              <a:rPr lang="pt-BR" sz="2000" dirty="0">
                <a:latin typeface="+mj-lt"/>
              </a:rPr>
              <a:t> Neural Networks. https://towardsdatascience.com/applied-deep-learning-part-4- convolutional-neural-networks-584bc134c1e2,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[8] OLAH, C. </a:t>
            </a:r>
            <a:r>
              <a:rPr lang="pt-BR" sz="2000" dirty="0" err="1">
                <a:latin typeface="+mj-lt"/>
              </a:rPr>
              <a:t>Understanding</a:t>
            </a:r>
            <a:r>
              <a:rPr lang="pt-BR" sz="2000" dirty="0">
                <a:latin typeface="+mj-lt"/>
              </a:rPr>
              <a:t> LSTM Networks. http://colah.github.io/ posts/2015-08-Understanding-LSTMs/, 2017. Acessado em </a:t>
            </a:r>
            <a:r>
              <a:rPr lang="pt-BR" sz="2000" dirty="0" err="1">
                <a:latin typeface="+mj-lt"/>
              </a:rPr>
              <a:t>Ja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neiro</a:t>
            </a:r>
            <a:r>
              <a:rPr lang="pt-BR" sz="2000" dirty="0">
                <a:latin typeface="+mj-lt"/>
              </a:rPr>
              <a:t>/2020.  </a:t>
            </a:r>
          </a:p>
          <a:p>
            <a:pPr algn="l"/>
            <a:r>
              <a:rPr lang="pt-BR" sz="2000" dirty="0">
                <a:latin typeface="+mj-lt"/>
              </a:rPr>
              <a:t>[9] DONAHUE, J., HENDRICKS, L. A., ROHRBACH, M., et al. </a:t>
            </a:r>
            <a:r>
              <a:rPr lang="pt-BR" sz="2000" dirty="0" err="1">
                <a:latin typeface="+mj-lt"/>
              </a:rPr>
              <a:t>Long-term</a:t>
            </a:r>
            <a:r>
              <a:rPr lang="pt-BR" sz="2000" dirty="0">
                <a:latin typeface="+mj-lt"/>
              </a:rPr>
              <a:t> Re- </a:t>
            </a:r>
            <a:r>
              <a:rPr lang="pt-BR" sz="2000" dirty="0" err="1">
                <a:latin typeface="+mj-lt"/>
              </a:rPr>
              <a:t>current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Convolutional</a:t>
            </a:r>
            <a:r>
              <a:rPr lang="pt-BR" sz="2000" dirty="0">
                <a:latin typeface="+mj-lt"/>
              </a:rPr>
              <a:t> Networks for Visual </a:t>
            </a:r>
            <a:r>
              <a:rPr lang="pt-BR" sz="2000" dirty="0" err="1">
                <a:latin typeface="+mj-lt"/>
              </a:rPr>
              <a:t>Recognition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Description</a:t>
            </a:r>
            <a:r>
              <a:rPr lang="pt-BR" sz="2000" dirty="0">
                <a:latin typeface="+mj-lt"/>
              </a:rPr>
              <a:t>, jun. 2015.  </a:t>
            </a:r>
          </a:p>
          <a:p>
            <a:pPr algn="l"/>
            <a:r>
              <a:rPr lang="pt-BR" sz="2000" dirty="0">
                <a:latin typeface="+mj-lt"/>
              </a:rPr>
              <a:t>[10] CUI, Z., KE, R., PU, Z., et al. </a:t>
            </a:r>
            <a:r>
              <a:rPr lang="pt-BR" sz="2000" dirty="0" err="1">
                <a:latin typeface="+mj-lt"/>
              </a:rPr>
              <a:t>Stacked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Bidirectional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Unidirectional</a:t>
            </a:r>
            <a:r>
              <a:rPr lang="pt-BR" sz="2000" dirty="0">
                <a:latin typeface="+mj-lt"/>
              </a:rPr>
              <a:t> LSTM 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 Neural Network for Network-</a:t>
            </a:r>
            <a:r>
              <a:rPr lang="pt-BR" sz="2000" dirty="0" err="1">
                <a:latin typeface="+mj-lt"/>
              </a:rPr>
              <a:t>wide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Trac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Speed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Prediction</a:t>
            </a:r>
            <a:r>
              <a:rPr lang="pt-BR" sz="2000" dirty="0">
                <a:latin typeface="+mj-lt"/>
              </a:rPr>
              <a:t>, . </a:t>
            </a:r>
          </a:p>
        </p:txBody>
      </p:sp>
    </p:spTree>
    <p:extLst>
      <p:ext uri="{BB962C8B-B14F-4D97-AF65-F5344CB8AC3E}">
        <p14:creationId xmlns:p14="http://schemas.microsoft.com/office/powerpoint/2010/main" val="2378476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[11] SRIVASTAVA, N., HINTON, G., KRIZHEVSKY, A., et al. </a:t>
            </a:r>
            <a:r>
              <a:rPr lang="pt-BR" sz="2000" dirty="0" err="1">
                <a:latin typeface="+mj-lt"/>
              </a:rPr>
              <a:t>Dropout</a:t>
            </a:r>
            <a:r>
              <a:rPr lang="pt-BR" sz="2000" dirty="0">
                <a:latin typeface="+mj-lt"/>
              </a:rPr>
              <a:t>: A </a:t>
            </a:r>
            <a:r>
              <a:rPr lang="pt-BR" sz="2000" dirty="0" err="1">
                <a:latin typeface="+mj-lt"/>
              </a:rPr>
              <a:t>Simple</a:t>
            </a:r>
            <a:r>
              <a:rPr lang="pt-BR" sz="2000" dirty="0">
                <a:latin typeface="+mj-lt"/>
              </a:rPr>
              <a:t> Way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Prevent</a:t>
            </a:r>
            <a:r>
              <a:rPr lang="pt-BR" sz="2000" dirty="0">
                <a:latin typeface="+mj-lt"/>
              </a:rPr>
              <a:t> Neural Networks </a:t>
            </a:r>
            <a:r>
              <a:rPr lang="pt-BR" sz="2000" dirty="0" err="1">
                <a:latin typeface="+mj-lt"/>
              </a:rPr>
              <a:t>from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Overfitting</a:t>
            </a:r>
            <a:r>
              <a:rPr lang="pt-BR" sz="2000" dirty="0">
                <a:latin typeface="+mj-lt"/>
              </a:rPr>
              <a:t>, 2014.  </a:t>
            </a:r>
          </a:p>
          <a:p>
            <a:pPr algn="l"/>
            <a:r>
              <a:rPr lang="pt-BR" sz="2000" dirty="0">
                <a:latin typeface="+mj-lt"/>
              </a:rPr>
              <a:t>[12] AMEISEN, E. </a:t>
            </a:r>
            <a:r>
              <a:rPr lang="pt-BR" sz="2000" dirty="0" err="1">
                <a:latin typeface="+mj-lt"/>
              </a:rPr>
              <a:t>How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solve 90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NLP </a:t>
            </a:r>
            <a:r>
              <a:rPr lang="pt-BR" sz="2000" dirty="0" err="1">
                <a:latin typeface="+mj-lt"/>
              </a:rPr>
              <a:t>problems</a:t>
            </a:r>
            <a:r>
              <a:rPr lang="pt-BR" sz="2000" dirty="0">
                <a:latin typeface="+mj-lt"/>
              </a:rPr>
              <a:t>: a </a:t>
            </a:r>
            <a:r>
              <a:rPr lang="pt-BR" sz="2000" dirty="0" err="1">
                <a:latin typeface="+mj-lt"/>
              </a:rPr>
              <a:t>step-by-step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guide</a:t>
            </a:r>
            <a:r>
              <a:rPr lang="pt-BR" sz="2000" dirty="0">
                <a:latin typeface="+mj-lt"/>
              </a:rPr>
              <a:t>. https://blog.insightdatascience.com/how-to-solve-90-of-nlp- problems-a-step-by-step-guide-fda605278e4e,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[13] MIKOLOV, T., CHEN, K., CORRADO, G., et al. </a:t>
            </a:r>
            <a:r>
              <a:rPr lang="pt-BR" sz="2000" dirty="0" err="1">
                <a:latin typeface="+mj-lt"/>
              </a:rPr>
              <a:t>Ecient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Estimation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Word </a:t>
            </a:r>
            <a:r>
              <a:rPr lang="pt-BR" sz="2000" dirty="0" err="1">
                <a:latin typeface="+mj-lt"/>
              </a:rPr>
              <a:t>Representations</a:t>
            </a:r>
            <a:r>
              <a:rPr lang="pt-BR" sz="2000" dirty="0">
                <a:latin typeface="+mj-lt"/>
              </a:rPr>
              <a:t> in Vector Space, 2013.  </a:t>
            </a:r>
          </a:p>
          <a:p>
            <a:pPr algn="l"/>
            <a:r>
              <a:rPr lang="pt-BR" sz="2000" dirty="0">
                <a:latin typeface="+mj-lt"/>
              </a:rPr>
              <a:t>[14] GitHub: </a:t>
            </a:r>
            <a:r>
              <a:rPr lang="pt-BR" sz="2000" dirty="0" err="1">
                <a:latin typeface="+mj-lt"/>
              </a:rPr>
              <a:t>facebookresearch</a:t>
            </a:r>
            <a:r>
              <a:rPr lang="pt-BR" sz="2000" dirty="0">
                <a:latin typeface="+mj-lt"/>
              </a:rPr>
              <a:t> / </a:t>
            </a:r>
            <a:r>
              <a:rPr lang="pt-BR" sz="2000" dirty="0" err="1">
                <a:latin typeface="+mj-lt"/>
              </a:rPr>
              <a:t>pytext</a:t>
            </a:r>
            <a:r>
              <a:rPr lang="pt-BR" sz="2000" dirty="0">
                <a:latin typeface="+mj-lt"/>
              </a:rPr>
              <a:t>. https://github.com/ </a:t>
            </a:r>
            <a:r>
              <a:rPr lang="pt-BR" sz="2000" dirty="0" err="1">
                <a:latin typeface="+mj-lt"/>
              </a:rPr>
              <a:t>facebookresearch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pytext</a:t>
            </a:r>
            <a:r>
              <a:rPr lang="pt-BR" sz="2000" dirty="0">
                <a:latin typeface="+mj-lt"/>
              </a:rPr>
              <a:t>, . Acessado em Janeiro/2020.  </a:t>
            </a:r>
          </a:p>
          <a:p>
            <a:pPr algn="l"/>
            <a:r>
              <a:rPr lang="pt-BR" sz="2000" dirty="0">
                <a:latin typeface="+mj-lt"/>
              </a:rPr>
              <a:t>[15] Índice Bovespa (Ibovespa). http://www.bmfbovespa.com.br/pt_br/ produtos/</a:t>
            </a:r>
            <a:r>
              <a:rPr lang="pt-BR" sz="2000" dirty="0" err="1">
                <a:latin typeface="+mj-lt"/>
              </a:rPr>
              <a:t>indices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indices</a:t>
            </a:r>
            <a:r>
              <a:rPr lang="pt-BR" sz="2000" dirty="0">
                <a:latin typeface="+mj-lt"/>
              </a:rPr>
              <a:t>-amplos/</a:t>
            </a:r>
            <a:r>
              <a:rPr lang="pt-BR" sz="2000" dirty="0" err="1">
                <a:latin typeface="+mj-lt"/>
              </a:rPr>
              <a:t>indice-ibovespa-ibovespa</a:t>
            </a:r>
            <a:r>
              <a:rPr lang="pt-BR" sz="2000" dirty="0">
                <a:latin typeface="+mj-lt"/>
              </a:rPr>
              <a:t>- composicao-da-carteira.htm.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4292916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[16] ALY, A., LAKHOTIA, K., ZHAO, S., et al. PYTEXT: A SEAMLESS PATH FROM NLP RESEARCH TO PRODUCTION, dez. 2018.  </a:t>
            </a:r>
          </a:p>
          <a:p>
            <a:pPr algn="l"/>
            <a:r>
              <a:rPr lang="pt-BR" sz="2000" dirty="0">
                <a:latin typeface="+mj-lt"/>
              </a:rPr>
              <a:t>[17] ALVES, V. A. IDENTIFICAÇÃO DE GÊNERO EM LETRAS MUSICAIS UTILIZANDO REDES PROFUNDAS E PYTEXT, jul. 2019.  </a:t>
            </a:r>
          </a:p>
          <a:p>
            <a:pPr algn="l"/>
            <a:r>
              <a:rPr lang="pt-BR" sz="2000" dirty="0">
                <a:latin typeface="+mj-lt"/>
              </a:rPr>
              <a:t>[18] DO PAVINI, A. Cresce número de pessoas físicas como profissionais na Bolsa. https://exame.abril.com.br/seu-dinheiro/cresce-numero- de-pessoas-</a:t>
            </a:r>
            <a:r>
              <a:rPr lang="pt-BR" sz="2000" dirty="0" err="1">
                <a:latin typeface="+mj-lt"/>
              </a:rPr>
              <a:t>fisicas</a:t>
            </a:r>
            <a:r>
              <a:rPr lang="pt-BR" sz="2000" dirty="0">
                <a:latin typeface="+mj-lt"/>
              </a:rPr>
              <a:t>-como-profissionais-na-bolsa/, 2019. Aces- sado em Dezembro/2019.  </a:t>
            </a:r>
          </a:p>
          <a:p>
            <a:pPr algn="l"/>
            <a:r>
              <a:rPr lang="pt-BR" sz="2000" dirty="0">
                <a:latin typeface="+mj-lt"/>
              </a:rPr>
              <a:t>[19] BACHINSKIY, A. The </a:t>
            </a:r>
            <a:r>
              <a:rPr lang="pt-BR" sz="2000" dirty="0" err="1">
                <a:latin typeface="+mj-lt"/>
              </a:rPr>
              <a:t>Growing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Impact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AI in Financial Services: </a:t>
            </a:r>
            <a:r>
              <a:rPr lang="pt-BR" sz="2000" dirty="0" err="1">
                <a:latin typeface="+mj-lt"/>
              </a:rPr>
              <a:t>Six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Examples</a:t>
            </a:r>
            <a:r>
              <a:rPr lang="pt-BR" sz="2000" dirty="0">
                <a:latin typeface="+mj-lt"/>
              </a:rPr>
              <a:t>. https://towardsdatascience.com/the-growing-impact- of-ai-in-financial-services-six-examples-da386c0301b2,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[20] CANTO, L. G. Stock Market </a:t>
            </a:r>
            <a:r>
              <a:rPr lang="pt-BR" sz="2000" dirty="0" err="1">
                <a:latin typeface="+mj-lt"/>
              </a:rPr>
              <a:t>Predictor</a:t>
            </a:r>
            <a:r>
              <a:rPr lang="pt-BR" sz="2000" dirty="0">
                <a:latin typeface="+mj-lt"/>
              </a:rPr>
              <a:t>. https://github.com/lgcanto/ stock-</a:t>
            </a:r>
            <a:r>
              <a:rPr lang="pt-BR" sz="2000" dirty="0" err="1">
                <a:latin typeface="+mj-lt"/>
              </a:rPr>
              <a:t>market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predictor</a:t>
            </a:r>
            <a:r>
              <a:rPr lang="pt-BR" sz="2000" dirty="0">
                <a:latin typeface="+mj-lt"/>
              </a:rPr>
              <a:t>/, 2019.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1978531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[21] MOREIRA, M. Fusão entre </a:t>
            </a:r>
            <a:r>
              <a:rPr lang="pt-BR" sz="2000" dirty="0" err="1">
                <a:latin typeface="+mj-lt"/>
              </a:rPr>
              <a:t>BM&amp;FBovespa</a:t>
            </a:r>
            <a:r>
              <a:rPr lang="pt-BR" sz="2000" dirty="0">
                <a:latin typeface="+mj-lt"/>
              </a:rPr>
              <a:t> e </a:t>
            </a:r>
            <a:r>
              <a:rPr lang="pt-BR" sz="2000" dirty="0" err="1">
                <a:latin typeface="+mj-lt"/>
              </a:rPr>
              <a:t>Cetip</a:t>
            </a:r>
            <a:r>
              <a:rPr lang="pt-BR" sz="2000" dirty="0">
                <a:latin typeface="+mj-lt"/>
              </a:rPr>
              <a:t> cria a B3, 5ª maior bolsa de valores do mundo. http://agenciabrasil.ebc.com.br/ economia/noticia/2017-03/</a:t>
            </a:r>
            <a:r>
              <a:rPr lang="pt-BR" sz="2000" dirty="0" err="1">
                <a:latin typeface="+mj-lt"/>
              </a:rPr>
              <a:t>fusao</a:t>
            </a:r>
            <a:r>
              <a:rPr lang="pt-BR" sz="2000" dirty="0">
                <a:latin typeface="+mj-lt"/>
              </a:rPr>
              <a:t>-entre-</a:t>
            </a:r>
            <a:r>
              <a:rPr lang="pt-BR" sz="2000" dirty="0" err="1">
                <a:latin typeface="+mj-lt"/>
              </a:rPr>
              <a:t>bmfbovespa</a:t>
            </a:r>
            <a:r>
              <a:rPr lang="pt-BR" sz="2000" dirty="0">
                <a:latin typeface="+mj-lt"/>
              </a:rPr>
              <a:t>-e-</a:t>
            </a:r>
            <a:r>
              <a:rPr lang="pt-BR" sz="2000" dirty="0" err="1">
                <a:latin typeface="+mj-lt"/>
              </a:rPr>
              <a:t>cetip</a:t>
            </a:r>
            <a:r>
              <a:rPr lang="pt-BR" sz="2000" dirty="0">
                <a:latin typeface="+mj-lt"/>
              </a:rPr>
              <a:t>- cria-b3-5a-maior-bolsa-de-valores-do-mundo,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[22] WAWRZENIAK, D. O Que É Análise Técnica? https://www. bussoladoinvestidor.com.br/o-que-e-analise-</a:t>
            </a:r>
            <a:r>
              <a:rPr lang="pt-BR" sz="2000" dirty="0" err="1">
                <a:latin typeface="+mj-lt"/>
              </a:rPr>
              <a:t>tecnica</a:t>
            </a:r>
            <a:r>
              <a:rPr lang="pt-BR" sz="2000" dirty="0">
                <a:latin typeface="+mj-lt"/>
              </a:rPr>
              <a:t>/,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[23] WAWRZENIAK, D. O Que É Análise Fundamentalista? https://www. bussoladoinvestidor.com.br/o-que-e-analise-fundamentalista/,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[24] MALKIEL, B. G. </a:t>
            </a:r>
            <a:r>
              <a:rPr lang="pt-BR" sz="2000" dirty="0" err="1">
                <a:latin typeface="+mj-lt"/>
              </a:rPr>
              <a:t>Ecient</a:t>
            </a:r>
            <a:r>
              <a:rPr lang="pt-BR" sz="2000" dirty="0">
                <a:latin typeface="+mj-lt"/>
              </a:rPr>
              <a:t> Market </a:t>
            </a:r>
            <a:r>
              <a:rPr lang="pt-BR" sz="2000" dirty="0" err="1">
                <a:latin typeface="+mj-lt"/>
              </a:rPr>
              <a:t>Hypothesis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 err="1">
                <a:latin typeface="+mj-lt"/>
              </a:rPr>
              <a:t>Finance</a:t>
            </a:r>
            <a:r>
              <a:rPr lang="pt-BR" sz="2000" dirty="0">
                <a:latin typeface="+mj-lt"/>
              </a:rPr>
              <a:t>, pp. 127134, 1989.  </a:t>
            </a:r>
          </a:p>
          <a:p>
            <a:pPr algn="l"/>
            <a:r>
              <a:rPr lang="pt-BR" sz="2000" dirty="0">
                <a:latin typeface="+mj-lt"/>
              </a:rPr>
              <a:t>[25] Análise Técnica x Análise Fundamentalista. https://www.tororadar. com.br/investimento/analise-</a:t>
            </a:r>
            <a:r>
              <a:rPr lang="pt-BR" sz="2000" dirty="0" err="1">
                <a:latin typeface="+mj-lt"/>
              </a:rPr>
              <a:t>tecnica</a:t>
            </a:r>
            <a:r>
              <a:rPr lang="pt-BR" sz="2000" dirty="0">
                <a:latin typeface="+mj-lt"/>
              </a:rPr>
              <a:t>/analise-</a:t>
            </a:r>
            <a:r>
              <a:rPr lang="pt-BR" sz="2000" dirty="0" err="1">
                <a:latin typeface="+mj-lt"/>
              </a:rPr>
              <a:t>tecnica</a:t>
            </a:r>
            <a:r>
              <a:rPr lang="pt-BR" sz="2000" dirty="0">
                <a:latin typeface="+mj-lt"/>
              </a:rPr>
              <a:t>-x- fundamentalista.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209808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Objetivos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076792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Criar e analisar modelos preditivos associados ao mercado financeiro através do </a:t>
            </a:r>
            <a:r>
              <a:rPr lang="pt-BR" sz="2800" i="1" dirty="0">
                <a:latin typeface="+mj-lt"/>
              </a:rPr>
              <a:t>framework</a:t>
            </a:r>
            <a:r>
              <a:rPr lang="pt-BR" sz="2800" dirty="0">
                <a:latin typeface="+mj-lt"/>
              </a:rPr>
              <a:t>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 e com isso apresentar: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 busca por dados de notícias e do histórico de preços de ações da B3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O pré-processamento dos dados obtidos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 lógica utilizada para a agregação destes dados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As possíveis configurações do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 para que se obtenha uma performance razoável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dos modelos encontrados</a:t>
            </a:r>
          </a:p>
        </p:txBody>
      </p:sp>
    </p:spTree>
    <p:extLst>
      <p:ext uri="{BB962C8B-B14F-4D97-AF65-F5344CB8AC3E}">
        <p14:creationId xmlns:p14="http://schemas.microsoft.com/office/powerpoint/2010/main" val="1636138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[26] JORDAN, M. I., MITCHELL, T. M.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learning</a:t>
            </a:r>
            <a:r>
              <a:rPr lang="pt-BR" sz="2000" dirty="0">
                <a:latin typeface="+mj-lt"/>
              </a:rPr>
              <a:t>: </a:t>
            </a:r>
            <a:r>
              <a:rPr lang="pt-BR" sz="2000" dirty="0" err="1">
                <a:latin typeface="+mj-lt"/>
              </a:rPr>
              <a:t>Trends</a:t>
            </a:r>
            <a:r>
              <a:rPr lang="pt-BR" sz="2000" dirty="0">
                <a:latin typeface="+mj-lt"/>
              </a:rPr>
              <a:t>, perspectives,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prospects, Science, v. 349, pp. 8089, jul. 2015.  </a:t>
            </a:r>
          </a:p>
          <a:p>
            <a:pPr algn="l"/>
            <a:r>
              <a:rPr lang="pt-BR" sz="2000" dirty="0">
                <a:latin typeface="+mj-lt"/>
              </a:rPr>
              <a:t>[27] MITCHELL, T. M.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Learning. McGraw Hill, 1997.  </a:t>
            </a:r>
          </a:p>
          <a:p>
            <a:pPr algn="l"/>
            <a:r>
              <a:rPr lang="pt-BR" sz="2000" dirty="0">
                <a:latin typeface="+mj-lt"/>
              </a:rPr>
              <a:t>[28] GULIPALLI, P. The Pareto </a:t>
            </a:r>
            <a:r>
              <a:rPr lang="pt-BR" sz="2000" dirty="0" err="1">
                <a:latin typeface="+mj-lt"/>
              </a:rPr>
              <a:t>Principle</a:t>
            </a:r>
            <a:r>
              <a:rPr lang="pt-BR" sz="2000" dirty="0">
                <a:latin typeface="+mj-lt"/>
              </a:rPr>
              <a:t> for Data </a:t>
            </a:r>
            <a:r>
              <a:rPr lang="pt-BR" sz="2000" dirty="0" err="1">
                <a:latin typeface="+mj-lt"/>
              </a:rPr>
              <a:t>Scientists</a:t>
            </a:r>
            <a:r>
              <a:rPr lang="pt-BR" sz="2000" dirty="0">
                <a:latin typeface="+mj-lt"/>
              </a:rPr>
              <a:t>. https://www. kdnuggets.com/2019/03/pareto-principle-data-scientists.html,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[29] KOHAVI, R. A </a:t>
            </a:r>
            <a:r>
              <a:rPr lang="pt-BR" sz="2000" dirty="0" err="1">
                <a:latin typeface="+mj-lt"/>
              </a:rPr>
              <a:t>Study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CrossValidation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Bootstrap</a:t>
            </a:r>
            <a:r>
              <a:rPr lang="pt-BR" sz="2000" dirty="0">
                <a:latin typeface="+mj-lt"/>
              </a:rPr>
              <a:t> for </a:t>
            </a:r>
            <a:r>
              <a:rPr lang="pt-BR" sz="2000" dirty="0" err="1">
                <a:latin typeface="+mj-lt"/>
              </a:rPr>
              <a:t>Accuracy</a:t>
            </a:r>
            <a:r>
              <a:rPr lang="pt-BR" sz="2000" dirty="0">
                <a:latin typeface="+mj-lt"/>
              </a:rPr>
              <a:t> Estima- </a:t>
            </a:r>
            <a:r>
              <a:rPr lang="pt-BR" sz="2000" dirty="0" err="1">
                <a:latin typeface="+mj-lt"/>
              </a:rPr>
              <a:t>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Model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Selection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 err="1">
                <a:latin typeface="+mj-lt"/>
              </a:rPr>
              <a:t>AInternational</a:t>
            </a:r>
            <a:r>
              <a:rPr lang="pt-BR" sz="2000" dirty="0">
                <a:latin typeface="+mj-lt"/>
              </a:rPr>
              <a:t> joint </a:t>
            </a:r>
            <a:r>
              <a:rPr lang="pt-BR" sz="2000" dirty="0" err="1">
                <a:latin typeface="+mj-lt"/>
              </a:rPr>
              <a:t>Conference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on</a:t>
            </a:r>
            <a:r>
              <a:rPr lang="pt-BR" sz="2000" dirty="0">
                <a:latin typeface="+mj-lt"/>
              </a:rPr>
              <a:t> artificial </a:t>
            </a:r>
            <a:r>
              <a:rPr lang="pt-BR" sz="2000" dirty="0" err="1">
                <a:latin typeface="+mj-lt"/>
              </a:rPr>
              <a:t>intelligence</a:t>
            </a:r>
            <a:r>
              <a:rPr lang="pt-BR" sz="2000" dirty="0">
                <a:latin typeface="+mj-lt"/>
              </a:rPr>
              <a:t>, v. 14, pp. 11371145, 1995.  </a:t>
            </a:r>
          </a:p>
          <a:p>
            <a:pPr algn="l"/>
            <a:r>
              <a:rPr lang="pt-BR" sz="2000" dirty="0">
                <a:latin typeface="+mj-lt"/>
              </a:rPr>
              <a:t>[30] GROVER, P. 5 </a:t>
            </a:r>
            <a:r>
              <a:rPr lang="pt-BR" sz="2000" dirty="0" err="1">
                <a:latin typeface="+mj-lt"/>
              </a:rPr>
              <a:t>Regression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Loss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Functions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All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Learners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Should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Know</a:t>
            </a:r>
            <a:r>
              <a:rPr lang="pt-BR" sz="2000" dirty="0">
                <a:latin typeface="+mj-lt"/>
              </a:rPr>
              <a:t>. https://heartbeat.fritz.ai/5-regression-loss- functions-all-machine-learners-should-know-4fb140e9d4b0, 2018.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3646878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[31] ROJAS, R. Neural Networks - A </a:t>
            </a:r>
            <a:r>
              <a:rPr lang="pt-BR" sz="2000" dirty="0" err="1">
                <a:latin typeface="+mj-lt"/>
              </a:rPr>
              <a:t>Systematic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Introduction</a:t>
            </a:r>
            <a:r>
              <a:rPr lang="pt-BR" sz="2000" dirty="0">
                <a:latin typeface="+mj-lt"/>
              </a:rPr>
              <a:t>. Springer, 1996.  </a:t>
            </a:r>
          </a:p>
          <a:p>
            <a:pPr algn="l"/>
            <a:r>
              <a:rPr lang="pt-BR" sz="2000" dirty="0">
                <a:latin typeface="+mj-lt"/>
              </a:rPr>
              <a:t>[32] SAK, H., SENIOR, A., BEAUFAYS, F. </a:t>
            </a:r>
            <a:r>
              <a:rPr lang="pt-BR" sz="2000" dirty="0" err="1">
                <a:latin typeface="+mj-lt"/>
              </a:rPr>
              <a:t>Long</a:t>
            </a:r>
            <a:r>
              <a:rPr lang="pt-BR" sz="2000" dirty="0">
                <a:latin typeface="+mj-lt"/>
              </a:rPr>
              <a:t> Short-</a:t>
            </a:r>
            <a:r>
              <a:rPr lang="pt-BR" sz="2000" dirty="0" err="1">
                <a:latin typeface="+mj-lt"/>
              </a:rPr>
              <a:t>Term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Memory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 Neural Network </a:t>
            </a:r>
            <a:r>
              <a:rPr lang="pt-BR" sz="2000" dirty="0" err="1">
                <a:latin typeface="+mj-lt"/>
              </a:rPr>
              <a:t>Architectures</a:t>
            </a:r>
            <a:r>
              <a:rPr lang="pt-BR" sz="2000" dirty="0">
                <a:latin typeface="+mj-lt"/>
              </a:rPr>
              <a:t> for </a:t>
            </a:r>
            <a:r>
              <a:rPr lang="pt-BR" sz="2000" dirty="0" err="1">
                <a:latin typeface="+mj-lt"/>
              </a:rPr>
              <a:t>Large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Scale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Acoustic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Modeling</a:t>
            </a:r>
            <a:r>
              <a:rPr lang="pt-BR" sz="2000" dirty="0">
                <a:latin typeface="+mj-lt"/>
              </a:rPr>
              <a:t>, 2014.  </a:t>
            </a:r>
          </a:p>
          <a:p>
            <a:pPr algn="l"/>
            <a:r>
              <a:rPr lang="pt-BR" sz="2000" dirty="0">
                <a:latin typeface="+mj-lt"/>
              </a:rPr>
              <a:t>[33] AMIDI, S. 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 Neural Networks </a:t>
            </a:r>
            <a:r>
              <a:rPr lang="pt-BR" sz="2000" dirty="0" err="1">
                <a:latin typeface="+mj-lt"/>
              </a:rPr>
              <a:t>cheatsheet</a:t>
            </a:r>
            <a:r>
              <a:rPr lang="pt-BR" sz="2000" dirty="0">
                <a:latin typeface="+mj-lt"/>
              </a:rPr>
              <a:t>. https://stanford. </a:t>
            </a:r>
            <a:r>
              <a:rPr lang="pt-BR" sz="2000" dirty="0" err="1">
                <a:latin typeface="+mj-lt"/>
              </a:rPr>
              <a:t>edu</a:t>
            </a:r>
            <a:r>
              <a:rPr lang="pt-BR" sz="2000" dirty="0">
                <a:latin typeface="+mj-lt"/>
              </a:rPr>
              <a:t>/~</a:t>
            </a:r>
            <a:r>
              <a:rPr lang="pt-BR" sz="2000" dirty="0" err="1">
                <a:latin typeface="+mj-lt"/>
              </a:rPr>
              <a:t>shervine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teaching</a:t>
            </a:r>
            <a:r>
              <a:rPr lang="pt-BR" sz="2000" dirty="0">
                <a:latin typeface="+mj-lt"/>
              </a:rPr>
              <a:t>/cs-230/</a:t>
            </a:r>
            <a:r>
              <a:rPr lang="pt-BR" sz="2000" dirty="0" err="1">
                <a:latin typeface="+mj-lt"/>
              </a:rPr>
              <a:t>cheatsheet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-neural- networks. Acessado em Janeiro/2020.  </a:t>
            </a:r>
          </a:p>
          <a:p>
            <a:pPr algn="l"/>
            <a:r>
              <a:rPr lang="pt-BR" sz="2000" dirty="0">
                <a:latin typeface="+mj-lt"/>
              </a:rPr>
              <a:t>[34] HOCHREITER, S., SCHMIDHUBER, J. </a:t>
            </a:r>
            <a:r>
              <a:rPr lang="pt-BR" sz="2000" dirty="0" err="1">
                <a:latin typeface="+mj-lt"/>
              </a:rPr>
              <a:t>Long</a:t>
            </a:r>
            <a:r>
              <a:rPr lang="pt-BR" sz="2000" dirty="0">
                <a:latin typeface="+mj-lt"/>
              </a:rPr>
              <a:t> Short-</a:t>
            </a:r>
            <a:r>
              <a:rPr lang="pt-BR" sz="2000" dirty="0" err="1">
                <a:latin typeface="+mj-lt"/>
              </a:rPr>
              <a:t>Term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Memory</a:t>
            </a:r>
            <a:r>
              <a:rPr lang="pt-BR" sz="2000" dirty="0">
                <a:latin typeface="+mj-lt"/>
              </a:rPr>
              <a:t>, Neural </a:t>
            </a:r>
            <a:r>
              <a:rPr lang="pt-BR" sz="2000" dirty="0" err="1">
                <a:latin typeface="+mj-lt"/>
              </a:rPr>
              <a:t>Computation</a:t>
            </a:r>
            <a:r>
              <a:rPr lang="pt-BR" sz="2000" dirty="0">
                <a:latin typeface="+mj-lt"/>
              </a:rPr>
              <a:t>, jun. 1997.  </a:t>
            </a:r>
          </a:p>
          <a:p>
            <a:pPr algn="l"/>
            <a:r>
              <a:rPr lang="pt-BR" sz="2000" dirty="0">
                <a:latin typeface="+mj-lt"/>
              </a:rPr>
              <a:t>[35] GARBADE, M. J. A </a:t>
            </a:r>
            <a:r>
              <a:rPr lang="pt-BR" sz="2000" dirty="0" err="1">
                <a:latin typeface="+mj-lt"/>
              </a:rPr>
              <a:t>Simple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Introduction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Natural </a:t>
            </a:r>
            <a:r>
              <a:rPr lang="pt-BR" sz="2000" dirty="0" err="1">
                <a:latin typeface="+mj-lt"/>
              </a:rPr>
              <a:t>Language</a:t>
            </a:r>
            <a:r>
              <a:rPr lang="pt-BR" sz="2000" dirty="0">
                <a:latin typeface="+mj-lt"/>
              </a:rPr>
              <a:t> Pro- </a:t>
            </a:r>
            <a:r>
              <a:rPr lang="pt-BR" sz="2000" dirty="0" err="1">
                <a:latin typeface="+mj-lt"/>
              </a:rPr>
              <a:t>cessing</a:t>
            </a:r>
            <a:r>
              <a:rPr lang="pt-BR" sz="2000" dirty="0">
                <a:latin typeface="+mj-lt"/>
              </a:rPr>
              <a:t>. https://becominghuman.ai/a-simple-introduction-to- natural-language-processing-ea66a1747b32, 2018.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978969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[36] Repositório de Word </a:t>
            </a:r>
            <a:r>
              <a:rPr lang="pt-BR" sz="2000" dirty="0" err="1">
                <a:latin typeface="+mj-lt"/>
              </a:rPr>
              <a:t>Embeddings</a:t>
            </a:r>
            <a:r>
              <a:rPr lang="pt-BR" sz="2000" dirty="0">
                <a:latin typeface="+mj-lt"/>
              </a:rPr>
              <a:t> do NILC. http://nilc.icmc.usp.br/ </a:t>
            </a:r>
            <a:r>
              <a:rPr lang="pt-BR" sz="2000" dirty="0" err="1">
                <a:latin typeface="+mj-lt"/>
              </a:rPr>
              <a:t>nilc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index.php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repositorio</a:t>
            </a:r>
            <a:r>
              <a:rPr lang="pt-BR" sz="2000" dirty="0">
                <a:latin typeface="+mj-lt"/>
              </a:rPr>
              <a:t>-de-</a:t>
            </a:r>
            <a:r>
              <a:rPr lang="pt-BR" sz="2000" dirty="0" err="1">
                <a:latin typeface="+mj-lt"/>
              </a:rPr>
              <a:t>word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embeddings</a:t>
            </a:r>
            <a:r>
              <a:rPr lang="pt-BR" sz="2000" dirty="0">
                <a:latin typeface="+mj-lt"/>
              </a:rPr>
              <a:t>-do-</a:t>
            </a:r>
            <a:r>
              <a:rPr lang="pt-BR" sz="2000" dirty="0" err="1">
                <a:latin typeface="+mj-lt"/>
              </a:rPr>
              <a:t>nilc</a:t>
            </a:r>
            <a:r>
              <a:rPr lang="pt-BR" sz="2000" dirty="0">
                <a:latin typeface="+mj-lt"/>
              </a:rPr>
              <a:t>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[37] </a:t>
            </a:r>
            <a:r>
              <a:rPr lang="pt-BR" sz="2000" dirty="0" err="1">
                <a:latin typeface="+mj-lt"/>
              </a:rPr>
              <a:t>PyText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Documentation</a:t>
            </a:r>
            <a:r>
              <a:rPr lang="pt-BR" sz="2000" dirty="0">
                <a:latin typeface="+mj-lt"/>
              </a:rPr>
              <a:t>. https://pytext.readthedocs.io/en/master/ index.html, 2018. Acessado em Janeiro/2020.  </a:t>
            </a:r>
          </a:p>
          <a:p>
            <a:pPr algn="l"/>
            <a:r>
              <a:rPr lang="pt-BR" sz="2000" dirty="0">
                <a:latin typeface="+mj-lt"/>
              </a:rPr>
              <a:t>[38] </a:t>
            </a:r>
            <a:r>
              <a:rPr lang="pt-BR" sz="2000" dirty="0" err="1">
                <a:latin typeface="+mj-lt"/>
              </a:rPr>
              <a:t>PyTorch</a:t>
            </a:r>
            <a:r>
              <a:rPr lang="pt-BR" sz="2000" dirty="0">
                <a:latin typeface="+mj-lt"/>
              </a:rPr>
              <a:t>. https://pytorch.org/, . Acessado em Janeiro/2020.  </a:t>
            </a:r>
          </a:p>
          <a:p>
            <a:pPr algn="l"/>
            <a:r>
              <a:rPr lang="pt-BR" sz="2000" dirty="0">
                <a:latin typeface="+mj-lt"/>
              </a:rPr>
              <a:t>[39] Folha de S. Paulo. https://www.folha.uol.com.br/. Acessado em </a:t>
            </a:r>
            <a:r>
              <a:rPr lang="pt-BR" sz="2000" dirty="0" err="1">
                <a:latin typeface="+mj-lt"/>
              </a:rPr>
              <a:t>Dezem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bro</a:t>
            </a:r>
            <a:r>
              <a:rPr lang="pt-BR" sz="2000" dirty="0">
                <a:latin typeface="+mj-lt"/>
              </a:rPr>
              <a:t>/2019.  </a:t>
            </a:r>
          </a:p>
          <a:p>
            <a:pPr algn="l"/>
            <a:r>
              <a:rPr lang="pt-BR" sz="2000" dirty="0">
                <a:latin typeface="+mj-lt"/>
              </a:rPr>
              <a:t>[40] </a:t>
            </a:r>
            <a:r>
              <a:rPr lang="pt-BR" sz="2000" dirty="0" err="1">
                <a:latin typeface="+mj-lt"/>
              </a:rPr>
              <a:t>InfoMoney</a:t>
            </a:r>
            <a:r>
              <a:rPr lang="pt-BR" sz="2000" dirty="0">
                <a:latin typeface="+mj-lt"/>
              </a:rPr>
              <a:t>. https://www.infomoney.com.br/. Acessado em </a:t>
            </a:r>
            <a:r>
              <a:rPr lang="pt-BR" sz="2000" dirty="0" err="1">
                <a:latin typeface="+mj-lt"/>
              </a:rPr>
              <a:t>Dezem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bro</a:t>
            </a:r>
            <a:r>
              <a:rPr lang="pt-BR" sz="2000" dirty="0">
                <a:latin typeface="+mj-lt"/>
              </a:rPr>
              <a:t>/2019. </a:t>
            </a:r>
          </a:p>
        </p:txBody>
      </p:sp>
    </p:spTree>
    <p:extLst>
      <p:ext uri="{BB962C8B-B14F-4D97-AF65-F5344CB8AC3E}">
        <p14:creationId xmlns:p14="http://schemas.microsoft.com/office/powerpoint/2010/main" val="10895329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[41] Twitter API </a:t>
            </a:r>
            <a:r>
              <a:rPr lang="pt-BR" sz="2000" dirty="0" err="1">
                <a:latin typeface="+mj-lt"/>
              </a:rPr>
              <a:t>Reference</a:t>
            </a:r>
            <a:r>
              <a:rPr lang="pt-BR" sz="2000" dirty="0">
                <a:latin typeface="+mj-lt"/>
              </a:rPr>
              <a:t> - </a:t>
            </a:r>
            <a:r>
              <a:rPr lang="pt-BR" sz="2000" dirty="0" err="1">
                <a:latin typeface="+mj-lt"/>
              </a:rPr>
              <a:t>Search</a:t>
            </a:r>
            <a:r>
              <a:rPr lang="pt-BR" sz="2000" dirty="0">
                <a:latin typeface="+mj-lt"/>
              </a:rPr>
              <a:t> Tweets. https://developer.twitter.com/ </a:t>
            </a:r>
            <a:r>
              <a:rPr lang="pt-BR" sz="2000" dirty="0" err="1">
                <a:latin typeface="+mj-lt"/>
              </a:rPr>
              <a:t>en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docs</a:t>
            </a:r>
            <a:r>
              <a:rPr lang="pt-BR" sz="2000" dirty="0">
                <a:latin typeface="+mj-lt"/>
              </a:rPr>
              <a:t>/tweets/</a:t>
            </a:r>
            <a:r>
              <a:rPr lang="pt-BR" sz="2000" dirty="0" err="1">
                <a:latin typeface="+mj-lt"/>
              </a:rPr>
              <a:t>search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api-reference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get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search</a:t>
            </a:r>
            <a:r>
              <a:rPr lang="pt-BR" sz="2000" dirty="0">
                <a:latin typeface="+mj-lt"/>
              </a:rPr>
              <a:t>-tweets. Aces- sado em Dezembro/2019.  </a:t>
            </a:r>
          </a:p>
          <a:p>
            <a:pPr algn="l"/>
            <a:r>
              <a:rPr lang="pt-BR" sz="2000" dirty="0">
                <a:latin typeface="+mj-lt"/>
              </a:rPr>
              <a:t>[42] MARLESSON. </a:t>
            </a:r>
            <a:r>
              <a:rPr lang="pt-BR" sz="2000" dirty="0" err="1">
                <a:latin typeface="+mj-lt"/>
              </a:rPr>
              <a:t>Kaggle</a:t>
            </a:r>
            <a:r>
              <a:rPr lang="pt-BR" sz="2000" dirty="0">
                <a:latin typeface="+mj-lt"/>
              </a:rPr>
              <a:t> - News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the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Brazilian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Newspaper</a:t>
            </a:r>
            <a:r>
              <a:rPr lang="pt-BR" sz="2000" dirty="0">
                <a:latin typeface="+mj-lt"/>
              </a:rPr>
              <a:t>. https://www. kaggle.com/</a:t>
            </a:r>
            <a:r>
              <a:rPr lang="pt-BR" sz="2000" dirty="0" err="1">
                <a:latin typeface="+mj-lt"/>
              </a:rPr>
              <a:t>marlesson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news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the</a:t>
            </a:r>
            <a:r>
              <a:rPr lang="pt-BR" sz="2000" dirty="0">
                <a:latin typeface="+mj-lt"/>
              </a:rPr>
              <a:t>-site-</a:t>
            </a:r>
            <a:r>
              <a:rPr lang="pt-BR" sz="2000" dirty="0" err="1">
                <a:latin typeface="+mj-lt"/>
              </a:rPr>
              <a:t>folhauol</a:t>
            </a:r>
            <a:r>
              <a:rPr lang="pt-BR" sz="2000" dirty="0">
                <a:latin typeface="+mj-lt"/>
              </a:rPr>
              <a:t>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[43] B3 - Séries históricas. http://www.bmfbovespa.com.br/pt_br/servicos/ </a:t>
            </a:r>
            <a:r>
              <a:rPr lang="pt-BR" sz="2000" dirty="0" err="1">
                <a:latin typeface="+mj-lt"/>
              </a:rPr>
              <a:t>market</a:t>
            </a:r>
            <a:r>
              <a:rPr lang="pt-BR" sz="2000" dirty="0">
                <a:latin typeface="+mj-lt"/>
              </a:rPr>
              <a:t>-data/</a:t>
            </a:r>
            <a:r>
              <a:rPr lang="pt-BR" sz="2000" dirty="0" err="1">
                <a:latin typeface="+mj-lt"/>
              </a:rPr>
              <a:t>historico</a:t>
            </a:r>
            <a:r>
              <a:rPr lang="pt-BR" sz="2000" dirty="0">
                <a:latin typeface="+mj-lt"/>
              </a:rPr>
              <a:t>/mercado-a-vista/series-</a:t>
            </a:r>
            <a:r>
              <a:rPr lang="pt-BR" sz="2000" dirty="0" err="1">
                <a:latin typeface="+mj-lt"/>
              </a:rPr>
              <a:t>historicas</a:t>
            </a:r>
            <a:r>
              <a:rPr lang="pt-BR" sz="2000" dirty="0">
                <a:latin typeface="+mj-lt"/>
              </a:rPr>
              <a:t>/.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[44] CAMPEAO, D. </a:t>
            </a:r>
            <a:r>
              <a:rPr lang="pt-BR" sz="2000" dirty="0" err="1">
                <a:latin typeface="+mj-lt"/>
              </a:rPr>
              <a:t>Kaggle</a:t>
            </a:r>
            <a:r>
              <a:rPr lang="pt-BR" sz="2000" dirty="0">
                <a:latin typeface="+mj-lt"/>
              </a:rPr>
              <a:t> - Bovespa. https://www.kaggle.com/dcampeao/ </a:t>
            </a:r>
            <a:r>
              <a:rPr lang="pt-BR" sz="2000" dirty="0" err="1">
                <a:latin typeface="+mj-lt"/>
              </a:rPr>
              <a:t>bovespa</a:t>
            </a:r>
            <a:r>
              <a:rPr lang="pt-BR" sz="2000" dirty="0">
                <a:latin typeface="+mj-lt"/>
              </a:rPr>
              <a:t>, 2018. Acessado em Dezembro/2019.</a:t>
            </a:r>
          </a:p>
        </p:txBody>
      </p:sp>
    </p:spTree>
    <p:extLst>
      <p:ext uri="{BB962C8B-B14F-4D97-AF65-F5344CB8AC3E}">
        <p14:creationId xmlns:p14="http://schemas.microsoft.com/office/powerpoint/2010/main" val="38241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Metodologia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88012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Obtenção de notícias e do histórico de preços de ações da B3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Filtrar histórico para obter dados dos 5 ativos mais significativos do </a:t>
            </a:r>
            <a:r>
              <a:rPr lang="pt-BR" sz="2800" dirty="0" err="1">
                <a:latin typeface="+mj-lt"/>
              </a:rPr>
              <a:t>iBovespa</a:t>
            </a:r>
            <a:r>
              <a:rPr lang="pt-BR" sz="2800" dirty="0">
                <a:latin typeface="+mj-lt"/>
              </a:rPr>
              <a:t> na mesma janela de tempo das notícias (com 5 dias a mais)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Pré-processamento e união de dados de forma a obter 5 conjuntos de dados para cada ativo, cada um levando em consideração uma diferente janela de tempo de valorização: de 1 a 5 dias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Testes no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 para definir a melhor configuração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Treinamento dos modelos na configuração encontrada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dos modelos finais encontrados</a:t>
            </a:r>
          </a:p>
        </p:txBody>
      </p:sp>
    </p:spTree>
    <p:extLst>
      <p:ext uri="{BB962C8B-B14F-4D97-AF65-F5344CB8AC3E}">
        <p14:creationId xmlns:p14="http://schemas.microsoft.com/office/powerpoint/2010/main" val="14666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Resultado de imagem para petrobras logo">
            <a:extLst>
              <a:ext uri="{FF2B5EF4-FFF2-40B4-BE49-F238E27FC236}">
                <a16:creationId xmlns:a16="http://schemas.microsoft.com/office/drawing/2014/main" id="{4BF7828F-CDD9-487B-9539-C7A4FFBF8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59" y="3502656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88012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Bolsa de Valores: Lugar centralizada onde se negociam ações (também chamados de ativos ou papéis)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Ações: Parcelas do capital social de empresas de capital aberto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73A2A9-6CE5-4D85-9097-AD4764582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1" y="4109065"/>
            <a:ext cx="3823284" cy="17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itau logo">
            <a:extLst>
              <a:ext uri="{FF2B5EF4-FFF2-40B4-BE49-F238E27FC236}">
                <a16:creationId xmlns:a16="http://schemas.microsoft.com/office/drawing/2014/main" id="{8AF30D20-D2A1-4004-B942-99C877D74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24" y="3764132"/>
            <a:ext cx="1239175" cy="123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ambev logo">
            <a:extLst>
              <a:ext uri="{FF2B5EF4-FFF2-40B4-BE49-F238E27FC236}">
                <a16:creationId xmlns:a16="http://schemas.microsoft.com/office/drawing/2014/main" id="{5AF53A86-16B8-4BC1-93B6-8EDEB121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608" y="5101911"/>
            <a:ext cx="2869252" cy="162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vale logo">
            <a:extLst>
              <a:ext uri="{FF2B5EF4-FFF2-40B4-BE49-F238E27FC236}">
                <a16:creationId xmlns:a16="http://schemas.microsoft.com/office/drawing/2014/main" id="{548D364D-6497-472C-8837-DD265ACA2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51" y="5530931"/>
            <a:ext cx="2219056" cy="86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lear logo">
            <a:extLst>
              <a:ext uri="{FF2B5EF4-FFF2-40B4-BE49-F238E27FC236}">
                <a16:creationId xmlns:a16="http://schemas.microsoft.com/office/drawing/2014/main" id="{B2474773-9EFC-42A1-AD77-3C534654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99" y="2709867"/>
            <a:ext cx="2521582" cy="252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88013"/>
            <a:ext cx="10950359" cy="177612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Na B3, as ações são negociadas durante o pregão eletrônico através das corretoras, em dias úteis das 10:00 às 17:00</a:t>
            </a:r>
          </a:p>
        </p:txBody>
      </p:sp>
      <p:pic>
        <p:nvPicPr>
          <p:cNvPr id="2054" name="Picture 6" descr="Resultado de imagem para easyinvest logo">
            <a:extLst>
              <a:ext uri="{FF2B5EF4-FFF2-40B4-BE49-F238E27FC236}">
                <a16:creationId xmlns:a16="http://schemas.microsoft.com/office/drawing/2014/main" id="{184D1D1A-6C8A-4AFE-85A2-481E2BD35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64" y="5423707"/>
            <a:ext cx="4356115" cy="8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xp investimentos logo">
            <a:extLst>
              <a:ext uri="{FF2B5EF4-FFF2-40B4-BE49-F238E27FC236}">
                <a16:creationId xmlns:a16="http://schemas.microsoft.com/office/drawing/2014/main" id="{002E09D4-44F2-459F-A716-E2E9D061A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11" y="5337056"/>
            <a:ext cx="46196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ágora logo">
            <a:extLst>
              <a:ext uri="{FF2B5EF4-FFF2-40B4-BE49-F238E27FC236}">
                <a16:creationId xmlns:a16="http://schemas.microsoft.com/office/drawing/2014/main" id="{1989B4E2-3761-4DD4-8F88-5AC67F5C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11" y="3454986"/>
            <a:ext cx="3959441" cy="12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307606"/>
            <a:ext cx="10950359" cy="374276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Lucro com Ações: Através de dividendos ou pela venda de ativos valorizados no mercado</a:t>
            </a:r>
            <a:br>
              <a:rPr lang="pt-BR" sz="2800" dirty="0">
                <a:latin typeface="+mj-lt"/>
              </a:rPr>
            </a:b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Preços de Ações: Podem variar por diversas razões que podem se relacionar entre si, entre essas: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Lei da oferta e demanda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Perspectivas de crescimento da empresa associada ao papel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Especulação</a:t>
            </a:r>
          </a:p>
        </p:txBody>
      </p:sp>
    </p:spTree>
    <p:extLst>
      <p:ext uri="{BB962C8B-B14F-4D97-AF65-F5344CB8AC3E}">
        <p14:creationId xmlns:p14="http://schemas.microsoft.com/office/powerpoint/2010/main" val="3333735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12886</TotalTime>
  <Words>3757</Words>
  <Application>Microsoft Office PowerPoint</Application>
  <PresentationFormat>Widescreen</PresentationFormat>
  <Paragraphs>215</Paragraphs>
  <Slides>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Tema do Office</vt:lpstr>
      <vt:lpstr>Análise de Notícias do Mercado Financeiro Utilizando Processamento de Linguagem Natural e Aprendizado de Máquina</vt:lpstr>
      <vt:lpstr>Introdução Tema</vt:lpstr>
      <vt:lpstr>Introdução Delimitação</vt:lpstr>
      <vt:lpstr>Introdução Justificativa</vt:lpstr>
      <vt:lpstr>Introdução Objetivos</vt:lpstr>
      <vt:lpstr>Introdução Metodologia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Aprendizado de Máquina</vt:lpstr>
      <vt:lpstr>Fundamentação Teórica Redes Neurais (NN)</vt:lpstr>
      <vt:lpstr>Fundamentação Teórica Redes Neurais (NN)</vt:lpstr>
      <vt:lpstr>Fundamentação Teórica Redes Neurais (NN)</vt:lpstr>
      <vt:lpstr>Fundamentação Teórica Redes Neurais (NN)</vt:lpstr>
      <vt:lpstr>Fundamentação Teórica Redes Neurais Convolucionais (CNN)</vt:lpstr>
      <vt:lpstr>Fundamentação Teórica Redes Neurais Convolucionais (CNN)</vt:lpstr>
      <vt:lpstr>Fundamentação Teórica Redes Neurais Convolucionais (CNN)</vt:lpstr>
      <vt:lpstr>Fundamentação Teórica Redes Neurais Convolucionais (CNN)</vt:lpstr>
      <vt:lpstr>Fundamentação Teórica Redes Neurais Recorrentes (RNN)</vt:lpstr>
      <vt:lpstr>Fundamentação Teórica Redes Neurais Recorrentes (RNN)</vt:lpstr>
      <vt:lpstr>Fundamentação Teórica Redes Neurais Recorrentes (RNN)</vt:lpstr>
      <vt:lpstr>Fundamentação Teórica Redes Neurais Recorrentes (RNN)</vt:lpstr>
      <vt:lpstr>Fundamentação Teórica Redes Neurais Recorrentes (RNN)</vt:lpstr>
      <vt:lpstr>Fundamentação Teórica Redes Neurais Recorrentes (RNN)</vt:lpstr>
      <vt:lpstr>Fundamentação Teórica Redes Neurais - Dropout</vt:lpstr>
      <vt:lpstr>Fundamentação Teórica Redes Neurais - Dropout</vt:lpstr>
      <vt:lpstr>Fundamentação Teórica Processamento de Linguagem Natural (PLN)</vt:lpstr>
      <vt:lpstr>Fundamentação Teórica PLN – Pré-processamento de Sintaxe</vt:lpstr>
      <vt:lpstr>Fundamentação Teórica PLN – Representação Vetorial</vt:lpstr>
      <vt:lpstr>Fundamentação Teórica PLN – Representação Vetorial</vt:lpstr>
      <vt:lpstr>Fundamentação Teórica PLN – Word2Vec</vt:lpstr>
      <vt:lpstr>Fundamentação Teórica PLN – Word2Vec</vt:lpstr>
      <vt:lpstr>Fundamentação Teórica PyText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Notícias do Mercado Financeiro Utilizando Processamento de Linguagem Natural e Aprendizado de Máquina</dc:title>
  <dc:creator>Canto, Lucas Gama (GP SLN RE RC-BR CH OC IIT)</dc:creator>
  <cp:keywords>C_Unrestricted</cp:keywords>
  <cp:lastModifiedBy>Canto, Lucas Gama (GP SLN RE RC-BR CH OC IIT)</cp:lastModifiedBy>
  <cp:revision>147</cp:revision>
  <dcterms:created xsi:type="dcterms:W3CDTF">2020-02-28T00:17:26Z</dcterms:created>
  <dcterms:modified xsi:type="dcterms:W3CDTF">2020-03-07T23:06:12Z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Sem restrições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