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4" r:id="rId15"/>
    <p:sldId id="260" r:id="rId16"/>
    <p:sldId id="261" r:id="rId17"/>
    <p:sldId id="26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3F07F-F0CC-48D2-9E70-601AE4549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0B351-4D21-4F98-8DCC-708277EB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CB159-40F2-46F3-ADCE-BA7306DA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68A7B-86C4-4300-9BD9-0248764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A2FFEC-98A3-468E-A629-6CD0980D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25D4B-5CED-4E75-82F6-AD59B7BB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08E41-7E76-497D-983A-5189D4B6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5AB68-E857-4AAA-9B35-2613658D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0A5297-EA11-4D0C-808A-AA2A8C98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2DF9D-4F35-47DC-9978-72C99647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4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258195-4BB8-4BEA-951F-0DDF8B99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671366-0603-4969-85E9-CBCF0DFED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3F571-55AB-4C92-A8E6-4ADA5501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06AA1-639E-4BA9-8445-065E24A0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54DF5-2BDD-411E-9489-F141970B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9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BC5E-6E82-4885-B6E8-211CC73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67EB4B-929B-4D64-8348-E9262487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B3251-E15E-4F71-B45F-EC868976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44991-ED35-4F97-B756-FA57B502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3FD60B-52D2-4610-BB11-235E32B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00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F9EC0-DF41-4850-9C20-BF282315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4B24C-E3DF-4818-92AB-089F1527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5FCC4-89CB-4407-8FBA-BA54220B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316F1-6218-4DF1-AFF3-A7CD9BD1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F89CE-0AF6-4C9B-8B51-00F8C81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22909-B9A6-487B-AA8A-36AEC854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8347-43E6-4024-B65C-9546CDE06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CA70A5-8893-4061-A466-AA4EFF83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0BFF57-62FE-467B-90DA-3243F8F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3B62C-D523-4DB8-A0CB-43A49F7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8F497-8FAF-435C-959C-A0F65D80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9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FAEDF-33B6-465B-9A60-599DB11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02EA6F-FBB0-4001-8182-2FD9E1BEC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2DD200-8F4B-4C8C-A766-0B5F40E7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726A8-2EAB-4617-B08B-6F56BE5F3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B62297-BE8C-48C9-A5A9-70F630E4F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4E543B-5004-4403-A8D6-42FD54EF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4F73AC-236E-4D5B-8078-07F0680D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ECC0D2-9731-4801-B8E0-E7C6D987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6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E204D-3120-4ED4-8E75-0978FACF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5DE402-6D30-42A7-B359-18E9E58D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718FFE-7F64-4256-8B9C-A0D97D8E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325A5-6967-4470-9EFF-9A004EC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9D2674-D6E3-425A-8C53-7DEE94F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DB1F81-F00F-479F-821E-89344A3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FA460-2460-42D0-919D-B0224F6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5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7B488-75CE-49BA-A17A-2ADF23F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5F3AC-76E7-4647-B707-51E724D4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193F99-799F-4EA8-BC79-40556559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411F73-53C5-4D86-B8C6-1AB9303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D5A15-C46A-422E-9AAB-CC7DB8C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209706-9D01-4709-9D60-06DADE4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0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B43DB-916E-4E93-8B14-B4CD1551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609F44-28C5-4E0D-9024-A58F26C0D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819AD0-6918-4831-9128-AA4F33A3E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F9D94E-4EF3-496D-9445-E542C8B3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38D1D-E9BE-4BCF-B3CA-6A905373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E0391-C99F-441B-A21E-2AF972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5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C8F334-1471-429E-9E81-4439B49C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67F200-4B0E-483B-BBE3-9051A95A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77F5-ED9F-4B1D-BDC6-68C1240C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DD32-C458-45DD-919A-3CC53632BBD1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453C8-514D-4C5F-9F54-764F71D43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EC467E-4175-47A1-8427-4A35C1D3B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9A696-7048-4EAB-A632-EC6763A958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643" y="508247"/>
            <a:ext cx="9144000" cy="3741620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Análise de Notícias do Mercado Financeiro Utilizando Processamento de Linguagem Natural e Aprendizado de Máquina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5426641"/>
            <a:ext cx="6883154" cy="923112"/>
          </a:xfrm>
        </p:spPr>
        <p:txBody>
          <a:bodyPr>
            <a:normAutofit/>
          </a:bodyPr>
          <a:lstStyle/>
          <a:p>
            <a:pPr algn="l"/>
            <a:r>
              <a:rPr lang="pt-BR" sz="2800" dirty="0">
                <a:latin typeface="+mj-lt"/>
              </a:rPr>
              <a:t>Aluno: Lucas Gama Canto</a:t>
            </a:r>
            <a:br>
              <a:rPr lang="pt-BR" sz="2800" dirty="0">
                <a:latin typeface="+mj-lt"/>
              </a:rPr>
            </a:br>
            <a:r>
              <a:rPr lang="pt-BR" sz="2800" dirty="0">
                <a:latin typeface="+mj-lt"/>
              </a:rPr>
              <a:t>Orientador: Heraldo Luís Silveira de Almeida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85656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Previsibilidade acerca das movimentações de preços pode ser feita através de: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Técnica: Baseada em métricas como preço, volume e taxas de juros [22]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Fundamentalista: Baseada em resultados financeiros e operacionais, notícias e relatórios que indicam a saúde da empresa [23]</a:t>
            </a:r>
          </a:p>
          <a:p>
            <a:pPr marL="914400" lvl="1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 validade dessas análises são questionadas por críticas com base na Hipótese do Mercado Eficiente (HME) [24]</a:t>
            </a:r>
          </a:p>
        </p:txBody>
      </p:sp>
    </p:spTree>
    <p:extLst>
      <p:ext uri="{BB962C8B-B14F-4D97-AF65-F5344CB8AC3E}">
        <p14:creationId xmlns:p14="http://schemas.microsoft.com/office/powerpoint/2010/main" val="179657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0FBCAD5-A2F3-4370-910D-12D5B2F9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63" y="1361574"/>
            <a:ext cx="7288074" cy="4858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324" y="5746817"/>
            <a:ext cx="11887817" cy="1061126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Os três níveis da Hipótese do Mercado Eficiente (HME). Muitos acadêmicos acreditam pelo menos na HME fraca [25].</a:t>
            </a:r>
          </a:p>
        </p:txBody>
      </p:sp>
    </p:spTree>
    <p:extLst>
      <p:ext uri="{BB962C8B-B14F-4D97-AF65-F5344CB8AC3E}">
        <p14:creationId xmlns:p14="http://schemas.microsoft.com/office/powerpoint/2010/main" val="112736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: índice formado pelos ativos com maior volume negociado na bolsa nos últimos meses (geralmente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, ativos com alta liquidez). Indica de forma resumida o desempenho das ações negociadas na B3.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Muitos fundos de investimento são atrelados ao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, fazendo com que a previsibilidade de preços das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 seja também interessante para o depósito e saque nestes fundos.</a:t>
            </a:r>
          </a:p>
        </p:txBody>
      </p:sp>
    </p:spTree>
    <p:extLst>
      <p:ext uri="{BB962C8B-B14F-4D97-AF65-F5344CB8AC3E}">
        <p14:creationId xmlns:p14="http://schemas.microsoft.com/office/powerpoint/2010/main" val="1010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3C2A6E2-E656-4EF1-98C1-197551AF0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9" y="5746817"/>
            <a:ext cx="11887817" cy="907238"/>
          </a:xfrm>
        </p:spPr>
        <p:txBody>
          <a:bodyPr>
            <a:noAutofit/>
          </a:bodyPr>
          <a:lstStyle/>
          <a:p>
            <a:r>
              <a:rPr lang="pt-BR" sz="2800" dirty="0">
                <a:latin typeface="+mj-lt"/>
              </a:rPr>
              <a:t>Os 5 ativos com maior participação e volume na B3. Dado obtido em Dezembro de 2019 [15]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E95335-FF1A-41B2-BD03-F35442B9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51" y="2225840"/>
            <a:ext cx="10009095" cy="30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5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Aprendizado de Máquina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156680"/>
            <a:ext cx="10950359" cy="443055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: índice formado pelos ativos com maior volume negociado na bolsa nos últimos meses (geralmente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, ativos com alta liquidez). Indica de forma resumida o desempenho das ações negociadas na B3.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Muitos fundos de investimento são atrelados ao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, fazendo com que a previsibilidade de preços das </a:t>
            </a:r>
            <a:r>
              <a:rPr lang="pt-BR" sz="2800" i="1" dirty="0">
                <a:latin typeface="+mj-lt"/>
              </a:rPr>
              <a:t>Blue Chips</a:t>
            </a:r>
            <a:r>
              <a:rPr lang="pt-BR" sz="2800" dirty="0">
                <a:latin typeface="+mj-lt"/>
              </a:rPr>
              <a:t> seja também interessante para o depósito e saque nestes fundos.</a:t>
            </a:r>
          </a:p>
        </p:txBody>
      </p:sp>
    </p:spTree>
    <p:extLst>
      <p:ext uri="{BB962C8B-B14F-4D97-AF65-F5344CB8AC3E}">
        <p14:creationId xmlns:p14="http://schemas.microsoft.com/office/powerpoint/2010/main" val="165555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31" y="5672833"/>
            <a:ext cx="10879338" cy="532660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Balanceamento de Dados: </a:t>
            </a:r>
            <a:r>
              <a:rPr lang="pt-BR" sz="2800" i="1" dirty="0" err="1">
                <a:latin typeface="+mj-lt"/>
              </a:rPr>
              <a:t>Undersampling</a:t>
            </a:r>
            <a:r>
              <a:rPr lang="pt-BR" sz="2800" i="1" dirty="0">
                <a:latin typeface="+mj-lt"/>
              </a:rPr>
              <a:t> </a:t>
            </a:r>
            <a:r>
              <a:rPr lang="pt-BR" sz="2800" dirty="0">
                <a:latin typeface="+mj-lt"/>
              </a:rPr>
              <a:t>e </a:t>
            </a:r>
            <a:r>
              <a:rPr lang="pt-BR" sz="2800" i="1" dirty="0" err="1">
                <a:latin typeface="+mj-lt"/>
              </a:rPr>
              <a:t>Oversampling</a:t>
            </a:r>
            <a:r>
              <a:rPr lang="pt-BR" sz="2800" i="1" dirty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B0A267-5EF3-4401-BDDE-818E4045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9" y="1746272"/>
            <a:ext cx="11194742" cy="337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7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31" y="5672833"/>
            <a:ext cx="10879338" cy="961278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Algumas métricas utilizadas para a medição de desempenho de um modelo preditivo de classificação</a:t>
            </a:r>
            <a:r>
              <a:rPr lang="pt-BR" sz="2800" i="1" dirty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5FF1F24-1C93-4AEA-A769-FB6564A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24" y="993570"/>
            <a:ext cx="4457284" cy="8498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2A94F67-C42A-43C7-8BAB-F12EC591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025" y="2091278"/>
            <a:ext cx="6147949" cy="84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00BD24-6CF2-4539-B0AF-B2452F11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559" y="3184331"/>
            <a:ext cx="6565948" cy="9612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2AA3CC-1DE5-4A0A-A6C3-8F3484405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26" y="4331620"/>
            <a:ext cx="2475643" cy="86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31" y="5672833"/>
            <a:ext cx="10879338" cy="961278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+mj-lt"/>
              </a:rPr>
              <a:t>Algumas métricas utilizadas para a medição de desempenho de um modelo preditivo de classificação</a:t>
            </a:r>
            <a:r>
              <a:rPr lang="pt-BR" sz="2800" i="1" dirty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0CE0DFF-A0DC-4D76-9BB2-4AE7B91C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53" y="670670"/>
            <a:ext cx="6270528" cy="44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6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[1] LIU, Z., ZHU, H., CHONG, T. Y. </a:t>
            </a:r>
            <a:r>
              <a:rPr lang="pt-BR" sz="2000" dirty="0" err="1">
                <a:latin typeface="+mj-lt"/>
              </a:rPr>
              <a:t>An</a:t>
            </a:r>
            <a:r>
              <a:rPr lang="pt-BR" sz="2000" dirty="0">
                <a:latin typeface="+mj-lt"/>
              </a:rPr>
              <a:t> NLP-PCA </a:t>
            </a:r>
            <a:r>
              <a:rPr lang="pt-BR" sz="2000" dirty="0" err="1">
                <a:latin typeface="+mj-lt"/>
              </a:rPr>
              <a:t>Based</a:t>
            </a:r>
            <a:r>
              <a:rPr lang="pt-BR" sz="2000" dirty="0">
                <a:latin typeface="+mj-lt"/>
              </a:rPr>
              <a:t> Trading </a:t>
            </a:r>
            <a:r>
              <a:rPr lang="pt-BR" sz="2000" dirty="0" err="1">
                <a:latin typeface="+mj-lt"/>
              </a:rPr>
              <a:t>Strategy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Chinese</a:t>
            </a:r>
            <a:r>
              <a:rPr lang="pt-BR" sz="2000" dirty="0">
                <a:latin typeface="+mj-lt"/>
              </a:rPr>
              <a:t> Stock Market, </a:t>
            </a:r>
            <a:r>
              <a:rPr lang="pt-BR" sz="2000" dirty="0" err="1">
                <a:latin typeface="+mj-lt"/>
              </a:rPr>
              <a:t>Advances</a:t>
            </a:r>
            <a:r>
              <a:rPr lang="pt-BR" sz="2000" dirty="0">
                <a:latin typeface="+mj-lt"/>
              </a:rPr>
              <a:t> in Social Science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Education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Humanities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Research</a:t>
            </a:r>
            <a:r>
              <a:rPr lang="pt-BR" sz="2000" dirty="0">
                <a:latin typeface="+mj-lt"/>
              </a:rPr>
              <a:t>, v. 334, n. 2, pp. 8089, jul. 2019.  </a:t>
            </a:r>
          </a:p>
          <a:p>
            <a:pPr algn="l"/>
            <a:r>
              <a:rPr lang="pt-BR" sz="2000" dirty="0">
                <a:latin typeface="+mj-lt"/>
              </a:rPr>
              <a:t>[2] SEDLAK, M.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Processing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transforming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financial </a:t>
            </a:r>
            <a:r>
              <a:rPr lang="pt-BR" sz="2000" dirty="0" err="1">
                <a:latin typeface="+mj-lt"/>
              </a:rPr>
              <a:t>industry</a:t>
            </a:r>
            <a:r>
              <a:rPr lang="pt-BR" sz="2000" dirty="0">
                <a:latin typeface="+mj-lt"/>
              </a:rPr>
              <a:t>. https://www.ibm.com/blogs/watson/2016/06/natural- language-processing-transforming-financial-industry-2/, 2016.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[3] SMITH, D. J. </a:t>
            </a:r>
            <a:r>
              <a:rPr lang="pt-BR" sz="2000" dirty="0" err="1">
                <a:latin typeface="+mj-lt"/>
              </a:rPr>
              <a:t>Ecient-Market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 (EMH)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Random-Walk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Theory</a:t>
            </a:r>
            <a:r>
              <a:rPr lang="pt-BR" sz="2000" dirty="0">
                <a:latin typeface="+mj-lt"/>
              </a:rPr>
              <a:t>. https://stockmarketsupertrader.com/theory/efficient- </a:t>
            </a:r>
            <a:r>
              <a:rPr lang="pt-BR" sz="2000" dirty="0" err="1">
                <a:latin typeface="+mj-lt"/>
              </a:rPr>
              <a:t>market-hypothesis-emh-and-random-walk-theory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[4] VAZ, A. L. Como lidar com dados desbalanceados em problemas de </a:t>
            </a:r>
            <a:r>
              <a:rPr lang="pt-BR" sz="2000" dirty="0" err="1">
                <a:latin typeface="+mj-lt"/>
              </a:rPr>
              <a:t>classifi</a:t>
            </a:r>
            <a:r>
              <a:rPr lang="pt-BR" sz="2000" dirty="0">
                <a:latin typeface="+mj-lt"/>
              </a:rPr>
              <a:t>- cação. https://medium.com/data-hackers/como-lidar-com-dados- desbalanceados-em-problemas-de-classifica%C3%A7%C3%A3o- 17c4d4357ef9,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[5] OGNJANOVSKI, G. </a:t>
            </a:r>
            <a:r>
              <a:rPr lang="pt-BR" sz="2000" dirty="0" err="1">
                <a:latin typeface="+mj-lt"/>
              </a:rPr>
              <a:t>Everything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Backpropagation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 </a:t>
            </a:r>
            <a:r>
              <a:rPr lang="pt-BR" sz="2000" dirty="0" err="1">
                <a:latin typeface="+mj-lt"/>
              </a:rPr>
              <a:t>Easy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</a:t>
            </a:r>
            <a:r>
              <a:rPr lang="pt-BR" sz="2000" dirty="0">
                <a:latin typeface="+mj-lt"/>
              </a:rPr>
              <a:t>. https://towardsdatascience.com/everything-you-need-to-know- </a:t>
            </a:r>
            <a:r>
              <a:rPr lang="pt-BR" sz="2000" dirty="0" err="1">
                <a:latin typeface="+mj-lt"/>
              </a:rPr>
              <a:t>about</a:t>
            </a:r>
            <a:r>
              <a:rPr lang="pt-BR" sz="2000" dirty="0">
                <a:latin typeface="+mj-lt"/>
              </a:rPr>
              <a:t>-neural-networks-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backpropagation-machine-learning</a:t>
            </a:r>
            <a:r>
              <a:rPr lang="pt-BR" sz="2000" dirty="0">
                <a:latin typeface="+mj-lt"/>
              </a:rPr>
              <a:t>- made-easy-e5285bc2be3a,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5036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[6] PRATEEK, N. </a:t>
            </a:r>
            <a:r>
              <a:rPr lang="pt-BR" sz="2000" dirty="0" err="1">
                <a:latin typeface="+mj-lt"/>
              </a:rPr>
              <a:t>Statistics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Freaking</a:t>
            </a:r>
            <a:r>
              <a:rPr lang="pt-BR" sz="2000" dirty="0">
                <a:latin typeface="+mj-lt"/>
              </a:rPr>
              <a:t> Hard: WTF </a:t>
            </a:r>
            <a:r>
              <a:rPr lang="pt-BR" sz="2000" dirty="0" err="1">
                <a:latin typeface="+mj-lt"/>
              </a:rPr>
              <a:t>is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Activation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. https://towardsdatascience.com/statistics-is-freaking- hard-wtf-is-activation-function-df8342cdf292,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[7] DERTAT, A. </a:t>
            </a:r>
            <a:r>
              <a:rPr lang="pt-BR" sz="2000" dirty="0" err="1">
                <a:latin typeface="+mj-lt"/>
              </a:rPr>
              <a:t>Applied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Deep</a:t>
            </a:r>
            <a:r>
              <a:rPr lang="pt-BR" sz="2000" dirty="0">
                <a:latin typeface="+mj-lt"/>
              </a:rPr>
              <a:t> Learning - </a:t>
            </a:r>
            <a:r>
              <a:rPr lang="pt-BR" sz="2000" dirty="0" err="1">
                <a:latin typeface="+mj-lt"/>
              </a:rPr>
              <a:t>Part</a:t>
            </a:r>
            <a:r>
              <a:rPr lang="pt-BR" sz="2000" dirty="0">
                <a:latin typeface="+mj-lt"/>
              </a:rPr>
              <a:t> 4: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Neural Networks. https://towardsdatascience.com/applied-deep-learning-part-4- convolutional-neural-networks-584bc134c1e2,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[8] OLAH, C. </a:t>
            </a:r>
            <a:r>
              <a:rPr lang="pt-BR" sz="2000" dirty="0" err="1">
                <a:latin typeface="+mj-lt"/>
              </a:rPr>
              <a:t>Understanding</a:t>
            </a:r>
            <a:r>
              <a:rPr lang="pt-BR" sz="2000" dirty="0">
                <a:latin typeface="+mj-lt"/>
              </a:rPr>
              <a:t> LSTM Networks. http://colah.github.io/ posts/2015-08-Understanding-LSTMs/, 2017. Acessado em </a:t>
            </a:r>
            <a:r>
              <a:rPr lang="pt-BR" sz="2000" dirty="0" err="1">
                <a:latin typeface="+mj-lt"/>
              </a:rPr>
              <a:t>Ja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neiro</a:t>
            </a:r>
            <a:r>
              <a:rPr lang="pt-BR" sz="2000" dirty="0">
                <a:latin typeface="+mj-lt"/>
              </a:rPr>
              <a:t>/2020.  </a:t>
            </a:r>
          </a:p>
          <a:p>
            <a:pPr algn="l"/>
            <a:r>
              <a:rPr lang="pt-BR" sz="2000" dirty="0">
                <a:latin typeface="+mj-lt"/>
              </a:rPr>
              <a:t>[9] DONAHUE, J., HENDRICKS, L. A., ROHRBACH, M., et al. </a:t>
            </a:r>
            <a:r>
              <a:rPr lang="pt-BR" sz="2000" dirty="0" err="1">
                <a:latin typeface="+mj-lt"/>
              </a:rPr>
              <a:t>Long-term</a:t>
            </a:r>
            <a:r>
              <a:rPr lang="pt-BR" sz="2000" dirty="0">
                <a:latin typeface="+mj-lt"/>
              </a:rPr>
              <a:t> Re- </a:t>
            </a:r>
            <a:r>
              <a:rPr lang="pt-BR" sz="2000" dirty="0" err="1">
                <a:latin typeface="+mj-lt"/>
              </a:rPr>
              <a:t>current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Convolutional</a:t>
            </a:r>
            <a:r>
              <a:rPr lang="pt-BR" sz="2000" dirty="0">
                <a:latin typeface="+mj-lt"/>
              </a:rPr>
              <a:t> Networks for Visual </a:t>
            </a:r>
            <a:r>
              <a:rPr lang="pt-BR" sz="2000" dirty="0" err="1">
                <a:latin typeface="+mj-lt"/>
              </a:rPr>
              <a:t>Recognition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Description</a:t>
            </a:r>
            <a:r>
              <a:rPr lang="pt-BR" sz="2000" dirty="0">
                <a:latin typeface="+mj-lt"/>
              </a:rPr>
              <a:t>, jun. 2015.  </a:t>
            </a:r>
          </a:p>
          <a:p>
            <a:pPr algn="l"/>
            <a:r>
              <a:rPr lang="pt-BR" sz="2000" dirty="0">
                <a:latin typeface="+mj-lt"/>
              </a:rPr>
              <a:t>[10] CUI, Z., KE, R., PU, Z., et al. </a:t>
            </a:r>
            <a:r>
              <a:rPr lang="pt-BR" sz="2000" dirty="0" err="1">
                <a:latin typeface="+mj-lt"/>
              </a:rPr>
              <a:t>Stacked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Bidirectional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Unidirectional</a:t>
            </a:r>
            <a:r>
              <a:rPr lang="pt-BR" sz="2000" dirty="0">
                <a:latin typeface="+mj-lt"/>
              </a:rPr>
              <a:t> LSTM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for Network-</a:t>
            </a:r>
            <a:r>
              <a:rPr lang="pt-BR" sz="2000" dirty="0" err="1">
                <a:latin typeface="+mj-lt"/>
              </a:rPr>
              <a:t>wide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Trac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Speed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Prediction</a:t>
            </a:r>
            <a:r>
              <a:rPr lang="pt-BR" sz="2000" dirty="0">
                <a:latin typeface="+mj-lt"/>
              </a:rPr>
              <a:t>, . </a:t>
            </a:r>
          </a:p>
        </p:txBody>
      </p:sp>
    </p:spTree>
    <p:extLst>
      <p:ext uri="{BB962C8B-B14F-4D97-AF65-F5344CB8AC3E}">
        <p14:creationId xmlns:p14="http://schemas.microsoft.com/office/powerpoint/2010/main" val="23784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2414144"/>
            <a:ext cx="10950359" cy="293909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Criação de modelos preditivos para previsão de valorização ou desvalorização de ações na Bolsa de Valores por meio do processamento de notícias do mercado brasileiro</a:t>
            </a:r>
          </a:p>
          <a:p>
            <a:pPr algn="l"/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Identificação de quando uma notícia pode impactar positivamente ou negativamente a variação de preço de ações de forma automatizada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57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[11] SRIVASTAVA, N., HINTON, G., KRIZHEVSKY, A., et al. </a:t>
            </a:r>
            <a:r>
              <a:rPr lang="pt-BR" sz="2000" dirty="0" err="1">
                <a:latin typeface="+mj-lt"/>
              </a:rPr>
              <a:t>Dropout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Way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Prevent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from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Overfitting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[12] AMEISEN, E. </a:t>
            </a:r>
            <a:r>
              <a:rPr lang="pt-BR" sz="2000" dirty="0" err="1">
                <a:latin typeface="+mj-lt"/>
              </a:rPr>
              <a:t>How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solve 90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NLP </a:t>
            </a:r>
            <a:r>
              <a:rPr lang="pt-BR" sz="2000" dirty="0" err="1">
                <a:latin typeface="+mj-lt"/>
              </a:rPr>
              <a:t>problems</a:t>
            </a:r>
            <a:r>
              <a:rPr lang="pt-BR" sz="2000" dirty="0">
                <a:latin typeface="+mj-lt"/>
              </a:rPr>
              <a:t>: a </a:t>
            </a:r>
            <a:r>
              <a:rPr lang="pt-BR" sz="2000" dirty="0" err="1">
                <a:latin typeface="+mj-lt"/>
              </a:rPr>
              <a:t>step-by-step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guide</a:t>
            </a:r>
            <a:r>
              <a:rPr lang="pt-BR" sz="2000" dirty="0">
                <a:latin typeface="+mj-lt"/>
              </a:rPr>
              <a:t>. https://blog.insightdatascience.com/how-to-solve-90-of-nlp- problems-a-step-by-step-guide-fda605278e4e,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[13] MIKOLOV, T., CHEN, K., CORRADO, G., et al.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Estimation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Word </a:t>
            </a:r>
            <a:r>
              <a:rPr lang="pt-BR" sz="2000" dirty="0" err="1">
                <a:latin typeface="+mj-lt"/>
              </a:rPr>
              <a:t>Representations</a:t>
            </a:r>
            <a:r>
              <a:rPr lang="pt-BR" sz="2000" dirty="0">
                <a:latin typeface="+mj-lt"/>
              </a:rPr>
              <a:t> in Vector Space, 2013.  </a:t>
            </a:r>
          </a:p>
          <a:p>
            <a:pPr algn="l"/>
            <a:r>
              <a:rPr lang="pt-BR" sz="2000" dirty="0">
                <a:latin typeface="+mj-lt"/>
              </a:rPr>
              <a:t>[14] GitHub: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 /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. https://github.com/ </a:t>
            </a:r>
            <a:r>
              <a:rPr lang="pt-BR" sz="2000" dirty="0" err="1">
                <a:latin typeface="+mj-lt"/>
              </a:rPr>
              <a:t>facebookresearch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[15] Índice Bovespa (Ibovespa). http://www.bmfbovespa.com.br/pt_br/ produtos/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indices</a:t>
            </a:r>
            <a:r>
              <a:rPr lang="pt-BR" sz="2000" dirty="0">
                <a:latin typeface="+mj-lt"/>
              </a:rPr>
              <a:t>-amplos/</a:t>
            </a:r>
            <a:r>
              <a:rPr lang="pt-BR" sz="2000" dirty="0" err="1">
                <a:latin typeface="+mj-lt"/>
              </a:rPr>
              <a:t>indice-ibovespa-ibovespa</a:t>
            </a:r>
            <a:r>
              <a:rPr lang="pt-BR" sz="2000" dirty="0">
                <a:latin typeface="+mj-lt"/>
              </a:rPr>
              <a:t>- composicao-da-carteira.htm.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429291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[16] ALY, A., LAKHOTIA, K., ZHAO, S., et al. PYTEXT: A SEAMLESS PATH FROM NLP RESEARCH TO PRODUCTION, dez. 2018.  </a:t>
            </a:r>
          </a:p>
          <a:p>
            <a:pPr algn="l"/>
            <a:r>
              <a:rPr lang="pt-BR" sz="2000" dirty="0">
                <a:latin typeface="+mj-lt"/>
              </a:rPr>
              <a:t>[17] ALVES, V. A. IDENTIFICAÇÃO DE GÊNERO EM LETRAS MUSICAIS UTILIZANDO REDES PROFUNDAS E PYTEXT, jul. 2019.  </a:t>
            </a:r>
          </a:p>
          <a:p>
            <a:pPr algn="l"/>
            <a:r>
              <a:rPr lang="pt-BR" sz="2000" dirty="0">
                <a:latin typeface="+mj-lt"/>
              </a:rPr>
              <a:t>[18] DO PAVINI, A. Cresce número de pessoas físicas como profissionais na Bolsa. https://exame.abril.com.br/seu-dinheiro/cresce-numero- de-pessoas-</a:t>
            </a:r>
            <a:r>
              <a:rPr lang="pt-BR" sz="2000" dirty="0" err="1">
                <a:latin typeface="+mj-lt"/>
              </a:rPr>
              <a:t>fisicas</a:t>
            </a:r>
            <a:r>
              <a:rPr lang="pt-BR" sz="2000" dirty="0">
                <a:latin typeface="+mj-lt"/>
              </a:rPr>
              <a:t>-como-profissionais-na-bolsa/, 2019.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[19] BACHINSKIY, A. The </a:t>
            </a:r>
            <a:r>
              <a:rPr lang="pt-BR" sz="2000" dirty="0" err="1">
                <a:latin typeface="+mj-lt"/>
              </a:rPr>
              <a:t>Growing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Impact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AI in Financial Services: </a:t>
            </a:r>
            <a:r>
              <a:rPr lang="pt-BR" sz="2000" dirty="0" err="1">
                <a:latin typeface="+mj-lt"/>
              </a:rPr>
              <a:t>Six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Examples</a:t>
            </a:r>
            <a:r>
              <a:rPr lang="pt-BR" sz="2000" dirty="0">
                <a:latin typeface="+mj-lt"/>
              </a:rPr>
              <a:t>. https://towardsdatascience.com/the-growing-impact- of-ai-in-financial-services-six-examples-da386c0301b2,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[20] CANTO, L. G. Stock Market 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. https://github.com/lgcanto/ stock-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predictor</a:t>
            </a:r>
            <a:r>
              <a:rPr lang="pt-BR" sz="2000" dirty="0">
                <a:latin typeface="+mj-lt"/>
              </a:rPr>
              <a:t>/, 2019.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197853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[21] MOREIRA, M. Fusão entre </a:t>
            </a:r>
            <a:r>
              <a:rPr lang="pt-BR" sz="2000" dirty="0" err="1">
                <a:latin typeface="+mj-lt"/>
              </a:rPr>
              <a:t>BM&amp;FBovespa</a:t>
            </a:r>
            <a:r>
              <a:rPr lang="pt-BR" sz="2000" dirty="0">
                <a:latin typeface="+mj-lt"/>
              </a:rPr>
              <a:t> e 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 cria a B3, 5ª maior bolsa de valores do mundo. http://agenciabrasil.ebc.com.br/ economia/noticia/2017-03/</a:t>
            </a:r>
            <a:r>
              <a:rPr lang="pt-BR" sz="2000" dirty="0" err="1">
                <a:latin typeface="+mj-lt"/>
              </a:rPr>
              <a:t>fusao</a:t>
            </a:r>
            <a:r>
              <a:rPr lang="pt-BR" sz="2000" dirty="0">
                <a:latin typeface="+mj-lt"/>
              </a:rPr>
              <a:t>-entre-</a:t>
            </a:r>
            <a:r>
              <a:rPr lang="pt-BR" sz="2000" dirty="0" err="1">
                <a:latin typeface="+mj-lt"/>
              </a:rPr>
              <a:t>bmfbovespa</a:t>
            </a:r>
            <a:r>
              <a:rPr lang="pt-BR" sz="2000" dirty="0">
                <a:latin typeface="+mj-lt"/>
              </a:rPr>
              <a:t>-e-</a:t>
            </a:r>
            <a:r>
              <a:rPr lang="pt-BR" sz="2000" dirty="0" err="1">
                <a:latin typeface="+mj-lt"/>
              </a:rPr>
              <a:t>cetip</a:t>
            </a:r>
            <a:r>
              <a:rPr lang="pt-BR" sz="2000" dirty="0">
                <a:latin typeface="+mj-lt"/>
              </a:rPr>
              <a:t>- cria-b3-5a-maior-bolsa-de-valores-do-mundo,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[22] WAWRZENIAK, D. O Que É Análise Técnica? https://www. bussoladoinvestidor.com.br/o-que-e-analise-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[23] WAWRZENIAK, D. O Que É Análise Fundamentalista? https://www. bussoladoinvestidor.com.br/o-que-e-analise-fundamentalista/, 2018.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[24] MALKIEL, B. G. </a:t>
            </a:r>
            <a:r>
              <a:rPr lang="pt-BR" sz="2000" dirty="0" err="1">
                <a:latin typeface="+mj-lt"/>
              </a:rPr>
              <a:t>Ecient</a:t>
            </a:r>
            <a:r>
              <a:rPr lang="pt-BR" sz="2000" dirty="0">
                <a:latin typeface="+mj-lt"/>
              </a:rPr>
              <a:t> Market </a:t>
            </a:r>
            <a:r>
              <a:rPr lang="pt-BR" sz="2000" dirty="0" err="1">
                <a:latin typeface="+mj-lt"/>
              </a:rPr>
              <a:t>Hypothesis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Finance</a:t>
            </a:r>
            <a:r>
              <a:rPr lang="pt-BR" sz="2000" dirty="0">
                <a:latin typeface="+mj-lt"/>
              </a:rPr>
              <a:t>, pp. 127134, 1989.  </a:t>
            </a:r>
          </a:p>
          <a:p>
            <a:pPr algn="l"/>
            <a:r>
              <a:rPr lang="pt-BR" sz="2000" dirty="0">
                <a:latin typeface="+mj-lt"/>
              </a:rPr>
              <a:t>[25] Análise Técnica x Análise Fundamentalista. https://www.tororadar. com.br/investimento/analise-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/analise-</a:t>
            </a:r>
            <a:r>
              <a:rPr lang="pt-BR" sz="2000" dirty="0" err="1">
                <a:latin typeface="+mj-lt"/>
              </a:rPr>
              <a:t>tecnica</a:t>
            </a:r>
            <a:r>
              <a:rPr lang="pt-BR" sz="2000" dirty="0">
                <a:latin typeface="+mj-lt"/>
              </a:rPr>
              <a:t>-x- fundamentalista.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209808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[26] JORDAN, M. I.,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learning</a:t>
            </a:r>
            <a:r>
              <a:rPr lang="pt-BR" sz="2000" dirty="0">
                <a:latin typeface="+mj-lt"/>
              </a:rPr>
              <a:t>: </a:t>
            </a:r>
            <a:r>
              <a:rPr lang="pt-BR" sz="2000" dirty="0" err="1">
                <a:latin typeface="+mj-lt"/>
              </a:rPr>
              <a:t>Trends</a:t>
            </a:r>
            <a:r>
              <a:rPr lang="pt-BR" sz="2000" dirty="0">
                <a:latin typeface="+mj-lt"/>
              </a:rPr>
              <a:t>, perspectives,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prospects, Science, v. 349, pp. 8089, jul. 2015.  </a:t>
            </a:r>
          </a:p>
          <a:p>
            <a:pPr algn="l"/>
            <a:r>
              <a:rPr lang="pt-BR" sz="2000" dirty="0">
                <a:latin typeface="+mj-lt"/>
              </a:rPr>
              <a:t>[27] MITCHELL, T. M.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Learning. McGraw Hill, 1997.  </a:t>
            </a:r>
          </a:p>
          <a:p>
            <a:pPr algn="l"/>
            <a:r>
              <a:rPr lang="pt-BR" sz="2000" dirty="0">
                <a:latin typeface="+mj-lt"/>
              </a:rPr>
              <a:t>[28] GULIPALLI, P. The Pareto </a:t>
            </a:r>
            <a:r>
              <a:rPr lang="pt-BR" sz="2000" dirty="0" err="1">
                <a:latin typeface="+mj-lt"/>
              </a:rPr>
              <a:t>Principle</a:t>
            </a:r>
            <a:r>
              <a:rPr lang="pt-BR" sz="2000" dirty="0">
                <a:latin typeface="+mj-lt"/>
              </a:rPr>
              <a:t> for Data </a:t>
            </a:r>
            <a:r>
              <a:rPr lang="pt-BR" sz="2000" dirty="0" err="1">
                <a:latin typeface="+mj-lt"/>
              </a:rPr>
              <a:t>Scientists</a:t>
            </a:r>
            <a:r>
              <a:rPr lang="pt-BR" sz="2000" dirty="0">
                <a:latin typeface="+mj-lt"/>
              </a:rPr>
              <a:t>. https://www. kdnuggets.com/2019/03/pareto-principle-data-scientists.html,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[29] KOHAVI, R. A </a:t>
            </a:r>
            <a:r>
              <a:rPr lang="pt-BR" sz="2000" dirty="0" err="1">
                <a:latin typeface="+mj-lt"/>
              </a:rPr>
              <a:t>Study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CrossValidation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Bootstrap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Accuracy</a:t>
            </a:r>
            <a:r>
              <a:rPr lang="pt-BR" sz="2000" dirty="0">
                <a:latin typeface="+mj-lt"/>
              </a:rPr>
              <a:t> Estima- </a:t>
            </a:r>
            <a:r>
              <a:rPr lang="pt-BR" sz="2000" dirty="0" err="1">
                <a:latin typeface="+mj-lt"/>
              </a:rPr>
              <a:t>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and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Selection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AInternational</a:t>
            </a:r>
            <a:r>
              <a:rPr lang="pt-BR" sz="2000" dirty="0">
                <a:latin typeface="+mj-lt"/>
              </a:rPr>
              <a:t> joint </a:t>
            </a:r>
            <a:r>
              <a:rPr lang="pt-BR" sz="2000" dirty="0" err="1">
                <a:latin typeface="+mj-lt"/>
              </a:rPr>
              <a:t>Conference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on</a:t>
            </a:r>
            <a:r>
              <a:rPr lang="pt-BR" sz="2000" dirty="0">
                <a:latin typeface="+mj-lt"/>
              </a:rPr>
              <a:t> artificial </a:t>
            </a:r>
            <a:r>
              <a:rPr lang="pt-BR" sz="2000" dirty="0" err="1">
                <a:latin typeface="+mj-lt"/>
              </a:rPr>
              <a:t>intelligence</a:t>
            </a:r>
            <a:r>
              <a:rPr lang="pt-BR" sz="2000" dirty="0">
                <a:latin typeface="+mj-lt"/>
              </a:rPr>
              <a:t>, v. 14, pp. 11371145, 1995.  </a:t>
            </a:r>
          </a:p>
          <a:p>
            <a:pPr algn="l"/>
            <a:r>
              <a:rPr lang="pt-BR" sz="2000" dirty="0">
                <a:latin typeface="+mj-lt"/>
              </a:rPr>
              <a:t>[30] GROVER, P. 5 </a:t>
            </a:r>
            <a:r>
              <a:rPr lang="pt-BR" sz="2000" dirty="0" err="1">
                <a:latin typeface="+mj-lt"/>
              </a:rPr>
              <a:t>Regression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Loss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Functions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All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Learners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Should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Know</a:t>
            </a:r>
            <a:r>
              <a:rPr lang="pt-BR" sz="2000" dirty="0">
                <a:latin typeface="+mj-lt"/>
              </a:rPr>
              <a:t>. https://heartbeat.fritz.ai/5-regression-loss- functions-all-machine-learners-should-know-4fb140e9d4b0,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364687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[31] ROJAS, R. Neural Networks - A </a:t>
            </a:r>
            <a:r>
              <a:rPr lang="pt-BR" sz="2000" dirty="0" err="1">
                <a:latin typeface="+mj-lt"/>
              </a:rPr>
              <a:t>Systematic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. Springer, 1996.  </a:t>
            </a:r>
          </a:p>
          <a:p>
            <a:pPr algn="l"/>
            <a:r>
              <a:rPr lang="pt-BR" sz="2000" dirty="0">
                <a:latin typeface="+mj-lt"/>
              </a:rPr>
              <a:t>[32] SAK, H., SENIOR, A., BEAUFAYS, F.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 </a:t>
            </a:r>
            <a:r>
              <a:rPr lang="pt-BR" sz="2000" dirty="0" err="1">
                <a:latin typeface="+mj-lt"/>
              </a:rPr>
              <a:t>Architectures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Large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Scale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Acoustic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Modeling</a:t>
            </a:r>
            <a:r>
              <a:rPr lang="pt-BR" sz="2000" dirty="0">
                <a:latin typeface="+mj-lt"/>
              </a:rPr>
              <a:t>, 2014.  </a:t>
            </a:r>
          </a:p>
          <a:p>
            <a:pPr algn="l"/>
            <a:r>
              <a:rPr lang="pt-BR" sz="2000" dirty="0">
                <a:latin typeface="+mj-lt"/>
              </a:rPr>
              <a:t>[33] AMIDI, S. 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 Neural Networks 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. https://stanford. </a:t>
            </a:r>
            <a:r>
              <a:rPr lang="pt-BR" sz="2000" dirty="0" err="1">
                <a:latin typeface="+mj-lt"/>
              </a:rPr>
              <a:t>edu</a:t>
            </a:r>
            <a:r>
              <a:rPr lang="pt-BR" sz="2000" dirty="0">
                <a:latin typeface="+mj-lt"/>
              </a:rPr>
              <a:t>/~</a:t>
            </a:r>
            <a:r>
              <a:rPr lang="pt-BR" sz="2000" dirty="0" err="1">
                <a:latin typeface="+mj-lt"/>
              </a:rPr>
              <a:t>shervine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teaching</a:t>
            </a:r>
            <a:r>
              <a:rPr lang="pt-BR" sz="2000" dirty="0">
                <a:latin typeface="+mj-lt"/>
              </a:rPr>
              <a:t>/cs-230/</a:t>
            </a:r>
            <a:r>
              <a:rPr lang="pt-BR" sz="2000" dirty="0" err="1">
                <a:latin typeface="+mj-lt"/>
              </a:rPr>
              <a:t>cheatsheet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recurrent</a:t>
            </a:r>
            <a:r>
              <a:rPr lang="pt-BR" sz="2000" dirty="0">
                <a:latin typeface="+mj-lt"/>
              </a:rPr>
              <a:t>-neural- networks.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[34] HOCHREITER, S., SCHMIDHUBER, J. </a:t>
            </a:r>
            <a:r>
              <a:rPr lang="pt-BR" sz="2000" dirty="0" err="1">
                <a:latin typeface="+mj-lt"/>
              </a:rPr>
              <a:t>Long</a:t>
            </a:r>
            <a:r>
              <a:rPr lang="pt-BR" sz="2000" dirty="0">
                <a:latin typeface="+mj-lt"/>
              </a:rPr>
              <a:t> Short-</a:t>
            </a:r>
            <a:r>
              <a:rPr lang="pt-BR" sz="2000" dirty="0" err="1">
                <a:latin typeface="+mj-lt"/>
              </a:rPr>
              <a:t>Term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Memory</a:t>
            </a:r>
            <a:r>
              <a:rPr lang="pt-BR" sz="2000" dirty="0">
                <a:latin typeface="+mj-lt"/>
              </a:rPr>
              <a:t>, Neural </a:t>
            </a:r>
            <a:r>
              <a:rPr lang="pt-BR" sz="2000" dirty="0" err="1">
                <a:latin typeface="+mj-lt"/>
              </a:rPr>
              <a:t>Computation</a:t>
            </a:r>
            <a:r>
              <a:rPr lang="pt-BR" sz="2000" dirty="0">
                <a:latin typeface="+mj-lt"/>
              </a:rPr>
              <a:t>, jun. 1997.  </a:t>
            </a:r>
          </a:p>
          <a:p>
            <a:pPr algn="l"/>
            <a:r>
              <a:rPr lang="pt-BR" sz="2000" dirty="0">
                <a:latin typeface="+mj-lt"/>
              </a:rPr>
              <a:t>[35] GARBADE, M. J. A </a:t>
            </a:r>
            <a:r>
              <a:rPr lang="pt-BR" sz="2000" dirty="0" err="1">
                <a:latin typeface="+mj-lt"/>
              </a:rPr>
              <a:t>Simple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Introduction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to</a:t>
            </a:r>
            <a:r>
              <a:rPr lang="pt-BR" sz="2000" dirty="0">
                <a:latin typeface="+mj-lt"/>
              </a:rPr>
              <a:t> Natural </a:t>
            </a:r>
            <a:r>
              <a:rPr lang="pt-BR" sz="2000" dirty="0" err="1">
                <a:latin typeface="+mj-lt"/>
              </a:rPr>
              <a:t>Language</a:t>
            </a:r>
            <a:r>
              <a:rPr lang="pt-BR" sz="2000" dirty="0">
                <a:latin typeface="+mj-lt"/>
              </a:rPr>
              <a:t> Pro- </a:t>
            </a:r>
            <a:r>
              <a:rPr lang="pt-BR" sz="2000" dirty="0" err="1">
                <a:latin typeface="+mj-lt"/>
              </a:rPr>
              <a:t>cessing</a:t>
            </a:r>
            <a:r>
              <a:rPr lang="pt-BR" sz="2000" dirty="0">
                <a:latin typeface="+mj-lt"/>
              </a:rPr>
              <a:t>. https://becominghuman.ai/a-simple-introduction-to- natural-language-processing-ea66a1747b32, 2018. Acessado em Dezembro/2019. </a:t>
            </a:r>
          </a:p>
        </p:txBody>
      </p:sp>
    </p:spTree>
    <p:extLst>
      <p:ext uri="{BB962C8B-B14F-4D97-AF65-F5344CB8AC3E}">
        <p14:creationId xmlns:p14="http://schemas.microsoft.com/office/powerpoint/2010/main" val="97896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[36] Repositório de Word 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 do NILC. http://nilc.icmc.usp.br/ 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index.php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repositorio</a:t>
            </a:r>
            <a:r>
              <a:rPr lang="pt-BR" sz="2000" dirty="0">
                <a:latin typeface="+mj-lt"/>
              </a:rPr>
              <a:t>-de-</a:t>
            </a:r>
            <a:r>
              <a:rPr lang="pt-BR" sz="2000" dirty="0" err="1">
                <a:latin typeface="+mj-lt"/>
              </a:rPr>
              <a:t>word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embeddings</a:t>
            </a:r>
            <a:r>
              <a:rPr lang="pt-BR" sz="2000" dirty="0">
                <a:latin typeface="+mj-lt"/>
              </a:rPr>
              <a:t>-do-</a:t>
            </a:r>
            <a:r>
              <a:rPr lang="pt-BR" sz="2000" dirty="0" err="1">
                <a:latin typeface="+mj-lt"/>
              </a:rPr>
              <a:t>nilc</a:t>
            </a:r>
            <a:r>
              <a:rPr lang="pt-BR" sz="2000" dirty="0">
                <a:latin typeface="+mj-lt"/>
              </a:rPr>
              <a:t>, 2017.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[37] </a:t>
            </a:r>
            <a:r>
              <a:rPr lang="pt-BR" sz="2000" dirty="0" err="1">
                <a:latin typeface="+mj-lt"/>
              </a:rPr>
              <a:t>PyText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Documentation</a:t>
            </a:r>
            <a:r>
              <a:rPr lang="pt-BR" sz="2000" dirty="0">
                <a:latin typeface="+mj-lt"/>
              </a:rPr>
              <a:t>. https://pytext.readthedocs.io/en/master/ index.html, 2018.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[38] </a:t>
            </a:r>
            <a:r>
              <a:rPr lang="pt-BR" sz="2000" dirty="0" err="1">
                <a:latin typeface="+mj-lt"/>
              </a:rPr>
              <a:t>PyTorch</a:t>
            </a:r>
            <a:r>
              <a:rPr lang="pt-BR" sz="2000" dirty="0">
                <a:latin typeface="+mj-lt"/>
              </a:rPr>
              <a:t>. https://pytorch.org/, . Acessado em Janeiro/2020.  </a:t>
            </a:r>
          </a:p>
          <a:p>
            <a:pPr algn="l"/>
            <a:r>
              <a:rPr lang="pt-BR" sz="2000" dirty="0">
                <a:latin typeface="+mj-lt"/>
              </a:rPr>
              <a:t>[39] Folha de S. Paulo. https://www.folha.uol.com.br/.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 </a:t>
            </a:r>
          </a:p>
          <a:p>
            <a:pPr algn="l"/>
            <a:r>
              <a:rPr lang="pt-BR" sz="2000" dirty="0">
                <a:latin typeface="+mj-lt"/>
              </a:rPr>
              <a:t>[40] </a:t>
            </a:r>
            <a:r>
              <a:rPr lang="pt-BR" sz="2000" dirty="0" err="1">
                <a:latin typeface="+mj-lt"/>
              </a:rPr>
              <a:t>InfoMoney</a:t>
            </a:r>
            <a:r>
              <a:rPr lang="pt-BR" sz="2000" dirty="0">
                <a:latin typeface="+mj-lt"/>
              </a:rPr>
              <a:t>. https://www.infomoney.com.br/. Acessado em </a:t>
            </a:r>
            <a:r>
              <a:rPr lang="pt-BR" sz="2000" dirty="0" err="1">
                <a:latin typeface="+mj-lt"/>
              </a:rPr>
              <a:t>Dezem</a:t>
            </a:r>
            <a:r>
              <a:rPr lang="pt-BR" sz="2000" dirty="0">
                <a:latin typeface="+mj-lt"/>
              </a:rPr>
              <a:t>- </a:t>
            </a:r>
            <a:r>
              <a:rPr lang="pt-BR" sz="2000" dirty="0" err="1">
                <a:latin typeface="+mj-lt"/>
              </a:rPr>
              <a:t>bro</a:t>
            </a:r>
            <a:r>
              <a:rPr lang="pt-BR" sz="2000" dirty="0">
                <a:latin typeface="+mj-lt"/>
              </a:rPr>
              <a:t>/2019. </a:t>
            </a:r>
          </a:p>
        </p:txBody>
      </p:sp>
    </p:spTree>
    <p:extLst>
      <p:ext uri="{BB962C8B-B14F-4D97-AF65-F5344CB8AC3E}">
        <p14:creationId xmlns:p14="http://schemas.microsoft.com/office/powerpoint/2010/main" val="108953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878891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Referências Bibliográficas</a:t>
            </a:r>
            <a:endParaRPr lang="pt-BR" sz="4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473100"/>
            <a:ext cx="10950359" cy="5078620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latin typeface="+mj-lt"/>
              </a:rPr>
              <a:t>[41] Twitter API </a:t>
            </a:r>
            <a:r>
              <a:rPr lang="pt-BR" sz="2000" dirty="0" err="1">
                <a:latin typeface="+mj-lt"/>
              </a:rPr>
              <a:t>Reference</a:t>
            </a:r>
            <a:r>
              <a:rPr lang="pt-BR" sz="2000" dirty="0">
                <a:latin typeface="+mj-lt"/>
              </a:rPr>
              <a:t> - 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 Tweets. https://developer.twitter.com/ </a:t>
            </a:r>
            <a:r>
              <a:rPr lang="pt-BR" sz="2000" dirty="0" err="1">
                <a:latin typeface="+mj-lt"/>
              </a:rPr>
              <a:t>en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docs</a:t>
            </a:r>
            <a:r>
              <a:rPr lang="pt-BR" sz="2000" dirty="0">
                <a:latin typeface="+mj-lt"/>
              </a:rPr>
              <a:t>/tweets/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api-reference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get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search</a:t>
            </a:r>
            <a:r>
              <a:rPr lang="pt-BR" sz="2000" dirty="0">
                <a:latin typeface="+mj-lt"/>
              </a:rPr>
              <a:t>-tweets. Aces- sado em Dezembro/2019.  </a:t>
            </a:r>
          </a:p>
          <a:p>
            <a:pPr algn="l"/>
            <a:r>
              <a:rPr lang="pt-BR" sz="2000" dirty="0">
                <a:latin typeface="+mj-lt"/>
              </a:rPr>
              <a:t>[42] MARLESSON.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News 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Brazilian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Newspaper</a:t>
            </a:r>
            <a:r>
              <a:rPr lang="pt-BR" sz="2000" dirty="0">
                <a:latin typeface="+mj-lt"/>
              </a:rPr>
              <a:t>. https://www. kaggle.com/</a:t>
            </a:r>
            <a:r>
              <a:rPr lang="pt-BR" sz="2000" dirty="0" err="1">
                <a:latin typeface="+mj-lt"/>
              </a:rPr>
              <a:t>marlesson</a:t>
            </a:r>
            <a:r>
              <a:rPr lang="pt-BR" sz="2000" dirty="0">
                <a:latin typeface="+mj-lt"/>
              </a:rPr>
              <a:t>/</a:t>
            </a:r>
            <a:r>
              <a:rPr lang="pt-BR" sz="2000" dirty="0" err="1">
                <a:latin typeface="+mj-lt"/>
              </a:rPr>
              <a:t>news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of</a:t>
            </a:r>
            <a:r>
              <a:rPr lang="pt-BR" sz="2000" dirty="0">
                <a:latin typeface="+mj-lt"/>
              </a:rPr>
              <a:t>-</a:t>
            </a:r>
            <a:r>
              <a:rPr lang="pt-BR" sz="2000" dirty="0" err="1">
                <a:latin typeface="+mj-lt"/>
              </a:rPr>
              <a:t>the</a:t>
            </a:r>
            <a:r>
              <a:rPr lang="pt-BR" sz="2000" dirty="0">
                <a:latin typeface="+mj-lt"/>
              </a:rPr>
              <a:t>-site-</a:t>
            </a:r>
            <a:r>
              <a:rPr lang="pt-BR" sz="2000" dirty="0" err="1">
                <a:latin typeface="+mj-lt"/>
              </a:rPr>
              <a:t>folhauol</a:t>
            </a:r>
            <a:r>
              <a:rPr lang="pt-BR" sz="2000" dirty="0">
                <a:latin typeface="+mj-lt"/>
              </a:rPr>
              <a:t>, 2019.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[43] B3 - Séries históricas. http://www.bmfbovespa.com.br/pt_br/servicos/ </a:t>
            </a:r>
            <a:r>
              <a:rPr lang="pt-BR" sz="2000" dirty="0" err="1">
                <a:latin typeface="+mj-lt"/>
              </a:rPr>
              <a:t>market</a:t>
            </a:r>
            <a:r>
              <a:rPr lang="pt-BR" sz="2000" dirty="0">
                <a:latin typeface="+mj-lt"/>
              </a:rPr>
              <a:t>-data/</a:t>
            </a:r>
            <a:r>
              <a:rPr lang="pt-BR" sz="2000" dirty="0" err="1">
                <a:latin typeface="+mj-lt"/>
              </a:rPr>
              <a:t>historico</a:t>
            </a:r>
            <a:r>
              <a:rPr lang="pt-BR" sz="2000" dirty="0">
                <a:latin typeface="+mj-lt"/>
              </a:rPr>
              <a:t>/mercado-a-vista/series-</a:t>
            </a:r>
            <a:r>
              <a:rPr lang="pt-BR" sz="2000" dirty="0" err="1">
                <a:latin typeface="+mj-lt"/>
              </a:rPr>
              <a:t>historicas</a:t>
            </a:r>
            <a:r>
              <a:rPr lang="pt-BR" sz="2000" dirty="0">
                <a:latin typeface="+mj-lt"/>
              </a:rPr>
              <a:t>/. Acessado em Dezembro/2019.  </a:t>
            </a:r>
          </a:p>
          <a:p>
            <a:pPr algn="l"/>
            <a:r>
              <a:rPr lang="pt-BR" sz="2000" dirty="0">
                <a:latin typeface="+mj-lt"/>
              </a:rPr>
              <a:t>[44] CAMPEAO, D. </a:t>
            </a:r>
            <a:r>
              <a:rPr lang="pt-BR" sz="2000" dirty="0" err="1">
                <a:latin typeface="+mj-lt"/>
              </a:rPr>
              <a:t>Kaggle</a:t>
            </a:r>
            <a:r>
              <a:rPr lang="pt-BR" sz="2000" dirty="0">
                <a:latin typeface="+mj-lt"/>
              </a:rPr>
              <a:t> - Bovespa. https://www.kaggle.com/dcampeao/ </a:t>
            </a:r>
            <a:r>
              <a:rPr lang="pt-BR" sz="2000" dirty="0" err="1">
                <a:latin typeface="+mj-lt"/>
              </a:rPr>
              <a:t>bovespa</a:t>
            </a:r>
            <a:r>
              <a:rPr lang="pt-BR" sz="2000" dirty="0">
                <a:latin typeface="+mj-lt"/>
              </a:rPr>
              <a:t>, 2018. Acessado em Dezembro/2019.</a:t>
            </a:r>
          </a:p>
        </p:txBody>
      </p:sp>
    </p:spTree>
    <p:extLst>
      <p:ext uri="{BB962C8B-B14F-4D97-AF65-F5344CB8AC3E}">
        <p14:creationId xmlns:p14="http://schemas.microsoft.com/office/powerpoint/2010/main" val="38241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Delimitação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54FFC-CAB0-48C0-8722-C0076F814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20" y="1970843"/>
            <a:ext cx="10950359" cy="332083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200000"/>
              </a:lnSpc>
              <a:buFontTx/>
              <a:buChar char="-"/>
            </a:pPr>
            <a:r>
              <a:rPr lang="pt-BR" sz="2800" dirty="0">
                <a:latin typeface="+mj-lt"/>
              </a:rPr>
              <a:t>Processamento de notícias em Português Brasileiro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Predição da variação de preço de ações da Bolsa de Valores do Brasil, 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Variações de preço dentro de uma janela de tempo maior que um dia (auxiliar decisões de </a:t>
            </a:r>
            <a:r>
              <a:rPr lang="pt-BR" sz="2800" i="1" dirty="0">
                <a:latin typeface="+mj-lt"/>
              </a:rPr>
              <a:t>Swing Trade</a:t>
            </a:r>
            <a:r>
              <a:rPr lang="pt-BR" sz="2800" dirty="0">
                <a:latin typeface="+mj-lt"/>
              </a:rPr>
              <a:t>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Utilização do </a:t>
            </a:r>
            <a:r>
              <a:rPr lang="pt-BR" sz="2800" i="1" dirty="0">
                <a:latin typeface="+mj-lt"/>
              </a:rPr>
              <a:t>framework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, como apresentado por ALVES, V. A [17]. </a:t>
            </a:r>
          </a:p>
          <a:p>
            <a:pPr marL="457200" indent="-457200" algn="l">
              <a:buFontTx/>
              <a:buChar char="-"/>
            </a:pPr>
            <a:endParaRPr lang="pt-BR" sz="2800" dirty="0">
              <a:latin typeface="+mj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Justificativa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25866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Crescente número de investidores na B3 pode indicar uma maior preocupação da população brasileira acerca da busca por fontes alternativas de renda [18]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Estudos associados a I.A., Aprendizado de Máquina e PLN continuam emergindo e auxiliando o meio profissional, inclusive o mercado financeiro [19]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Através destes dois fatores, contribuir para a difusão desses estudos associados a um interesse da população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Contribuir para uma possível instauração de uma cultura de economia e independência financeira</a:t>
            </a:r>
          </a:p>
        </p:txBody>
      </p:sp>
    </p:spTree>
    <p:extLst>
      <p:ext uri="{BB962C8B-B14F-4D97-AF65-F5344CB8AC3E}">
        <p14:creationId xmlns:p14="http://schemas.microsoft.com/office/powerpoint/2010/main" val="57131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Objetivos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07679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Criar e analisar modelos preditivos associados ao mercado financeiro através do </a:t>
            </a:r>
            <a:r>
              <a:rPr lang="pt-BR" sz="2800" i="1" dirty="0">
                <a:latin typeface="+mj-lt"/>
              </a:rPr>
              <a:t>framework</a:t>
            </a:r>
            <a:r>
              <a:rPr lang="pt-BR" sz="2800" dirty="0">
                <a:latin typeface="+mj-lt"/>
              </a:rPr>
              <a:t>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e com isso apresentar: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busca por dados de notícias e do histórico de preços de ações da B3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O pré-processamento dos dados obtidos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 lógica utilizada para a agregação destes dados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As possíveis configurações do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que se obtenha uma performance razoável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encontrados</a:t>
            </a:r>
          </a:p>
        </p:txBody>
      </p:sp>
    </p:spTree>
    <p:extLst>
      <p:ext uri="{BB962C8B-B14F-4D97-AF65-F5344CB8AC3E}">
        <p14:creationId xmlns:p14="http://schemas.microsoft.com/office/powerpoint/2010/main" val="163613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Introdução</a:t>
            </a:r>
            <a:br>
              <a:rPr lang="pt-BR" sz="5400" dirty="0"/>
            </a:br>
            <a:r>
              <a:rPr lang="pt-BR" sz="4100" dirty="0"/>
              <a:t>Metodologia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Obtenção de notícias e do histórico de preços de ações da B3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Filtrar histórico para obter dados dos 5 ativos mais significativos do </a:t>
            </a:r>
            <a:r>
              <a:rPr lang="pt-BR" sz="2800" dirty="0" err="1">
                <a:latin typeface="+mj-lt"/>
              </a:rPr>
              <a:t>iBovespa</a:t>
            </a:r>
            <a:r>
              <a:rPr lang="pt-BR" sz="2800" dirty="0">
                <a:latin typeface="+mj-lt"/>
              </a:rPr>
              <a:t> na mesma janela de tempo das notícias (com 5 dias a mais)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Pré-processamento e união de dados de forma a obter 5 conjuntos de dados para cada ativo, cada um levando em consideração uma diferente janela de tempo de valorização: de 1 a 5 dias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Testes no </a:t>
            </a:r>
            <a:r>
              <a:rPr lang="pt-BR" sz="2800" dirty="0" err="1">
                <a:latin typeface="+mj-lt"/>
              </a:rPr>
              <a:t>PyText</a:t>
            </a:r>
            <a:r>
              <a:rPr lang="pt-BR" sz="2800" dirty="0">
                <a:latin typeface="+mj-lt"/>
              </a:rPr>
              <a:t> para definir a melhor configuração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Treinamento dos modelos na configuração encontrada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Análise dos modelos finais encontrados</a:t>
            </a:r>
          </a:p>
        </p:txBody>
      </p:sp>
    </p:spTree>
    <p:extLst>
      <p:ext uri="{BB962C8B-B14F-4D97-AF65-F5344CB8AC3E}">
        <p14:creationId xmlns:p14="http://schemas.microsoft.com/office/powerpoint/2010/main" val="14666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Resultado de imagem para petrobras logo">
            <a:extLst>
              <a:ext uri="{FF2B5EF4-FFF2-40B4-BE49-F238E27FC236}">
                <a16:creationId xmlns:a16="http://schemas.microsoft.com/office/drawing/2014/main" id="{4BF7828F-CDD9-487B-9539-C7A4FFBF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59" y="3502656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2"/>
            <a:ext cx="10950359" cy="457726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Bolsa de Valores: Lugar centralizada onde se negociam ações (também chamados de ativos ou papéis)</a:t>
            </a: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Ações: Parcelas do capital social de empresas de capital aberto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73A2A9-6CE5-4D85-9097-AD476458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1" y="4109065"/>
            <a:ext cx="3823284" cy="17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itau logo">
            <a:extLst>
              <a:ext uri="{FF2B5EF4-FFF2-40B4-BE49-F238E27FC236}">
                <a16:creationId xmlns:a16="http://schemas.microsoft.com/office/drawing/2014/main" id="{8AF30D20-D2A1-4004-B942-99C877D7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224" y="3764132"/>
            <a:ext cx="1239175" cy="123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ambev logo">
            <a:extLst>
              <a:ext uri="{FF2B5EF4-FFF2-40B4-BE49-F238E27FC236}">
                <a16:creationId xmlns:a16="http://schemas.microsoft.com/office/drawing/2014/main" id="{5AF53A86-16B8-4BC1-93B6-8EDEB1212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608" y="5101911"/>
            <a:ext cx="2869252" cy="16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m para vale logo">
            <a:extLst>
              <a:ext uri="{FF2B5EF4-FFF2-40B4-BE49-F238E27FC236}">
                <a16:creationId xmlns:a16="http://schemas.microsoft.com/office/drawing/2014/main" id="{548D364D-6497-472C-8837-DD265ACA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1" y="5530931"/>
            <a:ext cx="2219056" cy="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lear logo">
            <a:extLst>
              <a:ext uri="{FF2B5EF4-FFF2-40B4-BE49-F238E27FC236}">
                <a16:creationId xmlns:a16="http://schemas.microsoft.com/office/drawing/2014/main" id="{B2474773-9EFC-42A1-AD77-3C534654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99" y="2709867"/>
            <a:ext cx="2521582" cy="252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1988013"/>
            <a:ext cx="10950359" cy="177612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Na B3, as ações são negociadas durante o pregão eletrônico através das corretoras, em dias úteis das 10:00 às 17:00</a:t>
            </a:r>
          </a:p>
        </p:txBody>
      </p:sp>
      <p:pic>
        <p:nvPicPr>
          <p:cNvPr id="2054" name="Picture 6" descr="Resultado de imagem para easyinvest logo">
            <a:extLst>
              <a:ext uri="{FF2B5EF4-FFF2-40B4-BE49-F238E27FC236}">
                <a16:creationId xmlns:a16="http://schemas.microsoft.com/office/drawing/2014/main" id="{184D1D1A-6C8A-4AFE-85A2-481E2BD3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4" y="5423707"/>
            <a:ext cx="4356115" cy="81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xp investimentos logo">
            <a:extLst>
              <a:ext uri="{FF2B5EF4-FFF2-40B4-BE49-F238E27FC236}">
                <a16:creationId xmlns:a16="http://schemas.microsoft.com/office/drawing/2014/main" id="{002E09D4-44F2-459F-A716-E2E9D061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5337056"/>
            <a:ext cx="461962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ágora logo">
            <a:extLst>
              <a:ext uri="{FF2B5EF4-FFF2-40B4-BE49-F238E27FC236}">
                <a16:creationId xmlns:a16="http://schemas.microsoft.com/office/drawing/2014/main" id="{1989B4E2-3761-4DD4-8F88-5AC67F5C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11" y="3454986"/>
            <a:ext cx="3959441" cy="123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6A768-A0AC-47A8-826C-4AB66994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68" y="461637"/>
            <a:ext cx="9144000" cy="1420426"/>
          </a:xfrm>
        </p:spPr>
        <p:txBody>
          <a:bodyPr>
            <a:normAutofit/>
          </a:bodyPr>
          <a:lstStyle/>
          <a:p>
            <a:pPr algn="l"/>
            <a:r>
              <a:rPr lang="pt-BR" sz="5400" dirty="0"/>
              <a:t>Fundamentação Teórica</a:t>
            </a:r>
            <a:br>
              <a:rPr lang="pt-BR" sz="5400" dirty="0"/>
            </a:br>
            <a:r>
              <a:rPr lang="pt-BR" sz="4100" dirty="0"/>
              <a:t>Bolsa de Valores e 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35A6A7-C92D-4B69-9002-6416C5DA1DA9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pt-BR" sz="1000">
              <a:solidFill>
                <a:srgbClr val="000000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6C7E8B1-58B9-44C2-97D8-C1D78F16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2307606"/>
            <a:ext cx="10950359" cy="374276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Lucro com Ações: Através de dividendos ou pela venda de ativos valorizados no mercado</a:t>
            </a:r>
            <a:br>
              <a:rPr lang="pt-BR" sz="2800" dirty="0">
                <a:latin typeface="+mj-lt"/>
              </a:rPr>
            </a:br>
            <a:endParaRPr lang="pt-BR" sz="2800" dirty="0">
              <a:latin typeface="+mj-lt"/>
            </a:endParaRPr>
          </a:p>
          <a:p>
            <a:pPr marL="457200" indent="-457200" algn="l">
              <a:buFontTx/>
              <a:buChar char="-"/>
            </a:pPr>
            <a:r>
              <a:rPr lang="pt-BR" sz="2800" dirty="0">
                <a:latin typeface="+mj-lt"/>
              </a:rPr>
              <a:t>Preços de Ações: Podem variar por diversas razões que podem se relacionar entre si, entre essas: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Lei da oferta e demanda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Perspectivas de crescimento da empresa associada ao papel</a:t>
            </a:r>
          </a:p>
          <a:p>
            <a:pPr marL="914400" lvl="1" indent="-457200" algn="l">
              <a:buFontTx/>
              <a:buChar char="-"/>
            </a:pPr>
            <a:r>
              <a:rPr lang="pt-BR" sz="2800" dirty="0">
                <a:latin typeface="+mj-lt"/>
              </a:rPr>
              <a:t>Especulação</a:t>
            </a:r>
          </a:p>
        </p:txBody>
      </p:sp>
    </p:spTree>
    <p:extLst>
      <p:ext uri="{BB962C8B-B14F-4D97-AF65-F5344CB8AC3E}">
        <p14:creationId xmlns:p14="http://schemas.microsoft.com/office/powerpoint/2010/main" val="333373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12762</TotalTime>
  <Words>2335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Análise de Notícias do Mercado Financeiro Utilizando Processamento de Linguagem Natural e Aprendizado de Máquina</vt:lpstr>
      <vt:lpstr>Introdução Tema</vt:lpstr>
      <vt:lpstr>Introdução Delimitação</vt:lpstr>
      <vt:lpstr>Introdução Justificativa</vt:lpstr>
      <vt:lpstr>Introdução Objetivos</vt:lpstr>
      <vt:lpstr>Introdução Metodologia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Bolsa de Valores e Ações</vt:lpstr>
      <vt:lpstr>Fundamentação Teórica Aprendizado de Máquina</vt:lpstr>
      <vt:lpstr>Apresentação do PowerPoint</vt:lpstr>
      <vt:lpstr>Apresentação do PowerPoint</vt:lpstr>
      <vt:lpstr>Apresentação do PowerPoint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Notícias do Mercado Financeiro Utilizando Processamento de Linguagem Natural e Aprendizado de Máquina</dc:title>
  <dc:creator>Canto, Lucas Gama (GP SLN RE RC-BR CH OC IIT)</dc:creator>
  <cp:keywords>C_Unrestricted</cp:keywords>
  <cp:lastModifiedBy>Canto, Lucas Gama (GP SLN RE RC-BR CH OC IIT)</cp:lastModifiedBy>
  <cp:revision>60</cp:revision>
  <dcterms:created xsi:type="dcterms:W3CDTF">2020-02-28T00:17:26Z</dcterms:created>
  <dcterms:modified xsi:type="dcterms:W3CDTF">2020-03-07T20:59:38Z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Sem restrições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