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9" r:id="rId20"/>
    <p:sldId id="274" r:id="rId21"/>
    <p:sldId id="275" r:id="rId22"/>
    <p:sldId id="276" r:id="rId23"/>
    <p:sldId id="277" r:id="rId24"/>
    <p:sldId id="278"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29"/>
  </p:normalViewPr>
  <p:slideViewPr>
    <p:cSldViewPr snapToGrid="0" snapToObjects="1">
      <p:cViewPr varScale="1">
        <p:scale>
          <a:sx n="108" d="100"/>
          <a:sy n="108" d="100"/>
        </p:scale>
        <p:origin x="744"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Wednesday, March 16, 2016</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C057FC-95B6-4D89-AFDA-ABA33EE921E5}" type="datetime2">
              <a:rPr lang="en-US" smtClean="0"/>
              <a:t>Wednesday, March 16, 2016</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4549AC-EB31-477F-92A9-B1988E232878}" type="datetime2">
              <a:rPr lang="en-US" smtClean="0"/>
              <a:t>Wednesday, March 16, 2016</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6A3A3-94A6-4E5B-AF39-173ACA3E61CC}" type="datetime2">
              <a:rPr lang="en-US" smtClean="0"/>
              <a:t>Wednesday, March 16, 2016</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Wednesday, March 16, 2016</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Wednesday, March 16, 2016</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0972B2-CA5C-437D-87D0-8081271A9E4B}" type="datetime2">
              <a:rPr lang="en-US" smtClean="0"/>
              <a:t>Wednesday, March 16, 2016</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Wednesday, March 16, 2016</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Wednesday, March 16, 2016</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Wednesday, March 16, 2016</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BDC1E59-17DD-41CE-97CA-624A472382D4}" type="datetime2">
              <a:rPr lang="en-US" smtClean="0"/>
              <a:t>Wednesday, March 16, 2016</a:t>
            </a:fld>
            <a:endParaRPr lang="en-US"/>
          </a:p>
        </p:txBody>
      </p:sp>
      <p:sp>
        <p:nvSpPr>
          <p:cNvPr id="9" name="Slide Number Placeholder 8"/>
          <p:cNvSpPr>
            <a:spLocks noGrp="1"/>
          </p:cNvSpPr>
          <p:nvPr>
            <p:ph type="sldNum" sz="quarter" idx="11"/>
          </p:nvPr>
        </p:nvSpPr>
        <p:spPr/>
        <p:txBody>
          <a:bodyPr/>
          <a:lstStyle/>
          <a:p>
            <a:fld id="{0CFEC368-1D7A-4F81-ABF6-AE0E36BAF64C}" type="slidenum">
              <a:rPr lang="en-US" smtClean="0"/>
              <a:pPr/>
              <a:t>‹#›</a:t>
            </a:fld>
            <a:endParaRPr lang="en-US"/>
          </a:p>
        </p:txBody>
      </p:sp>
      <p:sp>
        <p:nvSpPr>
          <p:cNvPr id="10" name="Footer Placeholder 9"/>
          <p:cNvSpPr>
            <a:spLocks noGrp="1"/>
          </p:cNvSpPr>
          <p:nvPr>
            <p:ph type="ftr" sz="quarter" idx="12"/>
          </p:nvPr>
        </p:nvSpPr>
        <p:spPr/>
        <p:txBody>
          <a:bodyPr/>
          <a:lstStyle/>
          <a:p>
            <a:pPr algn="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0CFEC368-1D7A-4F81-ABF6-AE0E36BAF64C}"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pPr algn="r"/>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A80CB818-7379-467D-8E76-EF9D9074A26C}" type="datetime2">
              <a:rPr lang="en-US" smtClean="0"/>
              <a:t>Wednesday, March 16, 2016</a:t>
            </a:fld>
            <a:endParaRPr lang="en-US" dirty="0"/>
          </a:p>
        </p:txBody>
      </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nganimate.org/" TargetMode="External"/><Relationship Id="rId3" Type="http://schemas.openxmlformats.org/officeDocument/2006/relationships/hyperlink" Target="https://facebook.github.io/react/docs/multiple-components.html#dynamic-children"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Introduce to </a:t>
            </a:r>
            <a:r>
              <a:rPr lang="en-US" dirty="0" err="1" smtClean="0"/>
              <a:t>ReactJS</a:t>
            </a:r>
            <a:endParaRPr lang="en-US" dirty="0"/>
          </a:p>
        </p:txBody>
      </p:sp>
      <p:sp>
        <p:nvSpPr>
          <p:cNvPr id="3" name="Subtitle 2"/>
          <p:cNvSpPr>
            <a:spLocks noGrp="1"/>
          </p:cNvSpPr>
          <p:nvPr>
            <p:ph type="subTitle" idx="1"/>
          </p:nvPr>
        </p:nvSpPr>
        <p:spPr/>
        <p:txBody>
          <a:bodyPr/>
          <a:lstStyle/>
          <a:p>
            <a:r>
              <a:rPr lang="en-US" dirty="0" smtClean="0"/>
              <a:t>The most flexible frontend framework</a:t>
            </a:r>
            <a:endParaRPr lang="en-US" dirty="0"/>
          </a:p>
        </p:txBody>
      </p:sp>
    </p:spTree>
    <p:extLst>
      <p:ext uri="{BB962C8B-B14F-4D97-AF65-F5344CB8AC3E}">
        <p14:creationId xmlns:p14="http://schemas.microsoft.com/office/powerpoint/2010/main" val="2280970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States</a:t>
            </a:r>
            <a:endParaRPr lang="en-US" dirty="0"/>
          </a:p>
        </p:txBody>
      </p:sp>
      <p:sp>
        <p:nvSpPr>
          <p:cNvPr id="3" name="Content Placeholder 2"/>
          <p:cNvSpPr>
            <a:spLocks noGrp="1"/>
          </p:cNvSpPr>
          <p:nvPr>
            <p:ph idx="1"/>
          </p:nvPr>
        </p:nvSpPr>
        <p:spPr/>
        <p:txBody>
          <a:bodyPr>
            <a:normAutofit/>
          </a:bodyPr>
          <a:lstStyle/>
          <a:p>
            <a:r>
              <a:rPr lang="en-US" sz="1200" dirty="0" smtClean="0"/>
              <a:t>States save the component display status, and some information that completely belongs to component it self.</a:t>
            </a:r>
          </a:p>
          <a:p>
            <a:endParaRPr lang="en-US" sz="1200" dirty="0"/>
          </a:p>
          <a:p>
            <a:r>
              <a:rPr lang="en-US" sz="1200" dirty="0" err="1"/>
              <a:t>var</a:t>
            </a:r>
            <a:r>
              <a:rPr lang="en-US" sz="1200" dirty="0"/>
              <a:t> </a:t>
            </a:r>
            <a:r>
              <a:rPr lang="en-US" sz="1200" dirty="0" err="1"/>
              <a:t>LikeButton</a:t>
            </a:r>
            <a:r>
              <a:rPr lang="en-US" sz="1200" dirty="0"/>
              <a:t> = </a:t>
            </a:r>
            <a:r>
              <a:rPr lang="en-US" sz="1200" dirty="0" err="1"/>
              <a:t>React.createClass</a:t>
            </a:r>
            <a:r>
              <a:rPr lang="en-US" sz="1200" dirty="0" smtClean="0"/>
              <a:t>({ </a:t>
            </a:r>
          </a:p>
          <a:p>
            <a:r>
              <a:rPr lang="en-US" sz="1200" dirty="0" smtClean="0"/>
              <a:t>                                       </a:t>
            </a:r>
            <a:r>
              <a:rPr lang="en-US" sz="1200" dirty="0" err="1" smtClean="0"/>
              <a:t>getInitialState</a:t>
            </a:r>
            <a:r>
              <a:rPr lang="en-US" sz="1200" dirty="0"/>
              <a:t>: function() { return {liked: false}; }, </a:t>
            </a:r>
            <a:endParaRPr lang="en-US" sz="1200" dirty="0" smtClean="0"/>
          </a:p>
          <a:p>
            <a:r>
              <a:rPr lang="en-US" sz="1200" dirty="0" smtClean="0"/>
              <a:t>                                       </a:t>
            </a:r>
            <a:r>
              <a:rPr lang="en-US" sz="1200" dirty="0" err="1" smtClean="0"/>
              <a:t>handleClick</a:t>
            </a:r>
            <a:r>
              <a:rPr lang="en-US" sz="1200" dirty="0"/>
              <a:t>: function(event) { </a:t>
            </a:r>
            <a:r>
              <a:rPr lang="en-US" sz="1200" dirty="0" err="1"/>
              <a:t>this.setState</a:t>
            </a:r>
            <a:r>
              <a:rPr lang="en-US" sz="1200" dirty="0"/>
              <a:t>({liked: !</a:t>
            </a:r>
            <a:r>
              <a:rPr lang="en-US" sz="1200" dirty="0" err="1"/>
              <a:t>this.state.liked</a:t>
            </a:r>
            <a:r>
              <a:rPr lang="en-US" sz="1200" dirty="0"/>
              <a:t>}); </a:t>
            </a:r>
            <a:r>
              <a:rPr lang="en-US" sz="1200" dirty="0" smtClean="0"/>
              <a:t>},</a:t>
            </a:r>
          </a:p>
          <a:p>
            <a:r>
              <a:rPr lang="en-US" sz="1200" dirty="0" smtClean="0"/>
              <a:t>                                       render</a:t>
            </a:r>
            <a:r>
              <a:rPr lang="en-US" sz="1200" dirty="0"/>
              <a:t>: function() { </a:t>
            </a:r>
            <a:endParaRPr lang="en-US" sz="1200" dirty="0" smtClean="0"/>
          </a:p>
          <a:p>
            <a:r>
              <a:rPr lang="en-US" sz="1200" dirty="0"/>
              <a:t> </a:t>
            </a:r>
            <a:r>
              <a:rPr lang="en-US" sz="1200" dirty="0" smtClean="0"/>
              <a:t>                                                               </a:t>
            </a:r>
            <a:r>
              <a:rPr lang="en-US" sz="1200" dirty="0" err="1" smtClean="0"/>
              <a:t>var</a:t>
            </a:r>
            <a:r>
              <a:rPr lang="en-US" sz="1200" dirty="0" smtClean="0"/>
              <a:t> </a:t>
            </a:r>
            <a:r>
              <a:rPr lang="en-US" sz="1200" dirty="0"/>
              <a:t>text = </a:t>
            </a:r>
            <a:r>
              <a:rPr lang="en-US" sz="1200" dirty="0" err="1"/>
              <a:t>this.state.liked</a:t>
            </a:r>
            <a:r>
              <a:rPr lang="en-US" sz="1200" dirty="0"/>
              <a:t> ? 'like' : 'haven\'t liked'; </a:t>
            </a:r>
            <a:endParaRPr lang="en-US" sz="1200" dirty="0" smtClean="0"/>
          </a:p>
          <a:p>
            <a:r>
              <a:rPr lang="en-US" sz="1200" dirty="0"/>
              <a:t> </a:t>
            </a:r>
            <a:r>
              <a:rPr lang="en-US" sz="1200" dirty="0" smtClean="0"/>
              <a:t>                                                               return </a:t>
            </a:r>
            <a:r>
              <a:rPr lang="en-US" sz="1200" dirty="0"/>
              <a:t>( &lt;p </a:t>
            </a:r>
            <a:r>
              <a:rPr lang="en-US" sz="1200" dirty="0" err="1"/>
              <a:t>onClick</a:t>
            </a:r>
            <a:r>
              <a:rPr lang="en-US" sz="1200" dirty="0"/>
              <a:t>={</a:t>
            </a:r>
            <a:r>
              <a:rPr lang="en-US" sz="1200" dirty="0" err="1"/>
              <a:t>this.handleClick</a:t>
            </a:r>
            <a:r>
              <a:rPr lang="en-US" sz="1200" dirty="0"/>
              <a:t>}&gt; You {text} this. Click to toggle. &lt;/p&gt; ); } </a:t>
            </a:r>
            <a:r>
              <a:rPr lang="en-US" sz="1200" dirty="0" smtClean="0"/>
              <a:t>         }); </a:t>
            </a:r>
          </a:p>
          <a:p>
            <a:endParaRPr lang="en-US" sz="1200" dirty="0"/>
          </a:p>
          <a:p>
            <a:r>
              <a:rPr lang="en-US" sz="1200" dirty="0" err="1" smtClean="0"/>
              <a:t>ReactDOM.render</a:t>
            </a:r>
            <a:r>
              <a:rPr lang="en-US" sz="1200" dirty="0"/>
              <a:t>( &lt;</a:t>
            </a:r>
            <a:r>
              <a:rPr lang="en-US" sz="1200" dirty="0" err="1"/>
              <a:t>LikeButton</a:t>
            </a:r>
            <a:r>
              <a:rPr lang="en-US" sz="1200" dirty="0"/>
              <a:t> </a:t>
            </a:r>
            <a:r>
              <a:rPr lang="en-US" sz="1200" dirty="0" smtClean="0"/>
              <a:t>/&gt;, </a:t>
            </a:r>
            <a:r>
              <a:rPr lang="en-US" sz="1200" dirty="0" err="1"/>
              <a:t>document.getElementById</a:t>
            </a:r>
            <a:r>
              <a:rPr lang="en-US" sz="1200" dirty="0"/>
              <a:t>('example') </a:t>
            </a:r>
            <a:r>
              <a:rPr lang="en-US" sz="1200" dirty="0" smtClean="0"/>
              <a:t>);</a:t>
            </a:r>
          </a:p>
          <a:p>
            <a:endParaRPr lang="en-US" sz="1200" dirty="0"/>
          </a:p>
          <a:p>
            <a:endParaRPr lang="en-US" sz="1200" dirty="0" smtClean="0"/>
          </a:p>
          <a:p>
            <a:r>
              <a:rPr lang="en-US" sz="1200" dirty="0" smtClean="0"/>
              <a:t>In this example the </a:t>
            </a:r>
            <a:r>
              <a:rPr lang="en-US" sz="1200" dirty="0" err="1" smtClean="0">
                <a:solidFill>
                  <a:srgbClr val="FF0000"/>
                </a:solidFill>
              </a:rPr>
              <a:t>this.state.liked</a:t>
            </a:r>
            <a:r>
              <a:rPr lang="en-US" sz="1200" dirty="0" smtClean="0"/>
              <a:t> recorded the status of current mark text. And component use it to decide which text to display.</a:t>
            </a:r>
          </a:p>
        </p:txBody>
      </p:sp>
    </p:spTree>
    <p:extLst>
      <p:ext uri="{BB962C8B-B14F-4D97-AF65-F5344CB8AC3E}">
        <p14:creationId xmlns:p14="http://schemas.microsoft.com/office/powerpoint/2010/main" val="4099226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binding and rendering</a:t>
            </a:r>
            <a:endParaRPr lang="en-US" dirty="0"/>
          </a:p>
        </p:txBody>
      </p:sp>
      <p:sp>
        <p:nvSpPr>
          <p:cNvPr id="3" name="Content Placeholder 2"/>
          <p:cNvSpPr>
            <a:spLocks noGrp="1"/>
          </p:cNvSpPr>
          <p:nvPr>
            <p:ph idx="1"/>
          </p:nvPr>
        </p:nvSpPr>
        <p:spPr/>
        <p:txBody>
          <a:bodyPr/>
          <a:lstStyle/>
          <a:p>
            <a:endParaRPr lang="en-US" dirty="0" smtClean="0"/>
          </a:p>
          <a:p>
            <a:endParaRPr lang="en-US" dirty="0"/>
          </a:p>
        </p:txBody>
      </p:sp>
      <p:sp>
        <p:nvSpPr>
          <p:cNvPr id="4" name="Oval 3"/>
          <p:cNvSpPr/>
          <p:nvPr/>
        </p:nvSpPr>
        <p:spPr>
          <a:xfrm>
            <a:off x="1093624" y="2819550"/>
            <a:ext cx="1686297" cy="712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Component initialize</a:t>
            </a:r>
            <a:endParaRPr lang="en-US" sz="1200" dirty="0"/>
          </a:p>
        </p:txBody>
      </p:sp>
      <p:sp>
        <p:nvSpPr>
          <p:cNvPr id="5" name="Oval 4"/>
          <p:cNvSpPr/>
          <p:nvPr/>
        </p:nvSpPr>
        <p:spPr>
          <a:xfrm>
            <a:off x="1093624" y="1489317"/>
            <a:ext cx="1686297" cy="712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Component status change</a:t>
            </a:r>
            <a:endParaRPr lang="en-US" sz="1200" dirty="0"/>
          </a:p>
        </p:txBody>
      </p:sp>
      <p:sp>
        <p:nvSpPr>
          <p:cNvPr id="6" name="Oval 5"/>
          <p:cNvSpPr/>
          <p:nvPr/>
        </p:nvSpPr>
        <p:spPr>
          <a:xfrm>
            <a:off x="5651477" y="2065239"/>
            <a:ext cx="1686297" cy="712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smtClean="0"/>
              <a:t>Update component virtual </a:t>
            </a:r>
            <a:r>
              <a:rPr lang="en-US" sz="1200" dirty="0" err="1" smtClean="0"/>
              <a:t>dom</a:t>
            </a:r>
            <a:endParaRPr lang="en-US" sz="1200" dirty="0"/>
          </a:p>
        </p:txBody>
      </p:sp>
      <p:sp>
        <p:nvSpPr>
          <p:cNvPr id="7" name="Oval 6"/>
          <p:cNvSpPr/>
          <p:nvPr/>
        </p:nvSpPr>
        <p:spPr>
          <a:xfrm>
            <a:off x="5690808" y="4233019"/>
            <a:ext cx="1686297" cy="712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Compare the difference between virtual and real </a:t>
            </a:r>
            <a:r>
              <a:rPr lang="en-US" sz="1200" dirty="0" err="1" smtClean="0"/>
              <a:t>dom</a:t>
            </a:r>
            <a:endParaRPr lang="en-US" sz="1200" dirty="0"/>
          </a:p>
        </p:txBody>
      </p:sp>
      <p:sp>
        <p:nvSpPr>
          <p:cNvPr id="8" name="Oval 7"/>
          <p:cNvSpPr/>
          <p:nvPr/>
        </p:nvSpPr>
        <p:spPr>
          <a:xfrm>
            <a:off x="3566554" y="4233019"/>
            <a:ext cx="1686297" cy="712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Render the component</a:t>
            </a:r>
            <a:endParaRPr lang="en-US" sz="1200" dirty="0"/>
          </a:p>
        </p:txBody>
      </p:sp>
      <p:sp>
        <p:nvSpPr>
          <p:cNvPr id="9" name="Oval 8"/>
          <p:cNvSpPr/>
          <p:nvPr/>
        </p:nvSpPr>
        <p:spPr>
          <a:xfrm>
            <a:off x="3566555" y="2065239"/>
            <a:ext cx="1686297" cy="712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Parent component set the props</a:t>
            </a:r>
            <a:endParaRPr lang="en-US" sz="1200" dirty="0"/>
          </a:p>
        </p:txBody>
      </p:sp>
      <p:sp>
        <p:nvSpPr>
          <p:cNvPr id="10" name="Oval 9"/>
          <p:cNvSpPr/>
          <p:nvPr/>
        </p:nvSpPr>
        <p:spPr>
          <a:xfrm>
            <a:off x="1093624" y="4253915"/>
            <a:ext cx="1686297" cy="7125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User action</a:t>
            </a:r>
            <a:endParaRPr lang="en-US" sz="1200" dirty="0"/>
          </a:p>
        </p:txBody>
      </p:sp>
      <p:cxnSp>
        <p:nvCxnSpPr>
          <p:cNvPr id="12" name="Straight Arrow Connector 11"/>
          <p:cNvCxnSpPr>
            <a:stCxn id="5" idx="6"/>
            <a:endCxn id="9" idx="2"/>
          </p:cNvCxnSpPr>
          <p:nvPr/>
        </p:nvCxnSpPr>
        <p:spPr>
          <a:xfrm>
            <a:off x="2779921" y="1845577"/>
            <a:ext cx="786634" cy="575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6"/>
            <a:endCxn id="9" idx="2"/>
          </p:cNvCxnSpPr>
          <p:nvPr/>
        </p:nvCxnSpPr>
        <p:spPr>
          <a:xfrm flipV="1">
            <a:off x="2779921" y="2421499"/>
            <a:ext cx="786634" cy="754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6"/>
            <a:endCxn id="6" idx="2"/>
          </p:cNvCxnSpPr>
          <p:nvPr/>
        </p:nvCxnSpPr>
        <p:spPr>
          <a:xfrm>
            <a:off x="5252852" y="2421499"/>
            <a:ext cx="3986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urved Connector 17"/>
          <p:cNvCxnSpPr>
            <a:stCxn id="6" idx="6"/>
            <a:endCxn id="7" idx="6"/>
          </p:cNvCxnSpPr>
          <p:nvPr/>
        </p:nvCxnSpPr>
        <p:spPr>
          <a:xfrm>
            <a:off x="7337774" y="2421499"/>
            <a:ext cx="39331" cy="2167780"/>
          </a:xfrm>
          <a:prstGeom prst="curvedConnector3">
            <a:avLst>
              <a:gd name="adj1" fmla="val 68122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2"/>
            <a:endCxn id="8" idx="6"/>
          </p:cNvCxnSpPr>
          <p:nvPr/>
        </p:nvCxnSpPr>
        <p:spPr>
          <a:xfrm flipH="1">
            <a:off x="5252851" y="4589279"/>
            <a:ext cx="4379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2"/>
            <a:endCxn id="10" idx="6"/>
          </p:cNvCxnSpPr>
          <p:nvPr/>
        </p:nvCxnSpPr>
        <p:spPr>
          <a:xfrm flipH="1">
            <a:off x="2779921" y="4589279"/>
            <a:ext cx="786633" cy="20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25"/>
          <p:cNvCxnSpPr>
            <a:stCxn id="10" idx="2"/>
            <a:endCxn id="5" idx="2"/>
          </p:cNvCxnSpPr>
          <p:nvPr/>
        </p:nvCxnSpPr>
        <p:spPr>
          <a:xfrm rot="10800000">
            <a:off x="1093624" y="1845577"/>
            <a:ext cx="12700" cy="2764598"/>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9725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handling</a:t>
            </a:r>
            <a:endParaRPr lang="en-US" dirty="0"/>
          </a:p>
        </p:txBody>
      </p:sp>
      <p:sp>
        <p:nvSpPr>
          <p:cNvPr id="3" name="Content Placeholder 2"/>
          <p:cNvSpPr>
            <a:spLocks noGrp="1"/>
          </p:cNvSpPr>
          <p:nvPr>
            <p:ph idx="1"/>
          </p:nvPr>
        </p:nvSpPr>
        <p:spPr/>
        <p:txBody>
          <a:bodyPr>
            <a:normAutofit/>
          </a:bodyPr>
          <a:lstStyle/>
          <a:p>
            <a:r>
              <a:rPr lang="en-US" sz="1200" dirty="0" err="1"/>
              <a:t>var</a:t>
            </a:r>
            <a:r>
              <a:rPr lang="en-US" sz="1200" dirty="0"/>
              <a:t> </a:t>
            </a:r>
            <a:r>
              <a:rPr lang="en-US" sz="1200" dirty="0" err="1"/>
              <a:t>ComponentA</a:t>
            </a:r>
            <a:r>
              <a:rPr lang="en-US" sz="1200" dirty="0"/>
              <a:t> = </a:t>
            </a:r>
            <a:r>
              <a:rPr lang="en-US" sz="1200" dirty="0" err="1"/>
              <a:t>React.createClass</a:t>
            </a:r>
            <a:r>
              <a:rPr lang="en-US" sz="1200" dirty="0"/>
              <a:t>({    </a:t>
            </a:r>
            <a:endParaRPr lang="en-US" sz="1200" dirty="0" smtClean="0"/>
          </a:p>
          <a:p>
            <a:r>
              <a:rPr lang="en-US" sz="1200" dirty="0" smtClean="0"/>
              <a:t>                                                </a:t>
            </a:r>
            <a:r>
              <a:rPr lang="en-US" sz="1200" dirty="0" err="1" smtClean="0"/>
              <a:t>propTypes</a:t>
            </a:r>
            <a:r>
              <a:rPr lang="en-US" sz="1200" dirty="0" smtClean="0"/>
              <a:t>:{</a:t>
            </a:r>
            <a:r>
              <a:rPr lang="en-US" sz="1200" dirty="0" err="1" smtClean="0"/>
              <a:t>onChanged:React.PropTypes.func.isRequired</a:t>
            </a:r>
            <a:r>
              <a:rPr lang="en-US" sz="1200" dirty="0" smtClean="0"/>
              <a:t>},    </a:t>
            </a:r>
          </a:p>
          <a:p>
            <a:r>
              <a:rPr lang="en-US" sz="1200" dirty="0"/>
              <a:t> </a:t>
            </a:r>
            <a:r>
              <a:rPr lang="en-US" sz="1200" dirty="0" smtClean="0"/>
              <a:t>                                               </a:t>
            </a:r>
            <a:r>
              <a:rPr lang="en-US" sz="1200" dirty="0" err="1" smtClean="0">
                <a:solidFill>
                  <a:srgbClr val="FF0000"/>
                </a:solidFill>
              </a:rPr>
              <a:t>handleChanged</a:t>
            </a:r>
            <a:r>
              <a:rPr lang="en-US" sz="1200" dirty="0" err="1" smtClean="0"/>
              <a:t>:function</a:t>
            </a:r>
            <a:r>
              <a:rPr lang="en-US" sz="1200" dirty="0"/>
              <a:t>(){        </a:t>
            </a:r>
            <a:r>
              <a:rPr lang="en-US" sz="1200" dirty="0" err="1"/>
              <a:t>this.props.onChanged</a:t>
            </a:r>
            <a:r>
              <a:rPr lang="en-US" sz="1200" dirty="0"/>
              <a:t>();    },    </a:t>
            </a:r>
            <a:endParaRPr lang="en-US" sz="1200" dirty="0" smtClean="0"/>
          </a:p>
          <a:p>
            <a:r>
              <a:rPr lang="en-US" sz="1200" dirty="0" smtClean="0"/>
              <a:t>                                                render</a:t>
            </a:r>
            <a:r>
              <a:rPr lang="en-US" sz="1200" dirty="0"/>
              <a:t>: function() {        return &lt;div </a:t>
            </a:r>
            <a:r>
              <a:rPr lang="en-US" sz="1200" dirty="0" err="1">
                <a:solidFill>
                  <a:srgbClr val="FF0000"/>
                </a:solidFill>
              </a:rPr>
              <a:t>onClick</a:t>
            </a:r>
            <a:r>
              <a:rPr lang="en-US" sz="1200" dirty="0">
                <a:solidFill>
                  <a:srgbClr val="FF0000"/>
                </a:solidFill>
              </a:rPr>
              <a:t>={</a:t>
            </a:r>
            <a:r>
              <a:rPr lang="en-US" sz="1200" dirty="0" err="1">
                <a:solidFill>
                  <a:srgbClr val="FF0000"/>
                </a:solidFill>
              </a:rPr>
              <a:t>this.handleChanged</a:t>
            </a:r>
            <a:r>
              <a:rPr lang="en-US" sz="1200" dirty="0">
                <a:solidFill>
                  <a:srgbClr val="FF0000"/>
                </a:solidFill>
              </a:rPr>
              <a:t>}</a:t>
            </a:r>
            <a:r>
              <a:rPr lang="en-US" sz="1200" dirty="0"/>
              <a:t>&gt;a&lt;/div&gt;;    </a:t>
            </a:r>
            <a:r>
              <a:rPr lang="en-US" sz="1200" dirty="0" smtClean="0"/>
              <a:t>}</a:t>
            </a:r>
          </a:p>
          <a:p>
            <a:r>
              <a:rPr lang="en-US" sz="1200" dirty="0" smtClean="0"/>
              <a:t>});</a:t>
            </a:r>
          </a:p>
          <a:p>
            <a:endParaRPr lang="en-US" sz="1200" dirty="0"/>
          </a:p>
          <a:p>
            <a:endParaRPr lang="en-US" sz="1200" dirty="0" smtClean="0"/>
          </a:p>
          <a:p>
            <a:endParaRPr lang="en-US" sz="1200" dirty="0"/>
          </a:p>
          <a:p>
            <a:r>
              <a:rPr lang="en-US" sz="1200" dirty="0" smtClean="0"/>
              <a:t>The event handle of react is just the same like </a:t>
            </a:r>
            <a:r>
              <a:rPr lang="en-US" sz="1200" dirty="0" err="1" smtClean="0"/>
              <a:t>javascript</a:t>
            </a:r>
            <a:r>
              <a:rPr lang="en-US" sz="1200" dirty="0" smtClean="0"/>
              <a:t> event handle. You tied you event handle function to the corresponding event.</a:t>
            </a:r>
            <a:endParaRPr lang="en-US" sz="1200" dirty="0"/>
          </a:p>
        </p:txBody>
      </p:sp>
    </p:spTree>
    <p:extLst>
      <p:ext uri="{BB962C8B-B14F-4D97-AF65-F5344CB8AC3E}">
        <p14:creationId xmlns:p14="http://schemas.microsoft.com/office/powerpoint/2010/main" val="2388989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Mixins</a:t>
            </a:r>
            <a:endParaRPr lang="en-US" dirty="0"/>
          </a:p>
        </p:txBody>
      </p:sp>
      <p:sp>
        <p:nvSpPr>
          <p:cNvPr id="3" name="Content Placeholder 2"/>
          <p:cNvSpPr>
            <a:spLocks noGrp="1"/>
          </p:cNvSpPr>
          <p:nvPr>
            <p:ph idx="1"/>
          </p:nvPr>
        </p:nvSpPr>
        <p:spPr/>
        <p:txBody>
          <a:bodyPr>
            <a:normAutofit/>
          </a:bodyPr>
          <a:lstStyle/>
          <a:p>
            <a:r>
              <a:rPr lang="en-US" sz="1200" dirty="0" err="1" smtClean="0"/>
              <a:t>Mixins</a:t>
            </a:r>
            <a:r>
              <a:rPr lang="en-US" sz="1200" dirty="0" smtClean="0"/>
              <a:t> is a way provided by </a:t>
            </a:r>
            <a:r>
              <a:rPr lang="en-US" sz="1200" dirty="0" err="1" smtClean="0"/>
              <a:t>reactjs</a:t>
            </a:r>
            <a:r>
              <a:rPr lang="en-US" sz="1200" dirty="0" smtClean="0"/>
              <a:t> to share function among different components.</a:t>
            </a:r>
          </a:p>
          <a:p>
            <a:endParaRPr lang="en-US" sz="1200" dirty="0" smtClean="0"/>
          </a:p>
          <a:p>
            <a:endParaRPr lang="en-US" sz="1200" dirty="0"/>
          </a:p>
        </p:txBody>
      </p:sp>
      <p:sp>
        <p:nvSpPr>
          <p:cNvPr id="4" name="Rectangle 3"/>
          <p:cNvSpPr/>
          <p:nvPr/>
        </p:nvSpPr>
        <p:spPr>
          <a:xfrm>
            <a:off x="2790700" y="2375065"/>
            <a:ext cx="1733797" cy="6768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Function1(),function2(),function3()</a:t>
            </a:r>
            <a:endParaRPr lang="en-US" sz="1200" dirty="0"/>
          </a:p>
        </p:txBody>
      </p:sp>
      <p:sp>
        <p:nvSpPr>
          <p:cNvPr id="5" name="TextBox 4"/>
          <p:cNvSpPr txBox="1"/>
          <p:nvPr/>
        </p:nvSpPr>
        <p:spPr>
          <a:xfrm>
            <a:off x="3269673" y="2005733"/>
            <a:ext cx="708561" cy="369332"/>
          </a:xfrm>
          <a:prstGeom prst="rect">
            <a:avLst/>
          </a:prstGeom>
          <a:noFill/>
        </p:spPr>
        <p:txBody>
          <a:bodyPr wrap="square" rtlCol="0">
            <a:spAutoFit/>
          </a:bodyPr>
          <a:lstStyle/>
          <a:p>
            <a:r>
              <a:rPr lang="en-US" smtClean="0"/>
              <a:t>mixin</a:t>
            </a:r>
            <a:endParaRPr lang="en-US" dirty="0"/>
          </a:p>
        </p:txBody>
      </p:sp>
      <p:sp>
        <p:nvSpPr>
          <p:cNvPr id="6" name="Oval 5"/>
          <p:cNvSpPr/>
          <p:nvPr/>
        </p:nvSpPr>
        <p:spPr>
          <a:xfrm>
            <a:off x="985650" y="3918858"/>
            <a:ext cx="1591295" cy="5581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Componnet1</a:t>
            </a:r>
            <a:endParaRPr lang="en-US" sz="1200" dirty="0"/>
          </a:p>
        </p:txBody>
      </p:sp>
      <p:sp>
        <p:nvSpPr>
          <p:cNvPr id="7" name="Oval 6"/>
          <p:cNvSpPr/>
          <p:nvPr/>
        </p:nvSpPr>
        <p:spPr>
          <a:xfrm>
            <a:off x="4571998" y="3966359"/>
            <a:ext cx="1591295" cy="5581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Componnet1</a:t>
            </a:r>
            <a:endParaRPr lang="en-US" sz="1200" dirty="0"/>
          </a:p>
        </p:txBody>
      </p:sp>
      <p:sp>
        <p:nvSpPr>
          <p:cNvPr id="8" name="Oval 7"/>
          <p:cNvSpPr/>
          <p:nvPr/>
        </p:nvSpPr>
        <p:spPr>
          <a:xfrm>
            <a:off x="2778824" y="3941123"/>
            <a:ext cx="1591295" cy="5581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Componnet1</a:t>
            </a:r>
            <a:endParaRPr lang="en-US" sz="1200" dirty="0"/>
          </a:p>
        </p:txBody>
      </p:sp>
      <p:sp>
        <p:nvSpPr>
          <p:cNvPr id="9" name="TextBox 8"/>
          <p:cNvSpPr txBox="1"/>
          <p:nvPr/>
        </p:nvSpPr>
        <p:spPr>
          <a:xfrm>
            <a:off x="6411685" y="4107665"/>
            <a:ext cx="708561" cy="369332"/>
          </a:xfrm>
          <a:prstGeom prst="rect">
            <a:avLst/>
          </a:prstGeom>
          <a:noFill/>
        </p:spPr>
        <p:txBody>
          <a:bodyPr wrap="square" rtlCol="0">
            <a:spAutoFit/>
          </a:bodyPr>
          <a:lstStyle/>
          <a:p>
            <a:r>
              <a:rPr lang="is-IS" dirty="0" smtClean="0"/>
              <a:t>….....</a:t>
            </a:r>
            <a:endParaRPr lang="en-US" dirty="0"/>
          </a:p>
        </p:txBody>
      </p:sp>
      <p:cxnSp>
        <p:nvCxnSpPr>
          <p:cNvPr id="11" name="Straight Arrow Connector 10"/>
          <p:cNvCxnSpPr>
            <a:stCxn id="4" idx="2"/>
            <a:endCxn id="6" idx="0"/>
          </p:cNvCxnSpPr>
          <p:nvPr/>
        </p:nvCxnSpPr>
        <p:spPr>
          <a:xfrm flipH="1">
            <a:off x="1781298" y="3051958"/>
            <a:ext cx="1876301" cy="866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2"/>
            <a:endCxn id="8" idx="0"/>
          </p:cNvCxnSpPr>
          <p:nvPr/>
        </p:nvCxnSpPr>
        <p:spPr>
          <a:xfrm flipH="1">
            <a:off x="3574472" y="3051958"/>
            <a:ext cx="83127" cy="889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4" idx="2"/>
            <a:endCxn id="7" idx="0"/>
          </p:cNvCxnSpPr>
          <p:nvPr/>
        </p:nvCxnSpPr>
        <p:spPr>
          <a:xfrm>
            <a:off x="3657599" y="3051958"/>
            <a:ext cx="1710047" cy="914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1627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Advances</a:t>
            </a:r>
            <a:endParaRPr lang="en-US" dirty="0"/>
          </a:p>
        </p:txBody>
      </p:sp>
      <p:sp>
        <p:nvSpPr>
          <p:cNvPr id="4" name="Text Placeholder 3"/>
          <p:cNvSpPr>
            <a:spLocks noGrp="1"/>
          </p:cNvSpPr>
          <p:nvPr>
            <p:ph type="body" idx="1"/>
          </p:nvPr>
        </p:nvSpPr>
        <p:spPr>
          <a:xfrm>
            <a:off x="722313" y="5023261"/>
            <a:ext cx="6135687" cy="463139"/>
          </a:xfrm>
        </p:spPr>
        <p:txBody>
          <a:bodyPr/>
          <a:lstStyle/>
          <a:p>
            <a:r>
              <a:rPr lang="en-US" dirty="0" smtClean="0"/>
              <a:t>This can reduce the redundancy in some special situation</a:t>
            </a:r>
            <a:endParaRPr lang="en-US" dirty="0"/>
          </a:p>
        </p:txBody>
      </p:sp>
      <p:sp>
        <p:nvSpPr>
          <p:cNvPr id="3" name="Rectangle 2"/>
          <p:cNvSpPr/>
          <p:nvPr/>
        </p:nvSpPr>
        <p:spPr>
          <a:xfrm>
            <a:off x="722313" y="558140"/>
            <a:ext cx="6135687" cy="3416320"/>
          </a:xfrm>
          <a:prstGeom prst="rect">
            <a:avLst/>
          </a:prstGeom>
        </p:spPr>
        <p:txBody>
          <a:bodyPr wrap="square">
            <a:spAutoFit/>
          </a:bodyPr>
          <a:lstStyle/>
          <a:p>
            <a:r>
              <a:rPr lang="en-US" sz="1200" dirty="0" err="1"/>
              <a:t>var</a:t>
            </a:r>
            <a:r>
              <a:rPr lang="en-US" sz="1200" dirty="0"/>
              <a:t> </a:t>
            </a:r>
            <a:r>
              <a:rPr lang="en-US" sz="1200" dirty="0" err="1"/>
              <a:t>SetIntervalMixin</a:t>
            </a:r>
            <a:r>
              <a:rPr lang="en-US" sz="1200" dirty="0"/>
              <a:t> = { </a:t>
            </a:r>
            <a:endParaRPr lang="en-US" sz="1200" dirty="0" smtClean="0"/>
          </a:p>
          <a:p>
            <a:pPr lvl="1"/>
            <a:r>
              <a:rPr lang="en-US" sz="1200" dirty="0" err="1" smtClean="0"/>
              <a:t>componentWillMount</a:t>
            </a:r>
            <a:r>
              <a:rPr lang="en-US" sz="1200" dirty="0"/>
              <a:t>: function() {    </a:t>
            </a:r>
            <a:r>
              <a:rPr lang="en-US" sz="1200" dirty="0" err="1"/>
              <a:t>this.intervals</a:t>
            </a:r>
            <a:r>
              <a:rPr lang="en-US" sz="1200" dirty="0"/>
              <a:t> = [];  },  </a:t>
            </a:r>
            <a:endParaRPr lang="en-US" sz="1200" dirty="0" smtClean="0"/>
          </a:p>
          <a:p>
            <a:pPr lvl="1"/>
            <a:r>
              <a:rPr lang="en-US" sz="1200" dirty="0" err="1" smtClean="0"/>
              <a:t>setInterval</a:t>
            </a:r>
            <a:r>
              <a:rPr lang="en-US" sz="1200" dirty="0"/>
              <a:t>: function() {    </a:t>
            </a:r>
            <a:r>
              <a:rPr lang="en-US" sz="1200" dirty="0" err="1"/>
              <a:t>this.intervals.push</a:t>
            </a:r>
            <a:r>
              <a:rPr lang="en-US" sz="1200" dirty="0"/>
              <a:t>(</a:t>
            </a:r>
            <a:r>
              <a:rPr lang="en-US" sz="1200" dirty="0" err="1"/>
              <a:t>setInterval.apply</a:t>
            </a:r>
            <a:r>
              <a:rPr lang="en-US" sz="1200" dirty="0"/>
              <a:t>(null, arguments));  },  </a:t>
            </a:r>
            <a:r>
              <a:rPr lang="en-US" sz="1200" dirty="0" smtClean="0"/>
              <a:t>                             </a:t>
            </a:r>
            <a:r>
              <a:rPr lang="en-US" sz="1200" dirty="0" err="1" smtClean="0"/>
              <a:t>componentWillUnmount</a:t>
            </a:r>
            <a:r>
              <a:rPr lang="en-US" sz="1200" dirty="0"/>
              <a:t>: function() {    </a:t>
            </a:r>
            <a:r>
              <a:rPr lang="en-US" sz="1200" dirty="0" err="1"/>
              <a:t>this.intervals.forEach</a:t>
            </a:r>
            <a:r>
              <a:rPr lang="en-US" sz="1200" dirty="0"/>
              <a:t>(</a:t>
            </a:r>
            <a:r>
              <a:rPr lang="en-US" sz="1200" dirty="0" err="1"/>
              <a:t>clearInterval</a:t>
            </a:r>
            <a:r>
              <a:rPr lang="en-US" sz="1200" dirty="0"/>
              <a:t>); </a:t>
            </a:r>
            <a:endParaRPr lang="en-US" sz="1200" dirty="0" smtClean="0"/>
          </a:p>
          <a:p>
            <a:r>
              <a:rPr lang="en-US" sz="1200" dirty="0" smtClean="0"/>
              <a:t> }};</a:t>
            </a:r>
          </a:p>
          <a:p>
            <a:endParaRPr lang="en-US" sz="1200" dirty="0"/>
          </a:p>
          <a:p>
            <a:r>
              <a:rPr lang="en-US" sz="1200" dirty="0" err="1" smtClean="0"/>
              <a:t>var</a:t>
            </a:r>
            <a:r>
              <a:rPr lang="en-US" sz="1200" dirty="0" smtClean="0"/>
              <a:t> </a:t>
            </a:r>
            <a:r>
              <a:rPr lang="en-US" sz="1200" dirty="0"/>
              <a:t>Timer = </a:t>
            </a:r>
            <a:r>
              <a:rPr lang="en-US" sz="1200" dirty="0" err="1"/>
              <a:t>React.createClass</a:t>
            </a:r>
            <a:r>
              <a:rPr lang="en-US" sz="1200" dirty="0"/>
              <a:t>({       </a:t>
            </a:r>
            <a:endParaRPr lang="en-US" sz="1200" dirty="0" smtClean="0"/>
          </a:p>
          <a:p>
            <a:pPr lvl="1"/>
            <a:r>
              <a:rPr lang="en-US" sz="1200" dirty="0" err="1" smtClean="0"/>
              <a:t>mixins</a:t>
            </a:r>
            <a:r>
              <a:rPr lang="en-US" sz="1200" dirty="0"/>
              <a:t>: [</a:t>
            </a:r>
            <a:r>
              <a:rPr lang="en-US" sz="1200" dirty="0" err="1"/>
              <a:t>SetIntervalMixin</a:t>
            </a:r>
            <a:r>
              <a:rPr lang="en-US" sz="1200" dirty="0" smtClean="0"/>
              <a:t>],</a:t>
            </a:r>
          </a:p>
          <a:p>
            <a:pPr lvl="1"/>
            <a:r>
              <a:rPr lang="en-US" sz="1200" dirty="0" smtClean="0"/>
              <a:t> </a:t>
            </a:r>
            <a:r>
              <a:rPr lang="en-US" sz="1200" dirty="0"/>
              <a:t>// Use the </a:t>
            </a:r>
            <a:r>
              <a:rPr lang="en-US" sz="1200" dirty="0" err="1"/>
              <a:t>mixin</a:t>
            </a:r>
            <a:r>
              <a:rPr lang="en-US" sz="1200" dirty="0"/>
              <a:t>    </a:t>
            </a:r>
            <a:endParaRPr lang="en-US" sz="1200" dirty="0" smtClean="0"/>
          </a:p>
          <a:p>
            <a:pPr lvl="1"/>
            <a:r>
              <a:rPr lang="en-US" sz="1200" dirty="0" err="1" smtClean="0"/>
              <a:t>getInitialState</a:t>
            </a:r>
            <a:r>
              <a:rPr lang="en-US" sz="1200" dirty="0"/>
              <a:t>: function() {        return {seconds: 0};    },    </a:t>
            </a:r>
            <a:endParaRPr lang="en-US" sz="1200" dirty="0" smtClean="0"/>
          </a:p>
          <a:p>
            <a:pPr lvl="1"/>
            <a:r>
              <a:rPr lang="en-US" sz="1200" dirty="0" err="1" smtClean="0"/>
              <a:t>componentDidMount</a:t>
            </a:r>
            <a:r>
              <a:rPr lang="en-US" sz="1200" dirty="0"/>
              <a:t>: function() {        </a:t>
            </a:r>
            <a:r>
              <a:rPr lang="en-US" sz="1200" dirty="0" err="1"/>
              <a:t>this.setInterval</a:t>
            </a:r>
            <a:r>
              <a:rPr lang="en-US" sz="1200" dirty="0"/>
              <a:t>(</a:t>
            </a:r>
            <a:r>
              <a:rPr lang="en-US" sz="1200" dirty="0" err="1"/>
              <a:t>this.tick</a:t>
            </a:r>
            <a:r>
              <a:rPr lang="en-US" sz="1200" dirty="0"/>
              <a:t>, 1000); </a:t>
            </a:r>
            <a:endParaRPr lang="en-US" sz="1200" dirty="0" smtClean="0"/>
          </a:p>
          <a:p>
            <a:pPr lvl="1"/>
            <a:r>
              <a:rPr lang="en-US" sz="1200" dirty="0" smtClean="0"/>
              <a:t>// </a:t>
            </a:r>
            <a:r>
              <a:rPr lang="en-US" sz="1200" dirty="0"/>
              <a:t>Call a method on the </a:t>
            </a:r>
            <a:r>
              <a:rPr lang="en-US" sz="1200" dirty="0" err="1"/>
              <a:t>mixin</a:t>
            </a:r>
            <a:r>
              <a:rPr lang="en-US" sz="1200" dirty="0"/>
              <a:t>    },    </a:t>
            </a:r>
            <a:endParaRPr lang="en-US" sz="1200" dirty="0" smtClean="0"/>
          </a:p>
          <a:p>
            <a:pPr lvl="1"/>
            <a:r>
              <a:rPr lang="en-US" sz="1200" dirty="0" smtClean="0"/>
              <a:t>tick</a:t>
            </a:r>
            <a:r>
              <a:rPr lang="en-US" sz="1200" dirty="0"/>
              <a:t>: function() {        </a:t>
            </a:r>
            <a:r>
              <a:rPr lang="en-US" sz="1200" dirty="0" err="1"/>
              <a:t>this.setState</a:t>
            </a:r>
            <a:r>
              <a:rPr lang="en-US" sz="1200" dirty="0"/>
              <a:t>({seconds: </a:t>
            </a:r>
            <a:r>
              <a:rPr lang="en-US" sz="1200" dirty="0" err="1"/>
              <a:t>this.state.seconds</a:t>
            </a:r>
            <a:r>
              <a:rPr lang="en-US" sz="1200" dirty="0"/>
              <a:t> + 1});    },    </a:t>
            </a:r>
            <a:endParaRPr lang="en-US" sz="1200" dirty="0" smtClean="0"/>
          </a:p>
          <a:p>
            <a:pPr lvl="1"/>
            <a:r>
              <a:rPr lang="en-US" sz="1200" dirty="0" smtClean="0"/>
              <a:t>render</a:t>
            </a:r>
            <a:r>
              <a:rPr lang="en-US" sz="1200" dirty="0"/>
              <a:t>: function() {        </a:t>
            </a:r>
            <a:endParaRPr lang="en-US" sz="1200" dirty="0" smtClean="0"/>
          </a:p>
          <a:p>
            <a:pPr lvl="1"/>
            <a:r>
              <a:rPr lang="en-US" sz="1200" dirty="0" smtClean="0"/>
              <a:t>return </a:t>
            </a:r>
            <a:r>
              <a:rPr lang="en-US" sz="1200" dirty="0"/>
              <a:t>(          &lt;p&gt;            React has been running for {</a:t>
            </a:r>
            <a:r>
              <a:rPr lang="en-US" sz="1200" dirty="0" err="1"/>
              <a:t>this.state.seconds</a:t>
            </a:r>
            <a:r>
              <a:rPr lang="en-US" sz="1200" dirty="0"/>
              <a:t>} seconds.          &lt;/p&gt;        );    </a:t>
            </a:r>
          </a:p>
          <a:p>
            <a:endParaRPr lang="en-US" sz="1200" dirty="0" smtClean="0"/>
          </a:p>
          <a:p>
            <a:r>
              <a:rPr lang="en-US" sz="1200" dirty="0" smtClean="0"/>
              <a:t>}});</a:t>
            </a:r>
            <a:endParaRPr lang="en-US" sz="1200" dirty="0"/>
          </a:p>
        </p:txBody>
      </p:sp>
    </p:spTree>
    <p:extLst>
      <p:ext uri="{BB962C8B-B14F-4D97-AF65-F5344CB8AC3E}">
        <p14:creationId xmlns:p14="http://schemas.microsoft.com/office/powerpoint/2010/main" val="1030787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DOMs in </a:t>
            </a:r>
            <a:r>
              <a:rPr lang="en-US" dirty="0" err="1" smtClean="0"/>
              <a:t>ReactJS</a:t>
            </a:r>
            <a:endParaRPr lang="en-US" dirty="0"/>
          </a:p>
        </p:txBody>
      </p:sp>
      <p:sp>
        <p:nvSpPr>
          <p:cNvPr id="3" name="Content Placeholder 2"/>
          <p:cNvSpPr>
            <a:spLocks noGrp="1"/>
          </p:cNvSpPr>
          <p:nvPr>
            <p:ph idx="1"/>
          </p:nvPr>
        </p:nvSpPr>
        <p:spPr/>
        <p:txBody>
          <a:bodyPr>
            <a:normAutofit/>
          </a:bodyPr>
          <a:lstStyle/>
          <a:p>
            <a:r>
              <a:rPr lang="en-US" sz="1200" dirty="0" smtClean="0"/>
              <a:t>You can use </a:t>
            </a:r>
            <a:r>
              <a:rPr lang="en-US" sz="1200" dirty="0" err="1" smtClean="0"/>
              <a:t>this.getDOMNode</a:t>
            </a:r>
            <a:r>
              <a:rPr lang="en-US" sz="1200" dirty="0" smtClean="0"/>
              <a:t>() in </a:t>
            </a:r>
            <a:r>
              <a:rPr lang="en-US" sz="1200" dirty="0" err="1" smtClean="0"/>
              <a:t>componentDidMount</a:t>
            </a:r>
            <a:r>
              <a:rPr lang="en-US" sz="1200" dirty="0" smtClean="0"/>
              <a:t>() and </a:t>
            </a:r>
            <a:r>
              <a:rPr lang="en-US" sz="1200" dirty="0" err="1" smtClean="0"/>
              <a:t>componentDidUpdate</a:t>
            </a:r>
            <a:r>
              <a:rPr lang="en-US" sz="1200" dirty="0" smtClean="0"/>
              <a:t>() and the event handle function you </a:t>
            </a:r>
            <a:r>
              <a:rPr lang="en-US" sz="1200" dirty="0" err="1" smtClean="0"/>
              <a:t>binded</a:t>
            </a:r>
            <a:r>
              <a:rPr lang="en-US" sz="1200" dirty="0" smtClean="0"/>
              <a:t> on the elements to get the component </a:t>
            </a:r>
            <a:r>
              <a:rPr lang="en-US" sz="1200" dirty="0" err="1" smtClean="0"/>
              <a:t>dom</a:t>
            </a:r>
            <a:r>
              <a:rPr lang="en-US" sz="1200" dirty="0" smtClean="0"/>
              <a:t> element.</a:t>
            </a:r>
          </a:p>
          <a:p>
            <a:endParaRPr lang="en-US" sz="1200" dirty="0"/>
          </a:p>
          <a:p>
            <a:r>
              <a:rPr lang="en-US" sz="1200" dirty="0" smtClean="0"/>
              <a:t>If yo</a:t>
            </a:r>
            <a:r>
              <a:rPr lang="en-US" sz="1200" dirty="0" smtClean="0"/>
              <a:t>u want to reach to a specific </a:t>
            </a:r>
            <a:r>
              <a:rPr lang="en-US" sz="1200" dirty="0" err="1" smtClean="0"/>
              <a:t>dom</a:t>
            </a:r>
            <a:r>
              <a:rPr lang="en-US" sz="1200" dirty="0" smtClean="0"/>
              <a:t> element.</a:t>
            </a:r>
          </a:p>
          <a:p>
            <a:r>
              <a:rPr lang="en-US" sz="1200" dirty="0" smtClean="0"/>
              <a:t>          you </a:t>
            </a:r>
            <a:r>
              <a:rPr lang="en-US" sz="1200" dirty="0" smtClean="0">
                <a:solidFill>
                  <a:srgbClr val="FF0000"/>
                </a:solidFill>
              </a:rPr>
              <a:t>must</a:t>
            </a:r>
            <a:r>
              <a:rPr lang="en-US" sz="1200" dirty="0" smtClean="0"/>
              <a:t> add an attribute ref like </a:t>
            </a:r>
            <a:r>
              <a:rPr lang="en-US" sz="1200" dirty="0">
                <a:solidFill>
                  <a:srgbClr val="FF0000"/>
                </a:solidFill>
              </a:rPr>
              <a:t>ref</a:t>
            </a:r>
            <a:r>
              <a:rPr lang="en-US" sz="1200" dirty="0" smtClean="0">
                <a:solidFill>
                  <a:srgbClr val="FF0000"/>
                </a:solidFill>
              </a:rPr>
              <a:t>=”</a:t>
            </a:r>
            <a:r>
              <a:rPr lang="en-US" sz="1200" dirty="0" err="1" smtClean="0">
                <a:solidFill>
                  <a:srgbClr val="FF0000"/>
                </a:solidFill>
              </a:rPr>
              <a:t>componentId</a:t>
            </a:r>
            <a:r>
              <a:rPr lang="en-US" sz="1200" dirty="0" smtClean="0">
                <a:solidFill>
                  <a:srgbClr val="FF0000"/>
                </a:solidFill>
              </a:rPr>
              <a:t>” </a:t>
            </a:r>
            <a:r>
              <a:rPr lang="en-US" sz="1200" dirty="0"/>
              <a:t>in the specific </a:t>
            </a:r>
            <a:r>
              <a:rPr lang="en-US" sz="1200" dirty="0" err="1"/>
              <a:t>dom</a:t>
            </a:r>
            <a:r>
              <a:rPr lang="en-US" sz="1200" dirty="0"/>
              <a:t> element</a:t>
            </a:r>
            <a:r>
              <a:rPr lang="en-US" sz="1200" dirty="0" smtClean="0"/>
              <a:t>.</a:t>
            </a:r>
          </a:p>
          <a:p>
            <a:r>
              <a:rPr lang="en-US" sz="1200" dirty="0"/>
              <a:t> </a:t>
            </a:r>
            <a:r>
              <a:rPr lang="en-US" sz="1200" dirty="0" smtClean="0"/>
              <a:t>        </a:t>
            </a:r>
            <a:r>
              <a:rPr lang="en-US" sz="1200" dirty="0"/>
              <a:t>&lt;canvas ref=”</a:t>
            </a:r>
            <a:r>
              <a:rPr lang="en-US" sz="1200" dirty="0" err="1"/>
              <a:t>mainCanvas</a:t>
            </a:r>
            <a:r>
              <a:rPr lang="en-US" sz="1200" dirty="0"/>
              <a:t>”/&gt;;</a:t>
            </a:r>
            <a:r>
              <a:rPr lang="en-US" sz="1200" dirty="0"/>
              <a:t> </a:t>
            </a:r>
            <a:endParaRPr lang="en-US" sz="1200" dirty="0" smtClean="0"/>
          </a:p>
          <a:p>
            <a:endParaRPr lang="en-US" sz="1200" dirty="0"/>
          </a:p>
          <a:p>
            <a:r>
              <a:rPr lang="en-US" sz="1200" dirty="0" smtClean="0"/>
              <a:t>After this you can get the element in </a:t>
            </a:r>
            <a:r>
              <a:rPr lang="en-US" sz="1200" dirty="0" err="1"/>
              <a:t>componentDidMount</a:t>
            </a:r>
            <a:r>
              <a:rPr lang="en-US" sz="1200" dirty="0"/>
              <a:t>() and </a:t>
            </a:r>
            <a:r>
              <a:rPr lang="en-US" sz="1200" dirty="0" err="1"/>
              <a:t>componentDidUpdate</a:t>
            </a:r>
            <a:r>
              <a:rPr lang="en-US" sz="1200" dirty="0"/>
              <a:t>() and the event handle function you </a:t>
            </a:r>
            <a:r>
              <a:rPr lang="en-US" sz="1200" dirty="0" err="1"/>
              <a:t>binded</a:t>
            </a:r>
            <a:r>
              <a:rPr lang="en-US" sz="1200" dirty="0"/>
              <a:t> on the </a:t>
            </a:r>
            <a:r>
              <a:rPr lang="en-US" sz="1200" dirty="0" smtClean="0"/>
              <a:t>elements. Like this</a:t>
            </a:r>
          </a:p>
          <a:p>
            <a:r>
              <a:rPr lang="en-US" sz="1200" dirty="0" smtClean="0"/>
              <a:t>          </a:t>
            </a:r>
            <a:r>
              <a:rPr lang="en-US" sz="1200" dirty="0" err="1" smtClean="0"/>
              <a:t>var</a:t>
            </a:r>
            <a:r>
              <a:rPr lang="en-US" sz="1200" dirty="0" smtClean="0"/>
              <a:t> </a:t>
            </a:r>
            <a:r>
              <a:rPr lang="en-US" sz="1200" dirty="0" err="1"/>
              <a:t>canvasNode</a:t>
            </a:r>
            <a:r>
              <a:rPr lang="en-US" sz="1200" dirty="0"/>
              <a:t> = </a:t>
            </a:r>
            <a:r>
              <a:rPr lang="en-US" sz="1200" dirty="0" err="1"/>
              <a:t>this.refs.mainCanvas.getDOMNode</a:t>
            </a:r>
            <a:r>
              <a:rPr lang="en-US" sz="1200" dirty="0" smtClean="0"/>
              <a:t>();</a:t>
            </a:r>
          </a:p>
          <a:p>
            <a:endParaRPr lang="en-US" sz="1200" dirty="0"/>
          </a:p>
          <a:p>
            <a:r>
              <a:rPr lang="en-US" sz="1200" dirty="0" smtClean="0"/>
              <a:t>And after that you can use the real </a:t>
            </a:r>
            <a:r>
              <a:rPr lang="en-US" sz="1200" dirty="0" err="1" smtClean="0"/>
              <a:t>dom</a:t>
            </a:r>
            <a:r>
              <a:rPr lang="en-US" sz="1200" dirty="0" smtClean="0"/>
              <a:t> element do what ever you want. Just for an example </a:t>
            </a:r>
          </a:p>
          <a:p>
            <a:r>
              <a:rPr lang="en-US" sz="1200" dirty="0" smtClean="0"/>
              <a:t>You can add some </a:t>
            </a:r>
            <a:r>
              <a:rPr lang="en-US" sz="1200" dirty="0" err="1" smtClean="0"/>
              <a:t>jquery</a:t>
            </a:r>
            <a:r>
              <a:rPr lang="en-US" sz="1200" dirty="0" smtClean="0"/>
              <a:t> </a:t>
            </a:r>
            <a:r>
              <a:rPr lang="en-US" sz="1200" dirty="0" err="1" smtClean="0"/>
              <a:t>addon</a:t>
            </a:r>
            <a:r>
              <a:rPr lang="en-US" sz="1200" dirty="0" smtClean="0"/>
              <a:t> to it </a:t>
            </a:r>
          </a:p>
          <a:p>
            <a:r>
              <a:rPr lang="en-US" sz="1200" dirty="0" smtClean="0"/>
              <a:t>$(</a:t>
            </a:r>
            <a:r>
              <a:rPr lang="en-US" sz="1200" dirty="0" err="1" smtClean="0"/>
              <a:t>this.getDOMNode</a:t>
            </a:r>
            <a:r>
              <a:rPr lang="en-US" sz="1200" dirty="0" smtClean="0"/>
              <a:t>()).</a:t>
            </a:r>
            <a:r>
              <a:rPr lang="en-US" sz="1200" dirty="0" err="1" smtClean="0"/>
              <a:t>autocomplate</a:t>
            </a:r>
            <a:r>
              <a:rPr lang="en-US" sz="1200" dirty="0" smtClean="0"/>
              <a:t>({</a:t>
            </a:r>
            <a:r>
              <a:rPr lang="en-US" sz="1200" dirty="0" err="1" smtClean="0"/>
              <a:t>sources:datasource</a:t>
            </a:r>
            <a:r>
              <a:rPr lang="en-US" sz="1200" dirty="0" smtClean="0"/>
              <a:t>});</a:t>
            </a:r>
            <a:endParaRPr lang="en-US" sz="1200" dirty="0"/>
          </a:p>
        </p:txBody>
      </p:sp>
    </p:spTree>
    <p:extLst>
      <p:ext uri="{BB962C8B-B14F-4D97-AF65-F5344CB8AC3E}">
        <p14:creationId xmlns:p14="http://schemas.microsoft.com/office/powerpoint/2010/main" val="2897665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DOM</a:t>
            </a:r>
            <a:endParaRPr lang="en-US" dirty="0"/>
          </a:p>
        </p:txBody>
      </p:sp>
      <p:sp>
        <p:nvSpPr>
          <p:cNvPr id="3" name="Content Placeholder 2"/>
          <p:cNvSpPr>
            <a:spLocks noGrp="1"/>
          </p:cNvSpPr>
          <p:nvPr>
            <p:ph idx="1"/>
          </p:nvPr>
        </p:nvSpPr>
        <p:spPr>
          <a:xfrm>
            <a:off x="457200" y="1600200"/>
            <a:ext cx="7620000" cy="1808018"/>
          </a:xfrm>
        </p:spPr>
        <p:txBody>
          <a:bodyPr>
            <a:normAutofit/>
          </a:bodyPr>
          <a:lstStyle/>
          <a:p>
            <a:r>
              <a:rPr lang="en-US" sz="1400" dirty="0"/>
              <a:t>The primary type in React is the </a:t>
            </a:r>
            <a:r>
              <a:rPr lang="en-US" sz="1400" dirty="0" err="1"/>
              <a:t>ReactElement</a:t>
            </a:r>
            <a:r>
              <a:rPr lang="en-US" sz="1400" dirty="0"/>
              <a:t>. It has four properties: type, props, key and ref. It has no methods and nothing on the prototype. </a:t>
            </a:r>
            <a:r>
              <a:rPr lang="en-US" sz="1400" dirty="0" smtClean="0"/>
              <a:t>To </a:t>
            </a:r>
            <a:r>
              <a:rPr lang="en-US" sz="1400" dirty="0"/>
              <a:t>render a new tree into the DOM, you create </a:t>
            </a:r>
            <a:r>
              <a:rPr lang="en-US" sz="1400" dirty="0" err="1"/>
              <a:t>ReactElements</a:t>
            </a:r>
            <a:r>
              <a:rPr lang="en-US" sz="1400" dirty="0"/>
              <a:t> and pass them to </a:t>
            </a:r>
            <a:r>
              <a:rPr lang="en-US" sz="1400" dirty="0" err="1"/>
              <a:t>ReactDOM.render</a:t>
            </a:r>
            <a:r>
              <a:rPr lang="en-US" sz="1400" dirty="0"/>
              <a:t> along with a regular DOM Element (</a:t>
            </a:r>
            <a:r>
              <a:rPr lang="en-US" sz="1400" dirty="0" err="1"/>
              <a:t>HTMLElement</a:t>
            </a:r>
            <a:r>
              <a:rPr lang="en-US" sz="1400" dirty="0"/>
              <a:t> or </a:t>
            </a:r>
            <a:r>
              <a:rPr lang="en-US" sz="1400" dirty="0" err="1"/>
              <a:t>SVGElement</a:t>
            </a:r>
            <a:r>
              <a:rPr lang="en-US" sz="1400" dirty="0"/>
              <a:t>). </a:t>
            </a:r>
            <a:r>
              <a:rPr lang="en-US" sz="1400" dirty="0" err="1"/>
              <a:t>ReactElements</a:t>
            </a:r>
            <a:r>
              <a:rPr lang="en-US" sz="1400" dirty="0"/>
              <a:t> are not to be confused with DOM Elements. A </a:t>
            </a:r>
            <a:r>
              <a:rPr lang="en-US" sz="1400" dirty="0" err="1"/>
              <a:t>ReactElement</a:t>
            </a:r>
            <a:r>
              <a:rPr lang="en-US" sz="1400" dirty="0"/>
              <a:t> is a light, stateless, immutable, virtual representation of a DOM Element. It is a virtual DOM</a:t>
            </a:r>
            <a:r>
              <a:rPr lang="en-US" sz="1400" dirty="0" smtClean="0"/>
              <a:t>.</a:t>
            </a:r>
          </a:p>
          <a:p>
            <a:r>
              <a:rPr lang="en-US" sz="1400" dirty="0" smtClean="0"/>
              <a:t>---from </a:t>
            </a:r>
            <a:r>
              <a:rPr lang="en-US" sz="1400" dirty="0" err="1" smtClean="0"/>
              <a:t>facebook.github.io</a:t>
            </a:r>
            <a:endParaRPr lang="en-US" sz="1400" dirty="0" smtClean="0"/>
          </a:p>
          <a:p>
            <a:endParaRPr lang="en-US" sz="1400" dirty="0"/>
          </a:p>
          <a:p>
            <a:endParaRPr lang="en-US" sz="1400" dirty="0"/>
          </a:p>
        </p:txBody>
      </p:sp>
    </p:spTree>
    <p:extLst>
      <p:ext uri="{BB962C8B-B14F-4D97-AF65-F5344CB8AC3E}">
        <p14:creationId xmlns:p14="http://schemas.microsoft.com/office/powerpoint/2010/main" val="3316231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Refs</a:t>
            </a:r>
            <a:endParaRPr lang="en-US" dirty="0"/>
          </a:p>
        </p:txBody>
      </p:sp>
      <p:sp>
        <p:nvSpPr>
          <p:cNvPr id="3" name="Content Placeholder 2"/>
          <p:cNvSpPr>
            <a:spLocks noGrp="1"/>
          </p:cNvSpPr>
          <p:nvPr>
            <p:ph idx="1"/>
          </p:nvPr>
        </p:nvSpPr>
        <p:spPr/>
        <p:txBody>
          <a:bodyPr>
            <a:normAutofit lnSpcReduction="10000"/>
          </a:bodyPr>
          <a:lstStyle/>
          <a:p>
            <a:endParaRPr lang="en-US" sz="1200" dirty="0" smtClean="0"/>
          </a:p>
          <a:p>
            <a:r>
              <a:rPr lang="en-US" sz="1200" dirty="0"/>
              <a:t>After building your component, you may find yourself wanting to "reach out" and invoke methods on component instances returned from render(). In most cases, this should be unnecessary because the reactive data flow always ensures that the most recent props are sent to each child that is output from render(). However, there are a few cases where it still might be necessary or beneficial, so React provides an escape hatch known as refs. These refs (references) are especially useful when you need to: find the DOM markup rendered by a component (for instance, to position it absolutely), use React components in a larger non-React application, or transition your existing codebase to React</a:t>
            </a:r>
            <a:r>
              <a:rPr lang="en-US" sz="1200" dirty="0" smtClean="0"/>
              <a:t>.</a:t>
            </a:r>
            <a:endParaRPr lang="en-US" sz="1200" dirty="0"/>
          </a:p>
          <a:p>
            <a:endParaRPr lang="en-US" sz="1200" dirty="0" smtClean="0"/>
          </a:p>
          <a:p>
            <a:r>
              <a:rPr lang="en-US" sz="1200" dirty="0" smtClean="0"/>
              <a:t>When attaching a ref to a DOM component like &lt;div /&gt;, you get the DOM node back; when attaching a ref to a composite component like &lt;</a:t>
            </a:r>
            <a:r>
              <a:rPr lang="en-US" sz="1200" dirty="0" err="1" smtClean="0"/>
              <a:t>TextInput</a:t>
            </a:r>
            <a:r>
              <a:rPr lang="en-US" sz="1200" dirty="0" smtClean="0"/>
              <a:t> /&gt;, you'll get the React class instance. In the latter case, you can call methods on that component if any are exposed in its class definition.</a:t>
            </a:r>
          </a:p>
          <a:p>
            <a:endParaRPr lang="en-US" sz="1200" dirty="0" smtClean="0"/>
          </a:p>
          <a:p>
            <a:r>
              <a:rPr lang="en-US" sz="1200" dirty="0"/>
              <a:t>React supports a special attribute that you can attach to any component. The ref attribute can be a callback function, and this callback will be executed immediately after the component is mounted. The referenced component will be passed in as a parameter, and the callback function may use the component immediately, or save the reference for future use (or both</a:t>
            </a:r>
            <a:r>
              <a:rPr lang="en-US" sz="1200" dirty="0" smtClean="0"/>
              <a:t>).</a:t>
            </a:r>
          </a:p>
          <a:p>
            <a:r>
              <a:rPr lang="is-IS" sz="1200" dirty="0" smtClean="0"/>
              <a:t>…</a:t>
            </a:r>
            <a:endParaRPr lang="en-US" sz="1200" dirty="0"/>
          </a:p>
          <a:p>
            <a:r>
              <a:rPr lang="en-US" sz="1200" dirty="0"/>
              <a:t>render: function() {</a:t>
            </a:r>
          </a:p>
          <a:p>
            <a:r>
              <a:rPr lang="en-US" sz="1200" dirty="0"/>
              <a:t>    return &lt;</a:t>
            </a:r>
            <a:r>
              <a:rPr lang="en-US" sz="1200" dirty="0" err="1"/>
              <a:t>TextInput</a:t>
            </a:r>
            <a:r>
              <a:rPr lang="en-US" sz="1200" dirty="0"/>
              <a:t> ref={(c) =&gt; </a:t>
            </a:r>
            <a:r>
              <a:rPr lang="en-US" sz="1200" dirty="0" err="1"/>
              <a:t>this._input</a:t>
            </a:r>
            <a:r>
              <a:rPr lang="en-US" sz="1200" dirty="0"/>
              <a:t> = c} /&gt;;</a:t>
            </a:r>
          </a:p>
          <a:p>
            <a:r>
              <a:rPr lang="de-DE" sz="1200" dirty="0"/>
              <a:t>  },</a:t>
            </a:r>
          </a:p>
          <a:p>
            <a:r>
              <a:rPr lang="de-DE" sz="1200" dirty="0"/>
              <a:t>  </a:t>
            </a:r>
            <a:r>
              <a:rPr lang="de-DE" sz="1200" dirty="0" err="1"/>
              <a:t>componentDidMount</a:t>
            </a:r>
            <a:r>
              <a:rPr lang="de-DE" sz="1200" dirty="0"/>
              <a:t>: </a:t>
            </a:r>
            <a:r>
              <a:rPr lang="de-DE" sz="1200" dirty="0" err="1"/>
              <a:t>function</a:t>
            </a:r>
            <a:r>
              <a:rPr lang="de-DE" sz="1200" dirty="0"/>
              <a:t>() {</a:t>
            </a:r>
          </a:p>
          <a:p>
            <a:r>
              <a:rPr lang="de-DE" sz="1200" dirty="0"/>
              <a:t>    </a:t>
            </a:r>
            <a:r>
              <a:rPr lang="de-DE" sz="1200" dirty="0" err="1"/>
              <a:t>this</a:t>
            </a:r>
            <a:r>
              <a:rPr lang="de-DE" sz="1200" dirty="0"/>
              <a:t>._</a:t>
            </a:r>
            <a:r>
              <a:rPr lang="de-DE" sz="1200" dirty="0" err="1"/>
              <a:t>input.focus</a:t>
            </a:r>
            <a:r>
              <a:rPr lang="de-DE" sz="1200" dirty="0"/>
              <a:t>();</a:t>
            </a:r>
          </a:p>
          <a:p>
            <a:r>
              <a:rPr lang="de-DE" sz="1200" dirty="0"/>
              <a:t>  </a:t>
            </a:r>
            <a:r>
              <a:rPr lang="de-DE" sz="1200" dirty="0" smtClean="0"/>
              <a:t>},</a:t>
            </a:r>
          </a:p>
          <a:p>
            <a:r>
              <a:rPr lang="de-DE" sz="1200" dirty="0" smtClean="0"/>
              <a:t>...</a:t>
            </a:r>
            <a:endParaRPr lang="en-US" sz="1200" dirty="0"/>
          </a:p>
        </p:txBody>
      </p:sp>
    </p:spTree>
    <p:extLst>
      <p:ext uri="{BB962C8B-B14F-4D97-AF65-F5344CB8AC3E}">
        <p14:creationId xmlns:p14="http://schemas.microsoft.com/office/powerpoint/2010/main" val="1105395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Reconciliation</a:t>
            </a:r>
            <a:endParaRPr lang="en-US" dirty="0"/>
          </a:p>
        </p:txBody>
      </p:sp>
      <p:sp>
        <p:nvSpPr>
          <p:cNvPr id="3" name="Content Placeholder 2"/>
          <p:cNvSpPr>
            <a:spLocks noGrp="1"/>
          </p:cNvSpPr>
          <p:nvPr>
            <p:ph idx="1"/>
          </p:nvPr>
        </p:nvSpPr>
        <p:spPr/>
        <p:txBody>
          <a:bodyPr>
            <a:normAutofit/>
          </a:bodyPr>
          <a:lstStyle/>
          <a:p>
            <a:r>
              <a:rPr lang="en-US" sz="1200" dirty="0"/>
              <a:t>reconciliation algorithm is an implementation detail</a:t>
            </a:r>
            <a:r>
              <a:rPr lang="en-US" sz="1200" dirty="0" smtClean="0"/>
              <a:t>.</a:t>
            </a:r>
          </a:p>
          <a:p>
            <a:endParaRPr lang="en-US" sz="1200" dirty="0"/>
          </a:p>
          <a:p>
            <a:r>
              <a:rPr lang="en-US" sz="1200" dirty="0"/>
              <a:t>Generating the minimum number of operations to transform one tree into another is a complex and well-studied problem</a:t>
            </a:r>
            <a:r>
              <a:rPr lang="en-US" sz="1200" dirty="0" smtClean="0"/>
              <a:t>.</a:t>
            </a:r>
            <a:r>
              <a:rPr lang="en-US" sz="1200" dirty="0"/>
              <a:t> This means that displaying 1000 nodes would require in the order of one billion comparisons</a:t>
            </a:r>
            <a:r>
              <a:rPr lang="en-US" sz="1200" dirty="0" smtClean="0"/>
              <a:t>.</a:t>
            </a:r>
          </a:p>
          <a:p>
            <a:endParaRPr lang="en-US" sz="1200" b="1" dirty="0" smtClean="0"/>
          </a:p>
          <a:p>
            <a:r>
              <a:rPr lang="en-US" sz="1200" dirty="0" smtClean="0"/>
              <a:t>So reconciliation algorithm follows the rules below:</a:t>
            </a:r>
            <a:endParaRPr lang="en-US" sz="1200" b="1" dirty="0" smtClean="0"/>
          </a:p>
          <a:p>
            <a:r>
              <a:rPr lang="en-US" sz="1200" b="1" dirty="0" smtClean="0"/>
              <a:t>Different </a:t>
            </a:r>
            <a:r>
              <a:rPr lang="en-US" sz="1200" b="1" dirty="0"/>
              <a:t>Node Types</a:t>
            </a:r>
          </a:p>
          <a:p>
            <a:r>
              <a:rPr lang="en-US" sz="1200" dirty="0"/>
              <a:t>If the node type is different, React is going to treat them as two different sub-trees, throw away the first one and build/insert the second one.</a:t>
            </a:r>
            <a:endParaRPr lang="en-US" sz="1200" dirty="0"/>
          </a:p>
          <a:p>
            <a:endParaRPr lang="en-US" sz="1200" dirty="0"/>
          </a:p>
          <a:p>
            <a:r>
              <a:rPr lang="en-US" sz="1200" b="1" dirty="0"/>
              <a:t>DOM Nodes</a:t>
            </a:r>
          </a:p>
          <a:p>
            <a:r>
              <a:rPr lang="en-US" sz="1200" dirty="0"/>
              <a:t>When comparing two DOM nodes, we look at the attributes of both and can decide which of them changed in linear time</a:t>
            </a:r>
            <a:r>
              <a:rPr lang="en-US" sz="1200" dirty="0" smtClean="0"/>
              <a:t>.</a:t>
            </a:r>
          </a:p>
          <a:p>
            <a:endParaRPr lang="en-US" sz="1200" dirty="0"/>
          </a:p>
          <a:p>
            <a:r>
              <a:rPr lang="en-US" sz="1200" b="1" dirty="0"/>
              <a:t>Custom Components</a:t>
            </a:r>
          </a:p>
          <a:p>
            <a:r>
              <a:rPr lang="en-US" sz="1200" dirty="0"/>
              <a:t>We decided that the two custom components are the same.</a:t>
            </a:r>
            <a:endParaRPr lang="en-US" sz="1200" dirty="0" smtClean="0"/>
          </a:p>
          <a:p>
            <a:endParaRPr lang="en-US" sz="1200" dirty="0"/>
          </a:p>
        </p:txBody>
      </p:sp>
    </p:spTree>
    <p:extLst>
      <p:ext uri="{BB962C8B-B14F-4D97-AF65-F5344CB8AC3E}">
        <p14:creationId xmlns:p14="http://schemas.microsoft.com/office/powerpoint/2010/main" val="576304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AJAX in </a:t>
            </a:r>
            <a:r>
              <a:rPr lang="en-US" dirty="0" err="1" smtClean="0"/>
              <a:t>ReactJS</a:t>
            </a:r>
            <a:endParaRPr lang="en-US" dirty="0"/>
          </a:p>
        </p:txBody>
      </p:sp>
      <p:sp>
        <p:nvSpPr>
          <p:cNvPr id="3" name="Content Placeholder 2"/>
          <p:cNvSpPr>
            <a:spLocks noGrp="1"/>
          </p:cNvSpPr>
          <p:nvPr>
            <p:ph idx="1"/>
          </p:nvPr>
        </p:nvSpPr>
        <p:spPr/>
        <p:txBody>
          <a:bodyPr>
            <a:normAutofit/>
          </a:bodyPr>
          <a:lstStyle/>
          <a:p>
            <a:r>
              <a:rPr lang="en-US" dirty="0" err="1" smtClean="0"/>
              <a:t>XMLHttpRequest</a:t>
            </a:r>
            <a:endParaRPr lang="en-US" dirty="0" smtClean="0"/>
          </a:p>
          <a:p>
            <a:r>
              <a:rPr lang="en-US" dirty="0" err="1" smtClean="0"/>
              <a:t>Jquery</a:t>
            </a:r>
            <a:r>
              <a:rPr lang="en-US" dirty="0" smtClean="0"/>
              <a:t> </a:t>
            </a:r>
            <a:r>
              <a:rPr lang="en-US" dirty="0" err="1" smtClean="0"/>
              <a:t>ajax</a:t>
            </a:r>
            <a:endParaRPr lang="en-US" dirty="0" smtClean="0"/>
          </a:p>
          <a:p>
            <a:endParaRPr lang="en-US" dirty="0"/>
          </a:p>
          <a:p>
            <a:r>
              <a:rPr lang="en-US" sz="1100" dirty="0" err="1"/>
              <a:t>var</a:t>
            </a:r>
            <a:r>
              <a:rPr lang="en-US" sz="1100" dirty="0"/>
              <a:t> </a:t>
            </a:r>
            <a:r>
              <a:rPr lang="en-US" sz="1100" dirty="0" err="1"/>
              <a:t>xhr</a:t>
            </a:r>
            <a:r>
              <a:rPr lang="en-US" sz="1100" dirty="0"/>
              <a:t> = new </a:t>
            </a:r>
            <a:r>
              <a:rPr lang="en-US" sz="1100" dirty="0" err="1"/>
              <a:t>XMLHttpRequest</a:t>
            </a:r>
            <a:r>
              <a:rPr lang="en-US" sz="1100" dirty="0"/>
              <a:t>();           </a:t>
            </a:r>
            <a:endParaRPr lang="en-US" sz="1100" dirty="0" smtClean="0"/>
          </a:p>
          <a:p>
            <a:r>
              <a:rPr lang="en-US" sz="1100" dirty="0" smtClean="0"/>
              <a:t> </a:t>
            </a:r>
            <a:r>
              <a:rPr lang="en-US" sz="1100" dirty="0" err="1"/>
              <a:t>xhr.open</a:t>
            </a:r>
            <a:r>
              <a:rPr lang="en-US" sz="1100" dirty="0"/>
              <a:t>("GET", "/</a:t>
            </a:r>
            <a:r>
              <a:rPr lang="en-US" sz="1100" dirty="0" err="1"/>
              <a:t>api</a:t>
            </a:r>
            <a:r>
              <a:rPr lang="en-US" sz="1100" dirty="0"/>
              <a:t>/v1/nodes/12345", true);           </a:t>
            </a:r>
            <a:endParaRPr lang="en-US" sz="1100" dirty="0" smtClean="0"/>
          </a:p>
          <a:p>
            <a:r>
              <a:rPr lang="en-US" sz="1100" dirty="0" smtClean="0"/>
              <a:t> </a:t>
            </a:r>
            <a:r>
              <a:rPr lang="en-US" sz="1100" dirty="0" err="1"/>
              <a:t>xhr.setRequestHeader</a:t>
            </a:r>
            <a:r>
              <a:rPr lang="en-US" sz="1100" dirty="0"/>
              <a:t>("Content-Type", "application/</a:t>
            </a:r>
            <a:r>
              <a:rPr lang="en-US" sz="1100" dirty="0" err="1"/>
              <a:t>json</a:t>
            </a:r>
            <a:r>
              <a:rPr lang="en-US" sz="1100" dirty="0"/>
              <a:t>");           </a:t>
            </a:r>
            <a:endParaRPr lang="en-US" sz="1100" dirty="0" smtClean="0"/>
          </a:p>
          <a:p>
            <a:r>
              <a:rPr lang="en-US" sz="1100" dirty="0" smtClean="0"/>
              <a:t> </a:t>
            </a:r>
            <a:r>
              <a:rPr lang="en-US" sz="1100" dirty="0" err="1"/>
              <a:t>xhr.withCredentials</a:t>
            </a:r>
            <a:r>
              <a:rPr lang="en-US" sz="1100" dirty="0"/>
              <a:t> = true;            </a:t>
            </a:r>
            <a:endParaRPr lang="en-US" sz="1100" dirty="0" smtClean="0"/>
          </a:p>
          <a:p>
            <a:r>
              <a:rPr lang="en-US" sz="1100" dirty="0" err="1" smtClean="0"/>
              <a:t>xhr.responseType</a:t>
            </a:r>
            <a:r>
              <a:rPr lang="en-US" sz="1100" dirty="0" smtClean="0"/>
              <a:t> </a:t>
            </a:r>
            <a:r>
              <a:rPr lang="en-US" sz="1100" dirty="0"/>
              <a:t>= "</a:t>
            </a:r>
            <a:r>
              <a:rPr lang="en-US" sz="1100" dirty="0" err="1"/>
              <a:t>json</a:t>
            </a:r>
            <a:r>
              <a:rPr lang="en-US" sz="1100" dirty="0"/>
              <a:t>";            </a:t>
            </a:r>
            <a:endParaRPr lang="en-US" sz="1100" dirty="0" smtClean="0"/>
          </a:p>
          <a:p>
            <a:r>
              <a:rPr lang="en-US" sz="1100" dirty="0" err="1" smtClean="0"/>
              <a:t>xhr.onload</a:t>
            </a:r>
            <a:r>
              <a:rPr lang="en-US" sz="1100" dirty="0" smtClean="0"/>
              <a:t> </a:t>
            </a:r>
            <a:r>
              <a:rPr lang="en-US" sz="1100" dirty="0"/>
              <a:t>= function () {         </a:t>
            </a:r>
            <a:r>
              <a:rPr lang="en-US" sz="1100" dirty="0" smtClean="0"/>
              <a:t>};            </a:t>
            </a:r>
          </a:p>
          <a:p>
            <a:r>
              <a:rPr lang="en-US" sz="1100" dirty="0" err="1" smtClean="0"/>
              <a:t>xhr.onerror</a:t>
            </a:r>
            <a:r>
              <a:rPr lang="en-US" sz="1100" dirty="0" smtClean="0"/>
              <a:t> </a:t>
            </a:r>
            <a:r>
              <a:rPr lang="en-US" sz="1100" dirty="0"/>
              <a:t>= function () </a:t>
            </a:r>
            <a:r>
              <a:rPr lang="en-US" sz="1100" dirty="0" smtClean="0"/>
              <a:t>{		};          </a:t>
            </a:r>
          </a:p>
          <a:p>
            <a:r>
              <a:rPr lang="en-US" sz="1100" dirty="0" err="1" smtClean="0"/>
              <a:t>xhr.ontimeout</a:t>
            </a:r>
            <a:r>
              <a:rPr lang="en-US" sz="1100" dirty="0" smtClean="0"/>
              <a:t> </a:t>
            </a:r>
            <a:r>
              <a:rPr lang="en-US" sz="1100" dirty="0"/>
              <a:t>= function () </a:t>
            </a:r>
            <a:r>
              <a:rPr lang="en-US" sz="1100" dirty="0" smtClean="0"/>
              <a:t>{	}; </a:t>
            </a:r>
          </a:p>
          <a:p>
            <a:r>
              <a:rPr lang="en-US" sz="1100" dirty="0" err="1" smtClean="0"/>
              <a:t>xhr.send</a:t>
            </a:r>
            <a:r>
              <a:rPr lang="en-US" sz="1100" dirty="0" smtClean="0"/>
              <a:t>();</a:t>
            </a:r>
          </a:p>
          <a:p>
            <a:endParaRPr lang="en-US" sz="1100" dirty="0"/>
          </a:p>
          <a:p>
            <a:r>
              <a:rPr lang="en-US" sz="1100" dirty="0"/>
              <a:t>$.</a:t>
            </a:r>
            <a:r>
              <a:rPr lang="en-US" sz="1100" dirty="0" err="1"/>
              <a:t>ajax</a:t>
            </a:r>
            <a:r>
              <a:rPr lang="en-US" sz="1100" dirty="0"/>
              <a:t>({</a:t>
            </a:r>
          </a:p>
          <a:p>
            <a:r>
              <a:rPr lang="en-US" sz="1100" dirty="0"/>
              <a:t>  </a:t>
            </a:r>
            <a:r>
              <a:rPr lang="en-US" sz="1100" dirty="0" err="1"/>
              <a:t>url</a:t>
            </a:r>
            <a:r>
              <a:rPr lang="en-US" sz="1100" dirty="0"/>
              <a:t>: </a:t>
            </a:r>
            <a:r>
              <a:rPr lang="en-US" sz="1100" dirty="0" smtClean="0"/>
              <a:t>”</a:t>
            </a:r>
            <a:r>
              <a:rPr lang="is-IS" sz="1100" dirty="0" smtClean="0"/>
              <a:t>…</a:t>
            </a:r>
            <a:r>
              <a:rPr lang="en-US" sz="1100" dirty="0" smtClean="0"/>
              <a:t>",</a:t>
            </a:r>
            <a:endParaRPr lang="en-US" sz="1100" dirty="0"/>
          </a:p>
          <a:p>
            <a:r>
              <a:rPr lang="en-US" sz="1100" dirty="0"/>
              <a:t>  context: </a:t>
            </a:r>
            <a:r>
              <a:rPr lang="en-US" sz="1100" dirty="0" err="1"/>
              <a:t>document.body</a:t>
            </a:r>
            <a:endParaRPr lang="en-US" sz="1100" dirty="0"/>
          </a:p>
          <a:p>
            <a:r>
              <a:rPr lang="en-US" sz="1100" dirty="0"/>
              <a:t>}).done(</a:t>
            </a:r>
            <a:r>
              <a:rPr lang="en-US" sz="1100" b="1" dirty="0"/>
              <a:t>function</a:t>
            </a:r>
            <a:r>
              <a:rPr lang="en-US" sz="1100" dirty="0"/>
              <a:t>() {</a:t>
            </a:r>
          </a:p>
          <a:p>
            <a:r>
              <a:rPr lang="en-US" sz="1100" dirty="0"/>
              <a:t>  $( </a:t>
            </a:r>
            <a:r>
              <a:rPr lang="en-US" sz="1100" b="1" dirty="0"/>
              <a:t>this</a:t>
            </a:r>
            <a:r>
              <a:rPr lang="en-US" sz="1100" dirty="0"/>
              <a:t> ).</a:t>
            </a:r>
            <a:r>
              <a:rPr lang="en-US" sz="1100" dirty="0" err="1"/>
              <a:t>addClass</a:t>
            </a:r>
            <a:r>
              <a:rPr lang="en-US" sz="1100" dirty="0"/>
              <a:t>( "done" );</a:t>
            </a:r>
          </a:p>
          <a:p>
            <a:r>
              <a:rPr lang="it-IT" sz="1100" dirty="0"/>
              <a:t>});</a:t>
            </a:r>
            <a:endParaRPr lang="en-US" sz="1100" dirty="0"/>
          </a:p>
        </p:txBody>
      </p:sp>
    </p:spTree>
    <p:extLst>
      <p:ext uri="{BB962C8B-B14F-4D97-AF65-F5344CB8AC3E}">
        <p14:creationId xmlns:p14="http://schemas.microsoft.com/office/powerpoint/2010/main" val="140982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a:bodyPr>
          <a:lstStyle/>
          <a:p>
            <a:r>
              <a:rPr lang="en-US" dirty="0" smtClean="0"/>
              <a:t>Tutorial </a:t>
            </a:r>
          </a:p>
          <a:p>
            <a:r>
              <a:rPr lang="en-US" dirty="0" smtClean="0"/>
              <a:t>Details</a:t>
            </a:r>
          </a:p>
          <a:p>
            <a:r>
              <a:rPr lang="en-US" dirty="0" smtClean="0"/>
              <a:t>Advanced DOM controlling</a:t>
            </a:r>
          </a:p>
          <a:p>
            <a:r>
              <a:rPr lang="en-US" dirty="0" smtClean="0"/>
              <a:t>Plug-ins</a:t>
            </a:r>
          </a:p>
          <a:p>
            <a:r>
              <a:rPr lang="en-US" dirty="0" smtClean="0"/>
              <a:t>Samples</a:t>
            </a:r>
          </a:p>
          <a:p>
            <a:pPr marL="411480" lvl="1" indent="0">
              <a:buNone/>
            </a:pPr>
            <a:endParaRPr lang="en-US" dirty="0" smtClean="0"/>
          </a:p>
          <a:p>
            <a:endParaRPr lang="en-US" dirty="0"/>
          </a:p>
        </p:txBody>
      </p:sp>
    </p:spTree>
    <p:extLst>
      <p:ext uri="{BB962C8B-B14F-4D97-AF65-F5344CB8AC3E}">
        <p14:creationId xmlns:p14="http://schemas.microsoft.com/office/powerpoint/2010/main" val="2547161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Plug-ins</a:t>
            </a:r>
            <a:endParaRPr lang="en-US" dirty="0"/>
          </a:p>
        </p:txBody>
      </p:sp>
      <p:sp>
        <p:nvSpPr>
          <p:cNvPr id="3" name="TextBox 2"/>
          <p:cNvSpPr txBox="1"/>
          <p:nvPr/>
        </p:nvSpPr>
        <p:spPr>
          <a:xfrm>
            <a:off x="722313" y="1128156"/>
            <a:ext cx="6782892" cy="1477328"/>
          </a:xfrm>
          <a:prstGeom prst="rect">
            <a:avLst/>
          </a:prstGeom>
          <a:noFill/>
        </p:spPr>
        <p:txBody>
          <a:bodyPr wrap="square" rtlCol="0">
            <a:spAutoFit/>
          </a:bodyPr>
          <a:lstStyle/>
          <a:p>
            <a:r>
              <a:rPr lang="en-US" dirty="0" err="1" smtClean="0"/>
              <a:t>BackBone</a:t>
            </a:r>
            <a:endParaRPr lang="en-US" dirty="0" smtClean="0"/>
          </a:p>
          <a:p>
            <a:r>
              <a:rPr lang="en-US" dirty="0" smtClean="0"/>
              <a:t>Aviator</a:t>
            </a:r>
          </a:p>
          <a:p>
            <a:r>
              <a:rPr lang="en-US" dirty="0" smtClean="0"/>
              <a:t>React-router</a:t>
            </a:r>
          </a:p>
          <a:p>
            <a:r>
              <a:rPr lang="en-US" dirty="0" smtClean="0"/>
              <a:t>Om(</a:t>
            </a:r>
            <a:r>
              <a:rPr lang="en-US" dirty="0" err="1" smtClean="0"/>
              <a:t>ClosureScript</a:t>
            </a:r>
            <a:r>
              <a:rPr lang="en-US" dirty="0" smtClean="0"/>
              <a:t>)</a:t>
            </a:r>
          </a:p>
          <a:p>
            <a:r>
              <a:rPr lang="en-US" dirty="0" smtClean="0"/>
              <a:t>Flux</a:t>
            </a:r>
          </a:p>
        </p:txBody>
      </p:sp>
    </p:spTree>
    <p:extLst>
      <p:ext uri="{BB962C8B-B14F-4D97-AF65-F5344CB8AC3E}">
        <p14:creationId xmlns:p14="http://schemas.microsoft.com/office/powerpoint/2010/main" val="4240182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Animation </a:t>
            </a:r>
            <a:endParaRPr lang="en-US" dirty="0"/>
          </a:p>
        </p:txBody>
      </p:sp>
      <p:sp>
        <p:nvSpPr>
          <p:cNvPr id="3" name="Content Placeholder 2"/>
          <p:cNvSpPr>
            <a:spLocks noGrp="1"/>
          </p:cNvSpPr>
          <p:nvPr>
            <p:ph idx="1"/>
          </p:nvPr>
        </p:nvSpPr>
        <p:spPr/>
        <p:txBody>
          <a:bodyPr/>
          <a:lstStyle/>
          <a:p>
            <a:r>
              <a:rPr lang="en-US" sz="1600" dirty="0" err="1" smtClean="0"/>
              <a:t>ReactCSSTransitionGroup</a:t>
            </a:r>
            <a:endParaRPr lang="en-US" sz="1600" dirty="0" smtClean="0"/>
          </a:p>
          <a:p>
            <a:r>
              <a:rPr lang="en-US" sz="1200" dirty="0" err="1"/>
              <a:t>ReactCSSTransitionGroup</a:t>
            </a:r>
            <a:r>
              <a:rPr lang="en-US" sz="1200" dirty="0"/>
              <a:t> is based on </a:t>
            </a:r>
            <a:r>
              <a:rPr lang="en-US" sz="1200" dirty="0" err="1"/>
              <a:t>ReactTransitionGroup</a:t>
            </a:r>
            <a:r>
              <a:rPr lang="en-US" sz="1200" dirty="0"/>
              <a:t> and is an easy way to perform CSS transitions and animations when a React component enters or leaves the DOM</a:t>
            </a:r>
            <a:r>
              <a:rPr lang="en-US" sz="1200" dirty="0" smtClean="0"/>
              <a:t>.</a:t>
            </a:r>
            <a:r>
              <a:rPr lang="en-US" dirty="0"/>
              <a:t> </a:t>
            </a:r>
            <a:r>
              <a:rPr lang="en-US" sz="1200" dirty="0"/>
              <a:t>It's inspired by the excellent </a:t>
            </a:r>
            <a:r>
              <a:rPr lang="en-US" sz="1200" dirty="0">
                <a:hlinkClick r:id="rId2"/>
              </a:rPr>
              <a:t>ng-animate library.</a:t>
            </a:r>
            <a:endParaRPr lang="en-US" sz="1200" dirty="0" smtClean="0"/>
          </a:p>
          <a:p>
            <a:r>
              <a:rPr lang="en-US" sz="1200" b="1" dirty="0"/>
              <a:t>Note:</a:t>
            </a:r>
          </a:p>
          <a:p>
            <a:r>
              <a:rPr lang="en-US" sz="1200" dirty="0"/>
              <a:t>You must provide </a:t>
            </a:r>
            <a:r>
              <a:rPr lang="en-US" sz="1200" dirty="0">
                <a:hlinkClick r:id="rId3"/>
              </a:rPr>
              <a:t>the key attribute for all children of ReactCSSTransitionGroup, even when only rendering a single item. This is how React will determine which children have entered, left, or stayed.</a:t>
            </a:r>
            <a:endParaRPr lang="en-US" sz="1200" dirty="0"/>
          </a:p>
          <a:p>
            <a:endParaRPr lang="en-US" dirty="0" smtClean="0"/>
          </a:p>
          <a:p>
            <a:r>
              <a:rPr lang="en-US" sz="1400" dirty="0" err="1" smtClean="0"/>
              <a:t>requestAnimationFrame</a:t>
            </a:r>
            <a:r>
              <a:rPr lang="en-US" sz="1400" dirty="0" smtClean="0"/>
              <a:t>()</a:t>
            </a:r>
          </a:p>
          <a:p>
            <a:r>
              <a:rPr lang="en-US" sz="1400" dirty="0" err="1" smtClean="0"/>
              <a:t>setTimeout</a:t>
            </a:r>
            <a:r>
              <a:rPr lang="en-US" sz="1400" dirty="0" smtClean="0"/>
              <a:t>()</a:t>
            </a:r>
          </a:p>
          <a:p>
            <a:r>
              <a:rPr lang="en-US" sz="1400" dirty="0" smtClean="0"/>
              <a:t>Define your own animation </a:t>
            </a:r>
          </a:p>
          <a:p>
            <a:r>
              <a:rPr lang="en-US" sz="1400" dirty="0" smtClean="0"/>
              <a:t>For more detail please check library </a:t>
            </a:r>
            <a:r>
              <a:rPr lang="en-US" sz="1400" dirty="0" err="1" smtClean="0"/>
              <a:t>ReactTweenState</a:t>
            </a:r>
            <a:endParaRPr lang="en-US" sz="1400" dirty="0"/>
          </a:p>
        </p:txBody>
      </p:sp>
    </p:spTree>
    <p:extLst>
      <p:ext uri="{BB962C8B-B14F-4D97-AF65-F5344CB8AC3E}">
        <p14:creationId xmlns:p14="http://schemas.microsoft.com/office/powerpoint/2010/main" val="258004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2-ways Data binding</a:t>
            </a:r>
            <a:endParaRPr lang="en-US" dirty="0"/>
          </a:p>
        </p:txBody>
      </p:sp>
      <p:sp>
        <p:nvSpPr>
          <p:cNvPr id="3" name="Content Placeholder 2"/>
          <p:cNvSpPr>
            <a:spLocks noGrp="1"/>
          </p:cNvSpPr>
          <p:nvPr>
            <p:ph idx="1"/>
          </p:nvPr>
        </p:nvSpPr>
        <p:spPr/>
        <p:txBody>
          <a:bodyPr>
            <a:normAutofit lnSpcReduction="10000"/>
          </a:bodyPr>
          <a:lstStyle/>
          <a:p>
            <a:r>
              <a:rPr lang="en-US" sz="1400" dirty="0" err="1"/>
              <a:t>ReactLink</a:t>
            </a:r>
            <a:r>
              <a:rPr lang="en-US" sz="1400" dirty="0"/>
              <a:t> is an easy way to express </a:t>
            </a:r>
            <a:r>
              <a:rPr lang="en-US" sz="1400" dirty="0" smtClean="0"/>
              <a:t>two-way </a:t>
            </a:r>
            <a:r>
              <a:rPr lang="en-US" sz="1400" dirty="0"/>
              <a:t>binding with React</a:t>
            </a:r>
            <a:r>
              <a:rPr lang="en-US" sz="1400" dirty="0" smtClean="0"/>
              <a:t>.</a:t>
            </a:r>
          </a:p>
          <a:p>
            <a:r>
              <a:rPr lang="en-US" sz="1400" dirty="0" smtClean="0"/>
              <a:t>This is a example without </a:t>
            </a:r>
            <a:r>
              <a:rPr lang="en-US" sz="1400" dirty="0" err="1" smtClean="0"/>
              <a:t>ReactLink</a:t>
            </a:r>
            <a:endParaRPr lang="en-US" sz="1400" dirty="0" smtClean="0"/>
          </a:p>
          <a:p>
            <a:r>
              <a:rPr lang="en-US" sz="1000" dirty="0" err="1"/>
              <a:t>var</a:t>
            </a:r>
            <a:r>
              <a:rPr lang="en-US" sz="1000" dirty="0"/>
              <a:t> </a:t>
            </a:r>
            <a:r>
              <a:rPr lang="en-US" sz="1000" dirty="0" err="1"/>
              <a:t>NoLink</a:t>
            </a:r>
            <a:r>
              <a:rPr lang="en-US" sz="1000" dirty="0"/>
              <a:t> = </a:t>
            </a:r>
            <a:r>
              <a:rPr lang="en-US" sz="1000" dirty="0" err="1"/>
              <a:t>React.createClass</a:t>
            </a:r>
            <a:r>
              <a:rPr lang="en-US" sz="1000" dirty="0"/>
              <a:t>({</a:t>
            </a:r>
          </a:p>
          <a:p>
            <a:r>
              <a:rPr lang="en-US" sz="1000" dirty="0"/>
              <a:t> </a:t>
            </a:r>
            <a:r>
              <a:rPr lang="en-US" sz="1000" dirty="0" smtClean="0"/>
              <a:t>    </a:t>
            </a:r>
            <a:r>
              <a:rPr lang="en-US" sz="1000" dirty="0" err="1"/>
              <a:t>getInitialState</a:t>
            </a:r>
            <a:r>
              <a:rPr lang="en-US" sz="1000" dirty="0"/>
              <a:t>: function() {</a:t>
            </a:r>
          </a:p>
          <a:p>
            <a:r>
              <a:rPr lang="en-US" sz="1000" dirty="0"/>
              <a:t>    </a:t>
            </a:r>
            <a:r>
              <a:rPr lang="en-US" sz="1000" dirty="0" smtClean="0"/>
              <a:t>      return </a:t>
            </a:r>
            <a:r>
              <a:rPr lang="en-US" sz="1000" dirty="0"/>
              <a:t>{message: 'Hello!'};</a:t>
            </a:r>
          </a:p>
          <a:p>
            <a:r>
              <a:rPr lang="de-DE" sz="1000" dirty="0"/>
              <a:t>  </a:t>
            </a:r>
            <a:r>
              <a:rPr lang="de-DE" sz="1000" dirty="0" smtClean="0"/>
              <a:t>  },</a:t>
            </a:r>
            <a:endParaRPr lang="de-DE" sz="1000" dirty="0"/>
          </a:p>
          <a:p>
            <a:r>
              <a:rPr lang="de-DE" sz="1000" dirty="0"/>
              <a:t>  </a:t>
            </a:r>
            <a:r>
              <a:rPr lang="de-DE" sz="1000" dirty="0" smtClean="0"/>
              <a:t>  </a:t>
            </a:r>
            <a:r>
              <a:rPr lang="de-DE" sz="1000" dirty="0" err="1" smtClean="0"/>
              <a:t>handleChange</a:t>
            </a:r>
            <a:r>
              <a:rPr lang="de-DE" sz="1000" dirty="0"/>
              <a:t>: </a:t>
            </a:r>
            <a:r>
              <a:rPr lang="de-DE" sz="1000" dirty="0" err="1"/>
              <a:t>function</a:t>
            </a:r>
            <a:r>
              <a:rPr lang="de-DE" sz="1000" dirty="0"/>
              <a:t>(</a:t>
            </a:r>
            <a:r>
              <a:rPr lang="de-DE" sz="1000" dirty="0" err="1"/>
              <a:t>event</a:t>
            </a:r>
            <a:r>
              <a:rPr lang="de-DE" sz="1000" dirty="0"/>
              <a:t>) {</a:t>
            </a:r>
          </a:p>
          <a:p>
            <a:r>
              <a:rPr lang="de-DE" sz="1000" dirty="0"/>
              <a:t>    </a:t>
            </a:r>
            <a:r>
              <a:rPr lang="de-DE" sz="1000" dirty="0" smtClean="0"/>
              <a:t>    </a:t>
            </a:r>
            <a:r>
              <a:rPr lang="de-DE" sz="1000" dirty="0" err="1" smtClean="0"/>
              <a:t>this.setState</a:t>
            </a:r>
            <a:r>
              <a:rPr lang="de-DE" sz="1000" dirty="0"/>
              <a:t>({</a:t>
            </a:r>
            <a:r>
              <a:rPr lang="de-DE" sz="1000" dirty="0" err="1"/>
              <a:t>message</a:t>
            </a:r>
            <a:r>
              <a:rPr lang="de-DE" sz="1000" dirty="0"/>
              <a:t>: </a:t>
            </a:r>
            <a:r>
              <a:rPr lang="de-DE" sz="1000" dirty="0" err="1"/>
              <a:t>event.target.value</a:t>
            </a:r>
            <a:r>
              <a:rPr lang="de-DE" sz="1000" dirty="0"/>
              <a:t>});</a:t>
            </a:r>
          </a:p>
          <a:p>
            <a:r>
              <a:rPr lang="de-DE" sz="1000" dirty="0"/>
              <a:t>  </a:t>
            </a:r>
            <a:r>
              <a:rPr lang="de-DE" sz="1000" dirty="0" smtClean="0"/>
              <a:t> },</a:t>
            </a:r>
            <a:endParaRPr lang="de-DE" sz="1000" dirty="0"/>
          </a:p>
          <a:p>
            <a:r>
              <a:rPr lang="de-DE" sz="1000" dirty="0"/>
              <a:t>  </a:t>
            </a:r>
            <a:r>
              <a:rPr lang="de-DE" sz="1000" dirty="0" smtClean="0"/>
              <a:t> </a:t>
            </a:r>
            <a:r>
              <a:rPr lang="de-DE" sz="1000" dirty="0" err="1" smtClean="0"/>
              <a:t>render</a:t>
            </a:r>
            <a:r>
              <a:rPr lang="de-DE" sz="1000" dirty="0"/>
              <a:t>: </a:t>
            </a:r>
            <a:r>
              <a:rPr lang="de-DE" sz="1000" dirty="0" err="1"/>
              <a:t>function</a:t>
            </a:r>
            <a:r>
              <a:rPr lang="de-DE" sz="1000" dirty="0"/>
              <a:t>() {</a:t>
            </a:r>
          </a:p>
          <a:p>
            <a:r>
              <a:rPr lang="de-DE" sz="1000" dirty="0"/>
              <a:t>   </a:t>
            </a:r>
            <a:r>
              <a:rPr lang="de-DE" sz="1000" dirty="0" smtClean="0"/>
              <a:t>     </a:t>
            </a:r>
            <a:r>
              <a:rPr lang="de-DE" sz="1000" dirty="0" err="1"/>
              <a:t>var</a:t>
            </a:r>
            <a:r>
              <a:rPr lang="de-DE" sz="1000" dirty="0"/>
              <a:t> </a:t>
            </a:r>
            <a:r>
              <a:rPr lang="de-DE" sz="1000" dirty="0" err="1"/>
              <a:t>message</a:t>
            </a:r>
            <a:r>
              <a:rPr lang="de-DE" sz="1000" dirty="0"/>
              <a:t> = </a:t>
            </a:r>
            <a:r>
              <a:rPr lang="de-DE" sz="1000" dirty="0" err="1"/>
              <a:t>this.state.message</a:t>
            </a:r>
            <a:r>
              <a:rPr lang="de-DE" sz="1000" dirty="0"/>
              <a:t>;</a:t>
            </a:r>
          </a:p>
          <a:p>
            <a:r>
              <a:rPr lang="de-DE" sz="1000" dirty="0"/>
              <a:t>    </a:t>
            </a:r>
            <a:r>
              <a:rPr lang="de-DE" sz="1000" dirty="0" smtClean="0"/>
              <a:t>    </a:t>
            </a:r>
            <a:r>
              <a:rPr lang="de-DE" sz="1000" dirty="0" err="1" smtClean="0"/>
              <a:t>return</a:t>
            </a:r>
            <a:r>
              <a:rPr lang="de-DE" sz="1000" dirty="0" smtClean="0"/>
              <a:t> </a:t>
            </a:r>
            <a:r>
              <a:rPr lang="de-DE" sz="1000" dirty="0"/>
              <a:t>&lt;</a:t>
            </a:r>
            <a:r>
              <a:rPr lang="de-DE" sz="1000" dirty="0" err="1"/>
              <a:t>input</a:t>
            </a:r>
            <a:r>
              <a:rPr lang="de-DE" sz="1000" dirty="0"/>
              <a:t> type="</a:t>
            </a:r>
            <a:r>
              <a:rPr lang="de-DE" sz="1000" dirty="0" err="1"/>
              <a:t>text</a:t>
            </a:r>
            <a:r>
              <a:rPr lang="de-DE" sz="1000" dirty="0"/>
              <a:t>" </a:t>
            </a:r>
            <a:r>
              <a:rPr lang="de-DE" sz="1000" dirty="0" err="1"/>
              <a:t>value</a:t>
            </a:r>
            <a:r>
              <a:rPr lang="de-DE" sz="1000" dirty="0"/>
              <a:t>={</a:t>
            </a:r>
            <a:r>
              <a:rPr lang="de-DE" sz="1000" dirty="0" err="1"/>
              <a:t>message</a:t>
            </a:r>
            <a:r>
              <a:rPr lang="de-DE" sz="1000" dirty="0"/>
              <a:t>} </a:t>
            </a:r>
            <a:r>
              <a:rPr lang="de-DE" sz="1000" dirty="0" err="1"/>
              <a:t>onChange</a:t>
            </a:r>
            <a:r>
              <a:rPr lang="de-DE" sz="1000" dirty="0"/>
              <a:t>={</a:t>
            </a:r>
            <a:r>
              <a:rPr lang="de-DE" sz="1000" dirty="0" err="1"/>
              <a:t>this.handleChange</a:t>
            </a:r>
            <a:r>
              <a:rPr lang="de-DE" sz="1000" dirty="0"/>
              <a:t>} /&gt;;</a:t>
            </a:r>
          </a:p>
          <a:p>
            <a:r>
              <a:rPr lang="de-DE" sz="1000" dirty="0"/>
              <a:t>  }</a:t>
            </a:r>
          </a:p>
          <a:p>
            <a:r>
              <a:rPr lang="it-IT" sz="1000" dirty="0" smtClean="0"/>
              <a:t>});</a:t>
            </a:r>
          </a:p>
          <a:p>
            <a:r>
              <a:rPr lang="it-IT" sz="1400" dirty="0" err="1" smtClean="0"/>
              <a:t>This</a:t>
            </a:r>
            <a:r>
              <a:rPr lang="it-IT" sz="1400" dirty="0" smtClean="0"/>
              <a:t> </a:t>
            </a:r>
            <a:r>
              <a:rPr lang="it-IT" sz="1400" dirty="0" err="1" smtClean="0"/>
              <a:t>is</a:t>
            </a:r>
            <a:r>
              <a:rPr lang="it-IT" sz="1400" dirty="0" smtClean="0"/>
              <a:t> a </a:t>
            </a:r>
            <a:r>
              <a:rPr lang="it-IT" sz="1400" dirty="0" err="1" smtClean="0"/>
              <a:t>example</a:t>
            </a:r>
            <a:r>
              <a:rPr lang="it-IT" sz="1400" dirty="0" smtClean="0"/>
              <a:t> with </a:t>
            </a:r>
            <a:r>
              <a:rPr lang="it-IT" sz="1400" dirty="0" err="1" smtClean="0"/>
              <a:t>ReactLink</a:t>
            </a:r>
            <a:endParaRPr lang="it-IT" sz="1400" dirty="0" smtClean="0"/>
          </a:p>
          <a:p>
            <a:r>
              <a:rPr lang="en-US" sz="1000" dirty="0" err="1"/>
              <a:t>var</a:t>
            </a:r>
            <a:r>
              <a:rPr lang="en-US" sz="1000" dirty="0"/>
              <a:t> </a:t>
            </a:r>
            <a:r>
              <a:rPr lang="en-US" sz="1000" dirty="0" err="1"/>
              <a:t>LinkedStateMixin</a:t>
            </a:r>
            <a:r>
              <a:rPr lang="en-US" sz="1000" dirty="0"/>
              <a:t> = require('react-</a:t>
            </a:r>
            <a:r>
              <a:rPr lang="en-US" sz="1000" dirty="0" err="1"/>
              <a:t>addons</a:t>
            </a:r>
            <a:r>
              <a:rPr lang="en-US" sz="1000" dirty="0"/>
              <a:t>-linked-state-</a:t>
            </a:r>
            <a:r>
              <a:rPr lang="en-US" sz="1000" dirty="0" err="1"/>
              <a:t>mixin</a:t>
            </a:r>
            <a:r>
              <a:rPr lang="en-US" sz="1000" dirty="0"/>
              <a:t>');</a:t>
            </a:r>
          </a:p>
          <a:p>
            <a:endParaRPr lang="en-US" sz="1000" dirty="0"/>
          </a:p>
          <a:p>
            <a:r>
              <a:rPr lang="en-US" sz="1000" dirty="0" err="1"/>
              <a:t>var</a:t>
            </a:r>
            <a:r>
              <a:rPr lang="en-US" sz="1000" dirty="0"/>
              <a:t> </a:t>
            </a:r>
            <a:r>
              <a:rPr lang="en-US" sz="1000" dirty="0" err="1"/>
              <a:t>WithLink</a:t>
            </a:r>
            <a:r>
              <a:rPr lang="en-US" sz="1000" dirty="0"/>
              <a:t> = </a:t>
            </a:r>
            <a:r>
              <a:rPr lang="en-US" sz="1000" dirty="0" err="1"/>
              <a:t>React.createClass</a:t>
            </a:r>
            <a:r>
              <a:rPr lang="en-US" sz="1000" dirty="0"/>
              <a:t>({</a:t>
            </a:r>
          </a:p>
          <a:p>
            <a:r>
              <a:rPr lang="en-US" sz="1000" dirty="0"/>
              <a:t>  </a:t>
            </a:r>
            <a:r>
              <a:rPr lang="en-US" sz="1000" dirty="0" err="1"/>
              <a:t>mixins</a:t>
            </a:r>
            <a:r>
              <a:rPr lang="en-US" sz="1000" dirty="0"/>
              <a:t>: [</a:t>
            </a:r>
            <a:r>
              <a:rPr lang="en-US" sz="1000" dirty="0" err="1"/>
              <a:t>LinkedStateMixin</a:t>
            </a:r>
            <a:r>
              <a:rPr lang="en-US" sz="1000" dirty="0"/>
              <a:t>],</a:t>
            </a:r>
          </a:p>
          <a:p>
            <a:r>
              <a:rPr lang="en-US" sz="1000" dirty="0"/>
              <a:t>  </a:t>
            </a:r>
            <a:r>
              <a:rPr lang="en-US" sz="1000" dirty="0" err="1"/>
              <a:t>getInitialState</a:t>
            </a:r>
            <a:r>
              <a:rPr lang="en-US" sz="1000" dirty="0"/>
              <a:t>: function() {</a:t>
            </a:r>
          </a:p>
          <a:p>
            <a:r>
              <a:rPr lang="en-US" sz="1000" dirty="0"/>
              <a:t>    return {message: 'Hello!'};</a:t>
            </a:r>
          </a:p>
          <a:p>
            <a:r>
              <a:rPr lang="de-DE" sz="1000" dirty="0"/>
              <a:t>  },</a:t>
            </a:r>
          </a:p>
          <a:p>
            <a:r>
              <a:rPr lang="de-DE" sz="1000" dirty="0"/>
              <a:t>  </a:t>
            </a:r>
            <a:r>
              <a:rPr lang="de-DE" sz="1000" dirty="0" err="1"/>
              <a:t>render</a:t>
            </a:r>
            <a:r>
              <a:rPr lang="de-DE" sz="1000" dirty="0"/>
              <a:t>: </a:t>
            </a:r>
            <a:r>
              <a:rPr lang="de-DE" sz="1000" dirty="0" err="1"/>
              <a:t>function</a:t>
            </a:r>
            <a:r>
              <a:rPr lang="de-DE" sz="1000" dirty="0"/>
              <a:t>() {</a:t>
            </a:r>
          </a:p>
          <a:p>
            <a:r>
              <a:rPr lang="de-DE" sz="1000" dirty="0"/>
              <a:t>    </a:t>
            </a:r>
            <a:r>
              <a:rPr lang="de-DE" sz="1000" dirty="0" err="1"/>
              <a:t>return</a:t>
            </a:r>
            <a:r>
              <a:rPr lang="de-DE" sz="1000" dirty="0"/>
              <a:t> &lt;</a:t>
            </a:r>
            <a:r>
              <a:rPr lang="de-DE" sz="1000" dirty="0" err="1"/>
              <a:t>input</a:t>
            </a:r>
            <a:r>
              <a:rPr lang="de-DE" sz="1000" dirty="0"/>
              <a:t> type="</a:t>
            </a:r>
            <a:r>
              <a:rPr lang="de-DE" sz="1000" dirty="0" err="1"/>
              <a:t>text</a:t>
            </a:r>
            <a:r>
              <a:rPr lang="de-DE" sz="1000" dirty="0"/>
              <a:t>" </a:t>
            </a:r>
            <a:r>
              <a:rPr lang="de-DE" sz="1000" dirty="0" err="1"/>
              <a:t>valueLink</a:t>
            </a:r>
            <a:r>
              <a:rPr lang="de-DE" sz="1000" dirty="0"/>
              <a:t>={</a:t>
            </a:r>
            <a:r>
              <a:rPr lang="de-DE" sz="1000" dirty="0" err="1"/>
              <a:t>this.linkState</a:t>
            </a:r>
            <a:r>
              <a:rPr lang="de-DE" sz="1000" dirty="0"/>
              <a:t>('</a:t>
            </a:r>
            <a:r>
              <a:rPr lang="de-DE" sz="1000" dirty="0" err="1"/>
              <a:t>message</a:t>
            </a:r>
            <a:r>
              <a:rPr lang="de-DE" sz="1000" dirty="0"/>
              <a:t>')} /&gt;;</a:t>
            </a:r>
          </a:p>
          <a:p>
            <a:r>
              <a:rPr lang="de-DE" sz="1000" dirty="0"/>
              <a:t>  }</a:t>
            </a:r>
          </a:p>
          <a:p>
            <a:r>
              <a:rPr lang="it-IT" sz="1000" dirty="0"/>
              <a:t>});</a:t>
            </a:r>
            <a:endParaRPr lang="en-US" sz="1000" dirty="0" smtClean="0"/>
          </a:p>
          <a:p>
            <a:endParaRPr lang="en-US" sz="1400" dirty="0"/>
          </a:p>
        </p:txBody>
      </p:sp>
    </p:spTree>
    <p:extLst>
      <p:ext uri="{BB962C8B-B14F-4D97-AF65-F5344CB8AC3E}">
        <p14:creationId xmlns:p14="http://schemas.microsoft.com/office/powerpoint/2010/main" val="4010974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tools</a:t>
            </a:r>
            <a:endParaRPr lang="en-US" dirty="0"/>
          </a:p>
        </p:txBody>
      </p:sp>
      <p:sp>
        <p:nvSpPr>
          <p:cNvPr id="3" name="Content Placeholder 2"/>
          <p:cNvSpPr>
            <a:spLocks noGrp="1"/>
          </p:cNvSpPr>
          <p:nvPr>
            <p:ph idx="1"/>
          </p:nvPr>
        </p:nvSpPr>
        <p:spPr/>
        <p:txBody>
          <a:bodyPr/>
          <a:lstStyle/>
          <a:p>
            <a:r>
              <a:rPr lang="en-US" dirty="0" smtClean="0"/>
              <a:t>Unit test(client)</a:t>
            </a:r>
          </a:p>
          <a:p>
            <a:r>
              <a:rPr lang="en-US" sz="1400" dirty="0" smtClean="0"/>
              <a:t>Jasmine, </a:t>
            </a:r>
            <a:r>
              <a:rPr lang="en-US" sz="1400" dirty="0" err="1" smtClean="0"/>
              <a:t>Karma,Mocha,Chai,Sinon,Vow.js,Qunit</a:t>
            </a:r>
            <a:endParaRPr lang="en-US" sz="1400" dirty="0" smtClean="0"/>
          </a:p>
          <a:p>
            <a:endParaRPr lang="en-US" sz="1400" dirty="0"/>
          </a:p>
          <a:p>
            <a:endParaRPr lang="en-US" sz="1400" dirty="0" smtClean="0"/>
          </a:p>
          <a:p>
            <a:r>
              <a:rPr lang="en-US" dirty="0" smtClean="0"/>
              <a:t>Unit test(Server)</a:t>
            </a:r>
          </a:p>
          <a:p>
            <a:r>
              <a:rPr lang="en-US" sz="1400" dirty="0" err="1" smtClean="0"/>
              <a:t>Mocha,Supertest,jasmine</a:t>
            </a:r>
            <a:r>
              <a:rPr lang="en-US" sz="1400" dirty="0" smtClean="0"/>
              <a:t>-node</a:t>
            </a:r>
          </a:p>
          <a:p>
            <a:endParaRPr lang="en-US" dirty="0"/>
          </a:p>
          <a:p>
            <a:r>
              <a:rPr lang="en-US" dirty="0" smtClean="0"/>
              <a:t>Function test</a:t>
            </a:r>
          </a:p>
          <a:p>
            <a:r>
              <a:rPr lang="en-US" sz="1400" dirty="0" err="1" smtClean="0"/>
              <a:t>Casper.js,Nightwatch.js,Zombie.js,Capybara,Waitr</a:t>
            </a:r>
            <a:r>
              <a:rPr lang="is-IS" sz="1400" dirty="0" smtClean="0"/>
              <a:t>…</a:t>
            </a:r>
            <a:endParaRPr lang="en-US" sz="1400" dirty="0"/>
          </a:p>
        </p:txBody>
      </p:sp>
    </p:spTree>
    <p:extLst>
      <p:ext uri="{BB962C8B-B14F-4D97-AF65-F5344CB8AC3E}">
        <p14:creationId xmlns:p14="http://schemas.microsoft.com/office/powerpoint/2010/main" val="4172123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Samples of </a:t>
            </a:r>
            <a:r>
              <a:rPr lang="en-US" dirty="0" err="1" smtClean="0"/>
              <a:t>ReactJS</a:t>
            </a:r>
            <a:endParaRPr lang="en-US" dirty="0"/>
          </a:p>
        </p:txBody>
      </p:sp>
      <p:sp>
        <p:nvSpPr>
          <p:cNvPr id="3" name="Content Placeholder 2"/>
          <p:cNvSpPr>
            <a:spLocks noGrp="1"/>
          </p:cNvSpPr>
          <p:nvPr>
            <p:ph idx="1"/>
          </p:nvPr>
        </p:nvSpPr>
        <p:spPr>
          <a:xfrm>
            <a:off x="457200" y="1600199"/>
            <a:ext cx="7439891" cy="3506191"/>
          </a:xfrm>
        </p:spPr>
        <p:txBody>
          <a:bodyPr>
            <a:normAutofit/>
          </a:bodyPr>
          <a:lstStyle/>
          <a:p>
            <a:r>
              <a:rPr lang="en-US" sz="800" dirty="0" err="1" smtClean="0"/>
              <a:t>Js.jsx</a:t>
            </a:r>
            <a:r>
              <a:rPr lang="en-US" sz="800" dirty="0" smtClean="0"/>
              <a:t> file</a:t>
            </a:r>
          </a:p>
          <a:p>
            <a:r>
              <a:rPr lang="en-US" sz="800" dirty="0" err="1" smtClean="0"/>
              <a:t>var</a:t>
            </a:r>
            <a:r>
              <a:rPr lang="en-US" sz="800" dirty="0" smtClean="0"/>
              <a:t> </a:t>
            </a:r>
            <a:r>
              <a:rPr lang="en-US" sz="800" dirty="0"/>
              <a:t>Node = </a:t>
            </a:r>
            <a:r>
              <a:rPr lang="en-US" sz="800" dirty="0" err="1"/>
              <a:t>React.createClass</a:t>
            </a:r>
            <a:r>
              <a:rPr lang="en-US" sz="800" dirty="0"/>
              <a:t>({  </a:t>
            </a:r>
            <a:endParaRPr lang="en-US" sz="800" dirty="0" smtClean="0"/>
          </a:p>
          <a:p>
            <a:r>
              <a:rPr lang="en-US" sz="800" dirty="0" smtClean="0"/>
              <a:t>                                            </a:t>
            </a:r>
            <a:r>
              <a:rPr lang="en-US" sz="800" dirty="0" err="1" smtClean="0"/>
              <a:t>propTypes</a:t>
            </a:r>
            <a:r>
              <a:rPr lang="en-US" sz="800" dirty="0"/>
              <a:t>: {      </a:t>
            </a:r>
            <a:r>
              <a:rPr lang="en-US" sz="800" dirty="0" err="1"/>
              <a:t>id:React.PropTypes.string</a:t>
            </a:r>
            <a:r>
              <a:rPr lang="en-US" sz="800" dirty="0"/>
              <a:t>,    title: </a:t>
            </a:r>
            <a:r>
              <a:rPr lang="en-US" sz="800" dirty="0" err="1"/>
              <a:t>React.PropTypes.string</a:t>
            </a:r>
            <a:r>
              <a:rPr lang="en-US" sz="800" dirty="0"/>
              <a:t>,    type: </a:t>
            </a:r>
            <a:r>
              <a:rPr lang="en-US" sz="800" dirty="0" err="1"/>
              <a:t>React.PropTypes.string</a:t>
            </a:r>
            <a:r>
              <a:rPr lang="en-US" sz="800" dirty="0"/>
              <a:t>  },    </a:t>
            </a:r>
            <a:endParaRPr lang="en-US" sz="800" dirty="0" smtClean="0"/>
          </a:p>
          <a:p>
            <a:r>
              <a:rPr lang="en-US" sz="800" dirty="0" smtClean="0"/>
              <a:t>                                            </a:t>
            </a:r>
            <a:r>
              <a:rPr lang="en-US" sz="800" dirty="0" err="1" smtClean="0"/>
              <a:t>getInitialState</a:t>
            </a:r>
            <a:r>
              <a:rPr lang="en-US" sz="800" dirty="0"/>
              <a:t>: function() {    return {checked: true};  },    </a:t>
            </a:r>
            <a:endParaRPr lang="en-US" sz="800" dirty="0" smtClean="0"/>
          </a:p>
          <a:p>
            <a:r>
              <a:rPr lang="en-US" sz="800" dirty="0" smtClean="0"/>
              <a:t>                                            </a:t>
            </a:r>
            <a:r>
              <a:rPr lang="en-US" sz="800" dirty="0" err="1" smtClean="0"/>
              <a:t>setCheckboxState</a:t>
            </a:r>
            <a:r>
              <a:rPr lang="en-US" sz="800" dirty="0"/>
              <a:t>: function(){    </a:t>
            </a:r>
            <a:r>
              <a:rPr lang="en-US" sz="800" dirty="0" err="1"/>
              <a:t>this.setState</a:t>
            </a:r>
            <a:r>
              <a:rPr lang="en-US" sz="800" dirty="0"/>
              <a:t>({checked: !</a:t>
            </a:r>
            <a:r>
              <a:rPr lang="en-US" sz="800" dirty="0" err="1"/>
              <a:t>this.state.checked</a:t>
            </a:r>
            <a:r>
              <a:rPr lang="en-US" sz="800" dirty="0"/>
              <a:t>});  },  </a:t>
            </a:r>
            <a:endParaRPr lang="en-US" sz="800" dirty="0" smtClean="0"/>
          </a:p>
          <a:p>
            <a:r>
              <a:rPr lang="en-US" sz="800" dirty="0" smtClean="0"/>
              <a:t>                                            render</a:t>
            </a:r>
            <a:r>
              <a:rPr lang="en-US" sz="800" dirty="0"/>
              <a:t>: function() {    </a:t>
            </a:r>
            <a:endParaRPr lang="en-US" sz="800" dirty="0" smtClean="0"/>
          </a:p>
          <a:p>
            <a:r>
              <a:rPr lang="en-US" sz="800" dirty="0"/>
              <a:t> </a:t>
            </a:r>
            <a:r>
              <a:rPr lang="en-US" sz="800" dirty="0" smtClean="0"/>
              <a:t>                                                              return </a:t>
            </a:r>
            <a:r>
              <a:rPr lang="en-US" sz="800" dirty="0"/>
              <a:t>(      </a:t>
            </a:r>
            <a:endParaRPr lang="en-US" sz="800" dirty="0" smtClean="0"/>
          </a:p>
          <a:p>
            <a:r>
              <a:rPr lang="en-US" sz="800" dirty="0"/>
              <a:t> </a:t>
            </a:r>
            <a:r>
              <a:rPr lang="en-US" sz="800" dirty="0" smtClean="0"/>
              <a:t>                                                                      </a:t>
            </a:r>
            <a:r>
              <a:rPr lang="en-US" sz="800" dirty="0"/>
              <a:t>&lt;form </a:t>
            </a:r>
            <a:r>
              <a:rPr lang="en-US" sz="800" dirty="0" err="1"/>
              <a:t>className</a:t>
            </a:r>
            <a:r>
              <a:rPr lang="en-US" sz="800" dirty="0"/>
              <a:t>="form-inline"&gt;            </a:t>
            </a:r>
            <a:endParaRPr lang="en-US" sz="800" dirty="0" smtClean="0"/>
          </a:p>
          <a:p>
            <a:r>
              <a:rPr lang="en-US" sz="800" dirty="0"/>
              <a:t> </a:t>
            </a:r>
            <a:r>
              <a:rPr lang="en-US" sz="800" dirty="0" smtClean="0"/>
              <a:t>                                                                              &lt;</a:t>
            </a:r>
            <a:r>
              <a:rPr lang="en-US" sz="800" dirty="0"/>
              <a:t>div </a:t>
            </a:r>
            <a:r>
              <a:rPr lang="en-US" sz="800" dirty="0" err="1"/>
              <a:t>className</a:t>
            </a:r>
            <a:r>
              <a:rPr lang="en-US" sz="800" dirty="0"/>
              <a:t>="form-group"&gt; </a:t>
            </a:r>
            <a:r>
              <a:rPr lang="en-US" sz="800" dirty="0" smtClean="0"/>
              <a:t>&lt;</a:t>
            </a:r>
            <a:r>
              <a:rPr lang="en-US" sz="800" dirty="0"/>
              <a:t>icon id={</a:t>
            </a:r>
            <a:r>
              <a:rPr lang="en-US" sz="800" dirty="0" err="1"/>
              <a:t>this.props.id</a:t>
            </a:r>
            <a:r>
              <a:rPr lang="en-US" sz="800" dirty="0"/>
              <a:t>} </a:t>
            </a:r>
            <a:r>
              <a:rPr lang="en-US" sz="800" dirty="0" err="1"/>
              <a:t>className</a:t>
            </a:r>
            <a:r>
              <a:rPr lang="en-US" sz="800" dirty="0"/>
              <a:t>="caret"&gt;&lt;/icon&gt; </a:t>
            </a:r>
            <a:r>
              <a:rPr lang="en-US" sz="800" dirty="0" smtClean="0"/>
              <a:t>&lt;/</a:t>
            </a:r>
            <a:r>
              <a:rPr lang="en-US" sz="800" dirty="0"/>
              <a:t>div&gt;          </a:t>
            </a:r>
            <a:endParaRPr lang="en-US" sz="800" dirty="0" smtClean="0"/>
          </a:p>
          <a:p>
            <a:r>
              <a:rPr lang="en-US" sz="800" dirty="0"/>
              <a:t> </a:t>
            </a:r>
            <a:r>
              <a:rPr lang="en-US" sz="800" dirty="0" smtClean="0"/>
              <a:t>                                                                              </a:t>
            </a:r>
            <a:r>
              <a:rPr lang="en-US" sz="800" dirty="0"/>
              <a:t>&lt;div </a:t>
            </a:r>
            <a:r>
              <a:rPr lang="en-US" sz="800" dirty="0" err="1"/>
              <a:t>className</a:t>
            </a:r>
            <a:r>
              <a:rPr lang="en-US" sz="800" dirty="0"/>
              <a:t>="form-group"&gt; </a:t>
            </a:r>
            <a:r>
              <a:rPr lang="en-US" sz="800" dirty="0" smtClean="0"/>
              <a:t>&lt;</a:t>
            </a:r>
            <a:r>
              <a:rPr lang="en-US" sz="800" dirty="0"/>
              <a:t>div </a:t>
            </a:r>
            <a:r>
              <a:rPr lang="en-US" sz="800" dirty="0" err="1"/>
              <a:t>className</a:t>
            </a:r>
            <a:r>
              <a:rPr lang="en-US" sz="800" dirty="0"/>
              <a:t>="control-label col-md-4 col-xs-4 col-sm-4"&gt;{</a:t>
            </a:r>
            <a:r>
              <a:rPr lang="en-US" sz="800" dirty="0" err="1"/>
              <a:t>this.props.title</a:t>
            </a:r>
            <a:r>
              <a:rPr lang="en-US" sz="800" dirty="0"/>
              <a:t>}&lt;/div&gt;                </a:t>
            </a:r>
            <a:r>
              <a:rPr lang="en-US" sz="800" dirty="0" smtClean="0"/>
              <a:t>                     </a:t>
            </a:r>
          </a:p>
          <a:p>
            <a:r>
              <a:rPr lang="en-US" sz="800" dirty="0"/>
              <a:t> </a:t>
            </a:r>
            <a:r>
              <a:rPr lang="en-US" sz="800" dirty="0" smtClean="0"/>
              <a:t>                                                                              &lt;</a:t>
            </a:r>
            <a:r>
              <a:rPr lang="en-US" sz="800" dirty="0"/>
              <a:t>div </a:t>
            </a:r>
            <a:r>
              <a:rPr lang="en-US" sz="800" dirty="0" err="1"/>
              <a:t>className</a:t>
            </a:r>
            <a:r>
              <a:rPr lang="en-US" sz="800" dirty="0"/>
              <a:t>="control-label col-md-8 col-xs-8 col-sm-8"&gt;{</a:t>
            </a:r>
            <a:r>
              <a:rPr lang="en-US" sz="800" dirty="0" err="1"/>
              <a:t>this.props.type</a:t>
            </a:r>
            <a:r>
              <a:rPr lang="en-US" sz="800" dirty="0"/>
              <a:t>}&lt;/div&gt; </a:t>
            </a:r>
            <a:r>
              <a:rPr lang="en-US" sz="800" dirty="0" smtClean="0"/>
              <a:t>&lt;/</a:t>
            </a:r>
            <a:r>
              <a:rPr lang="en-US" sz="800" dirty="0"/>
              <a:t>div&gt;       </a:t>
            </a:r>
            <a:endParaRPr lang="en-US" sz="800" dirty="0" smtClean="0"/>
          </a:p>
          <a:p>
            <a:r>
              <a:rPr lang="en-US" sz="800" dirty="0" smtClean="0"/>
              <a:t>                                                                              &lt;</a:t>
            </a:r>
            <a:r>
              <a:rPr lang="en-US" sz="800" dirty="0"/>
              <a:t>div </a:t>
            </a:r>
            <a:r>
              <a:rPr lang="en-US" sz="800" dirty="0" err="1"/>
              <a:t>className</a:t>
            </a:r>
            <a:r>
              <a:rPr lang="en-US" sz="800" dirty="0"/>
              <a:t>="form-group"&gt;&lt;input id={</a:t>
            </a:r>
            <a:r>
              <a:rPr lang="en-US" sz="800" dirty="0" err="1"/>
              <a:t>this.props.id</a:t>
            </a:r>
            <a:r>
              <a:rPr lang="en-US" sz="800" dirty="0"/>
              <a:t>} type="checkbox" checked={</a:t>
            </a:r>
            <a:r>
              <a:rPr lang="en-US" sz="800" dirty="0" err="1"/>
              <a:t>this.state.checked</a:t>
            </a:r>
            <a:r>
              <a:rPr lang="en-US" sz="800" dirty="0"/>
              <a:t>}/&gt;&lt;/div&gt;        </a:t>
            </a:r>
            <a:endParaRPr lang="en-US" sz="800" dirty="0" smtClean="0"/>
          </a:p>
          <a:p>
            <a:r>
              <a:rPr lang="en-US" sz="800" dirty="0"/>
              <a:t> </a:t>
            </a:r>
            <a:r>
              <a:rPr lang="en-US" sz="800" dirty="0" smtClean="0"/>
              <a:t>                                                                     &lt;/</a:t>
            </a:r>
            <a:r>
              <a:rPr lang="en-US" sz="800" dirty="0"/>
              <a:t>form&gt;    ); </a:t>
            </a:r>
            <a:endParaRPr lang="en-US" sz="800" dirty="0" smtClean="0"/>
          </a:p>
          <a:p>
            <a:r>
              <a:rPr lang="en-US" sz="800" dirty="0" smtClean="0"/>
              <a:t> }});</a:t>
            </a:r>
          </a:p>
          <a:p>
            <a:endParaRPr lang="en-US" sz="800" dirty="0" smtClean="0"/>
          </a:p>
          <a:p>
            <a:r>
              <a:rPr lang="en-US" sz="800" dirty="0" err="1" smtClean="0"/>
              <a:t>Js</a:t>
            </a:r>
            <a:r>
              <a:rPr lang="en-US" sz="800" dirty="0" smtClean="0"/>
              <a:t> file</a:t>
            </a:r>
            <a:endParaRPr lang="en-US" sz="800" dirty="0"/>
          </a:p>
          <a:p>
            <a:r>
              <a:rPr lang="en-US" sz="800" dirty="0" err="1"/>
              <a:t>ReactDOM.render</a:t>
            </a:r>
            <a:r>
              <a:rPr lang="en-US" sz="800" dirty="0"/>
              <a:t>(        </a:t>
            </a:r>
            <a:r>
              <a:rPr lang="en-US" sz="800" dirty="0" err="1"/>
              <a:t>React.createFactory</a:t>
            </a:r>
            <a:r>
              <a:rPr lang="en-US" sz="800" dirty="0"/>
              <a:t>(Node)({title:'title',type:'type',id:'asfdasfasdfasdf3'}),        </a:t>
            </a:r>
            <a:r>
              <a:rPr lang="en-US" sz="800" dirty="0" err="1"/>
              <a:t>document.getElementById</a:t>
            </a:r>
            <a:r>
              <a:rPr lang="en-US" sz="800" dirty="0"/>
              <a:t>('example')    </a:t>
            </a:r>
            <a:r>
              <a:rPr lang="en-US" sz="800" dirty="0" smtClean="0"/>
              <a:t>);</a:t>
            </a:r>
          </a:p>
          <a:p>
            <a:endParaRPr lang="en-US" sz="800" dirty="0" smtClean="0"/>
          </a:p>
          <a:p>
            <a:r>
              <a:rPr lang="en-US" sz="800" dirty="0" smtClean="0"/>
              <a:t>Html file</a:t>
            </a:r>
            <a:endParaRPr lang="en-US" sz="800" dirty="0"/>
          </a:p>
          <a:p>
            <a:r>
              <a:rPr lang="en-US" sz="800" dirty="0"/>
              <a:t>&lt;div class="container"&gt;&lt;div id="example" class="row"&gt;&lt;/div&gt;&lt;/div</a:t>
            </a:r>
            <a:r>
              <a:rPr lang="en-US" sz="800" dirty="0" smtClean="0"/>
              <a:t>&gt;</a:t>
            </a:r>
          </a:p>
          <a:p>
            <a:endParaRPr lang="en-US" sz="800" dirty="0"/>
          </a:p>
          <a:p>
            <a:r>
              <a:rPr lang="en-US" sz="1400" dirty="0" smtClean="0"/>
              <a:t>The Component will look </a:t>
            </a:r>
            <a:r>
              <a:rPr lang="en-US" sz="1400" smtClean="0"/>
              <a:t>like this(bootstrap’s </a:t>
            </a:r>
            <a:r>
              <a:rPr lang="en-US" sz="1400" dirty="0" err="1" smtClean="0"/>
              <a:t>css</a:t>
            </a:r>
            <a:r>
              <a:rPr lang="en-US" sz="1400" dirty="0" smtClean="0"/>
              <a:t>).</a:t>
            </a:r>
            <a:endParaRPr lang="en-US"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232" y="5106390"/>
            <a:ext cx="3924300" cy="635000"/>
          </a:xfrm>
          <a:prstGeom prst="rect">
            <a:avLst/>
          </a:prstGeom>
        </p:spPr>
      </p:pic>
    </p:spTree>
    <p:extLst>
      <p:ext uri="{BB962C8B-B14F-4D97-AF65-F5344CB8AC3E}">
        <p14:creationId xmlns:p14="http://schemas.microsoft.com/office/powerpoint/2010/main" val="3874448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67312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Tutoral</a:t>
            </a:r>
            <a:r>
              <a:rPr lang="en-US" dirty="0" smtClean="0"/>
              <a:t>	</a:t>
            </a:r>
            <a:endParaRPr lang="en-US" dirty="0"/>
          </a:p>
        </p:txBody>
      </p:sp>
      <p:sp>
        <p:nvSpPr>
          <p:cNvPr id="4" name="Text Placeholder 3"/>
          <p:cNvSpPr>
            <a:spLocks noGrp="1"/>
          </p:cNvSpPr>
          <p:nvPr>
            <p:ph type="body" idx="1"/>
          </p:nvPr>
        </p:nvSpPr>
        <p:spPr>
          <a:xfrm>
            <a:off x="722313" y="5047013"/>
            <a:ext cx="7103526" cy="439388"/>
          </a:xfrm>
        </p:spPr>
        <p:txBody>
          <a:bodyPr/>
          <a:lstStyle/>
          <a:p>
            <a:r>
              <a:rPr lang="en-US" dirty="0" smtClean="0"/>
              <a:t>React is a framework focus on view layer</a:t>
            </a:r>
            <a:endParaRPr lang="en-US" dirty="0"/>
          </a:p>
        </p:txBody>
      </p:sp>
      <p:sp>
        <p:nvSpPr>
          <p:cNvPr id="3" name="Rectangle 2"/>
          <p:cNvSpPr/>
          <p:nvPr/>
        </p:nvSpPr>
        <p:spPr>
          <a:xfrm>
            <a:off x="985652" y="2291611"/>
            <a:ext cx="3016332" cy="771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Backbone/Aviator/React-router</a:t>
            </a:r>
            <a:endParaRPr lang="en-US" dirty="0"/>
          </a:p>
        </p:txBody>
      </p:sp>
      <p:sp>
        <p:nvSpPr>
          <p:cNvPr id="5" name="TextBox 4"/>
          <p:cNvSpPr txBox="1"/>
          <p:nvPr/>
        </p:nvSpPr>
        <p:spPr>
          <a:xfrm>
            <a:off x="5480548" y="2491489"/>
            <a:ext cx="818942" cy="369332"/>
          </a:xfrm>
          <a:prstGeom prst="rect">
            <a:avLst/>
          </a:prstGeom>
          <a:noFill/>
        </p:spPr>
        <p:txBody>
          <a:bodyPr wrap="none" rtlCol="0">
            <a:spAutoFit/>
          </a:bodyPr>
          <a:lstStyle/>
          <a:p>
            <a:r>
              <a:rPr lang="en-US" dirty="0" smtClean="0"/>
              <a:t>Router</a:t>
            </a:r>
            <a:endParaRPr lang="en-US" dirty="0"/>
          </a:p>
        </p:txBody>
      </p:sp>
      <p:sp>
        <p:nvSpPr>
          <p:cNvPr id="6" name="Rectangle 5"/>
          <p:cNvSpPr/>
          <p:nvPr/>
        </p:nvSpPr>
        <p:spPr>
          <a:xfrm>
            <a:off x="985652" y="887968"/>
            <a:ext cx="3016332" cy="771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backbone</a:t>
            </a:r>
            <a:endParaRPr lang="en-US" dirty="0"/>
          </a:p>
        </p:txBody>
      </p:sp>
      <p:sp>
        <p:nvSpPr>
          <p:cNvPr id="7" name="TextBox 6"/>
          <p:cNvSpPr txBox="1"/>
          <p:nvPr/>
        </p:nvSpPr>
        <p:spPr>
          <a:xfrm>
            <a:off x="5480548" y="1089250"/>
            <a:ext cx="793807" cy="369332"/>
          </a:xfrm>
          <a:prstGeom prst="rect">
            <a:avLst/>
          </a:prstGeom>
          <a:noFill/>
        </p:spPr>
        <p:txBody>
          <a:bodyPr wrap="none" rtlCol="0">
            <a:spAutoFit/>
          </a:bodyPr>
          <a:lstStyle/>
          <a:p>
            <a:r>
              <a:rPr lang="en-US" dirty="0" smtClean="0"/>
              <a:t>Model</a:t>
            </a:r>
            <a:endParaRPr lang="en-US" dirty="0"/>
          </a:p>
        </p:txBody>
      </p:sp>
      <p:sp>
        <p:nvSpPr>
          <p:cNvPr id="8" name="Rectangle 7"/>
          <p:cNvSpPr/>
          <p:nvPr/>
        </p:nvSpPr>
        <p:spPr>
          <a:xfrm>
            <a:off x="985652" y="3695255"/>
            <a:ext cx="3016332" cy="771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React</a:t>
            </a:r>
            <a:endParaRPr lang="en-US" dirty="0"/>
          </a:p>
        </p:txBody>
      </p:sp>
      <p:sp>
        <p:nvSpPr>
          <p:cNvPr id="9" name="TextBox 8"/>
          <p:cNvSpPr txBox="1"/>
          <p:nvPr/>
        </p:nvSpPr>
        <p:spPr>
          <a:xfrm>
            <a:off x="5650851" y="3893729"/>
            <a:ext cx="648639" cy="369332"/>
          </a:xfrm>
          <a:prstGeom prst="rect">
            <a:avLst/>
          </a:prstGeom>
          <a:noFill/>
        </p:spPr>
        <p:txBody>
          <a:bodyPr wrap="none" rtlCol="0">
            <a:spAutoFit/>
          </a:bodyPr>
          <a:lstStyle/>
          <a:p>
            <a:r>
              <a:rPr lang="en-US" dirty="0" smtClean="0"/>
              <a:t>View</a:t>
            </a:r>
            <a:endParaRPr lang="en-US" dirty="0"/>
          </a:p>
        </p:txBody>
      </p:sp>
      <p:cxnSp>
        <p:nvCxnSpPr>
          <p:cNvPr id="11" name="Straight Connector 10"/>
          <p:cNvCxnSpPr>
            <a:stCxn id="6" idx="2"/>
            <a:endCxn id="3" idx="0"/>
          </p:cNvCxnSpPr>
          <p:nvPr/>
        </p:nvCxnSpPr>
        <p:spPr>
          <a:xfrm>
            <a:off x="2493818" y="1659864"/>
            <a:ext cx="0" cy="631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3" idx="2"/>
            <a:endCxn id="8" idx="0"/>
          </p:cNvCxnSpPr>
          <p:nvPr/>
        </p:nvCxnSpPr>
        <p:spPr>
          <a:xfrm>
            <a:off x="2493818" y="3063507"/>
            <a:ext cx="0" cy="63174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8242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t>
            </a:r>
            <a:r>
              <a:rPr lang="en-US" dirty="0" err="1" smtClean="0"/>
              <a:t>ReactJS</a:t>
            </a:r>
            <a:r>
              <a:rPr lang="en-US" dirty="0" smtClean="0"/>
              <a:t> Program</a:t>
            </a:r>
            <a:endParaRPr lang="en-US" dirty="0"/>
          </a:p>
        </p:txBody>
      </p:sp>
      <p:sp>
        <p:nvSpPr>
          <p:cNvPr id="3" name="Content Placeholder 2"/>
          <p:cNvSpPr>
            <a:spLocks noGrp="1"/>
          </p:cNvSpPr>
          <p:nvPr>
            <p:ph idx="1"/>
          </p:nvPr>
        </p:nvSpPr>
        <p:spPr/>
        <p:txBody>
          <a:bodyPr/>
          <a:lstStyle/>
          <a:p>
            <a:r>
              <a:rPr lang="en-US" dirty="0" smtClean="0"/>
              <a:t>Install and run </a:t>
            </a:r>
            <a:r>
              <a:rPr lang="en-US" dirty="0" err="1" smtClean="0"/>
              <a:t>reactjs</a:t>
            </a:r>
            <a:r>
              <a:rPr lang="en-US" dirty="0" smtClean="0"/>
              <a:t> on ruby on rails</a:t>
            </a:r>
          </a:p>
          <a:p>
            <a:r>
              <a:rPr lang="en-US" sz="1200" dirty="0" smtClean="0"/>
              <a:t>Let’s take ruby project as an example</a:t>
            </a:r>
          </a:p>
          <a:p>
            <a:r>
              <a:rPr lang="en-US" sz="1200" dirty="0" smtClean="0"/>
              <a:t>1.Rails new </a:t>
            </a:r>
            <a:r>
              <a:rPr lang="en-US" sz="1200" dirty="0" err="1" smtClean="0"/>
              <a:t>react_test</a:t>
            </a:r>
            <a:endParaRPr lang="en-US" sz="1200" dirty="0" smtClean="0"/>
          </a:p>
          <a:p>
            <a:r>
              <a:rPr lang="en-US" sz="1200" dirty="0" smtClean="0"/>
              <a:t>2.Add </a:t>
            </a:r>
            <a:r>
              <a:rPr lang="en-US" sz="1200" dirty="0">
                <a:solidFill>
                  <a:srgbClr val="FF0000"/>
                </a:solidFill>
              </a:rPr>
              <a:t>gem </a:t>
            </a:r>
            <a:r>
              <a:rPr lang="en-US" sz="1200" dirty="0" smtClean="0">
                <a:solidFill>
                  <a:srgbClr val="FF0000"/>
                </a:solidFill>
              </a:rPr>
              <a:t>'react-rails’ </a:t>
            </a:r>
            <a:r>
              <a:rPr lang="en-US" sz="1200" dirty="0" smtClean="0"/>
              <a:t>to your </a:t>
            </a:r>
            <a:r>
              <a:rPr lang="en-US" sz="1200" dirty="0" err="1" smtClean="0"/>
              <a:t>Gemfile</a:t>
            </a:r>
            <a:endParaRPr lang="en-US" sz="1200" dirty="0" smtClean="0"/>
          </a:p>
          <a:p>
            <a:r>
              <a:rPr lang="en-US" sz="1200" dirty="0" smtClean="0"/>
              <a:t>3.Run </a:t>
            </a:r>
            <a:r>
              <a:rPr lang="en-US" sz="1200" dirty="0" smtClean="0">
                <a:solidFill>
                  <a:srgbClr val="FF0000"/>
                </a:solidFill>
              </a:rPr>
              <a:t>Bundle install</a:t>
            </a:r>
          </a:p>
          <a:p>
            <a:r>
              <a:rPr lang="en-US" sz="1200" dirty="0" smtClean="0"/>
              <a:t>4.Next</a:t>
            </a:r>
            <a:r>
              <a:rPr lang="en-US" sz="1200" dirty="0"/>
              <a:t>, run the installation script</a:t>
            </a:r>
            <a:r>
              <a:rPr lang="en-US" sz="1200" dirty="0" smtClean="0"/>
              <a:t>: </a:t>
            </a:r>
            <a:r>
              <a:rPr lang="en-US" sz="1200" dirty="0" smtClean="0">
                <a:solidFill>
                  <a:srgbClr val="FF0000"/>
                </a:solidFill>
              </a:rPr>
              <a:t>rails </a:t>
            </a:r>
            <a:r>
              <a:rPr lang="en-US" sz="1200" dirty="0">
                <a:solidFill>
                  <a:srgbClr val="FF0000"/>
                </a:solidFill>
              </a:rPr>
              <a:t>g </a:t>
            </a:r>
            <a:r>
              <a:rPr lang="en-US" sz="1200" dirty="0" err="1">
                <a:solidFill>
                  <a:srgbClr val="FF0000"/>
                </a:solidFill>
              </a:rPr>
              <a:t>react:install</a:t>
            </a:r>
            <a:endParaRPr lang="en-US" sz="1200" dirty="0" smtClean="0">
              <a:solidFill>
                <a:srgbClr val="FF0000"/>
              </a:solidFill>
            </a:endParaRPr>
          </a:p>
          <a:p>
            <a:r>
              <a:rPr lang="en-US" sz="1200" dirty="0" smtClean="0"/>
              <a:t>5.And you can also use command </a:t>
            </a:r>
            <a:r>
              <a:rPr lang="en-US" sz="1200" dirty="0">
                <a:solidFill>
                  <a:srgbClr val="FF0000"/>
                </a:solidFill>
              </a:rPr>
              <a:t>rails generate </a:t>
            </a:r>
            <a:r>
              <a:rPr lang="en-US" sz="1200" dirty="0"/>
              <a:t>to generate a component</a:t>
            </a:r>
          </a:p>
          <a:p>
            <a:r>
              <a:rPr lang="en-US" sz="1200" dirty="0" smtClean="0"/>
              <a:t>6.rails </a:t>
            </a:r>
            <a:r>
              <a:rPr lang="en-US" sz="1200" dirty="0"/>
              <a:t>generate  </a:t>
            </a:r>
            <a:r>
              <a:rPr lang="en-US" sz="1200" dirty="0" err="1" smtClean="0"/>
              <a:t>react:component</a:t>
            </a:r>
            <a:r>
              <a:rPr lang="en-US" sz="1200" dirty="0" smtClean="0"/>
              <a:t> </a:t>
            </a:r>
            <a:r>
              <a:rPr lang="en-US" sz="1200" dirty="0"/>
              <a:t>Post </a:t>
            </a:r>
            <a:r>
              <a:rPr lang="en-US" sz="1200" dirty="0" err="1"/>
              <a:t>title:string</a:t>
            </a:r>
            <a:r>
              <a:rPr lang="en-US" sz="1200" dirty="0"/>
              <a:t> </a:t>
            </a:r>
            <a:r>
              <a:rPr lang="en-US" sz="1200" dirty="0" err="1"/>
              <a:t>body:string</a:t>
            </a:r>
            <a:r>
              <a:rPr lang="en-US" sz="1200" dirty="0"/>
              <a:t> </a:t>
            </a:r>
            <a:r>
              <a:rPr lang="en-US" sz="1200" dirty="0" err="1" smtClean="0"/>
              <a:t>published:bool</a:t>
            </a:r>
            <a:endParaRPr lang="en-US" sz="1200" dirty="0" smtClean="0"/>
          </a:p>
          <a:p>
            <a:r>
              <a:rPr lang="en-US" sz="1200" dirty="0" smtClean="0"/>
              <a:t>Should generate a component like </a:t>
            </a:r>
          </a:p>
          <a:p>
            <a:r>
              <a:rPr lang="en-US" sz="1200" dirty="0" err="1">
                <a:solidFill>
                  <a:srgbClr val="FF0000"/>
                </a:solidFill>
              </a:rPr>
              <a:t>var</a:t>
            </a:r>
            <a:r>
              <a:rPr lang="en-US" sz="1200" dirty="0">
                <a:solidFill>
                  <a:srgbClr val="FF0000"/>
                </a:solidFill>
              </a:rPr>
              <a:t> Post = </a:t>
            </a:r>
            <a:r>
              <a:rPr lang="en-US" sz="1200" dirty="0" err="1">
                <a:solidFill>
                  <a:srgbClr val="FF0000"/>
                </a:solidFill>
              </a:rPr>
              <a:t>React.createClass</a:t>
            </a:r>
            <a:r>
              <a:rPr lang="en-US" sz="1200" dirty="0">
                <a:solidFill>
                  <a:srgbClr val="FF0000"/>
                </a:solidFill>
              </a:rPr>
              <a:t>({ </a:t>
            </a:r>
            <a:endParaRPr lang="en-US" sz="1200" dirty="0" smtClean="0">
              <a:solidFill>
                <a:srgbClr val="FF0000"/>
              </a:solidFill>
            </a:endParaRPr>
          </a:p>
          <a:p>
            <a:r>
              <a:rPr lang="en-US" sz="1200" dirty="0" err="1" smtClean="0">
                <a:solidFill>
                  <a:srgbClr val="FF0000"/>
                </a:solidFill>
              </a:rPr>
              <a:t>propTypes</a:t>
            </a:r>
            <a:r>
              <a:rPr lang="en-US" sz="1200" dirty="0">
                <a:solidFill>
                  <a:srgbClr val="FF0000"/>
                </a:solidFill>
              </a:rPr>
              <a:t>: { </a:t>
            </a:r>
            <a:r>
              <a:rPr lang="en-US" sz="1200" dirty="0" smtClean="0">
                <a:solidFill>
                  <a:srgbClr val="FF0000"/>
                </a:solidFill>
              </a:rPr>
              <a:t>title</a:t>
            </a:r>
            <a:r>
              <a:rPr lang="en-US" sz="1200" dirty="0">
                <a:solidFill>
                  <a:srgbClr val="FF0000"/>
                </a:solidFill>
              </a:rPr>
              <a:t>: </a:t>
            </a:r>
            <a:r>
              <a:rPr lang="en-US" sz="1200" dirty="0" err="1">
                <a:solidFill>
                  <a:srgbClr val="FF0000"/>
                </a:solidFill>
              </a:rPr>
              <a:t>React.PropTypes.string</a:t>
            </a:r>
            <a:r>
              <a:rPr lang="en-US" sz="1200" dirty="0">
                <a:solidFill>
                  <a:srgbClr val="FF0000"/>
                </a:solidFill>
              </a:rPr>
              <a:t>, body: </a:t>
            </a:r>
            <a:r>
              <a:rPr lang="en-US" sz="1200" dirty="0" err="1">
                <a:solidFill>
                  <a:srgbClr val="FF0000"/>
                </a:solidFill>
              </a:rPr>
              <a:t>React.PropTypes.string</a:t>
            </a:r>
            <a:r>
              <a:rPr lang="en-US" sz="1200" dirty="0">
                <a:solidFill>
                  <a:srgbClr val="FF0000"/>
                </a:solidFill>
              </a:rPr>
              <a:t>, published: </a:t>
            </a:r>
            <a:r>
              <a:rPr lang="en-US" sz="1200" dirty="0" err="1" smtClean="0">
                <a:solidFill>
                  <a:srgbClr val="FF0000"/>
                </a:solidFill>
              </a:rPr>
              <a:t>React.PropTypes.bool</a:t>
            </a:r>
            <a:r>
              <a:rPr lang="en-US" sz="1200" dirty="0" smtClean="0">
                <a:solidFill>
                  <a:srgbClr val="FF0000"/>
                </a:solidFill>
              </a:rPr>
              <a:t>}, </a:t>
            </a:r>
          </a:p>
          <a:p>
            <a:r>
              <a:rPr lang="en-US" sz="1200" dirty="0" smtClean="0">
                <a:solidFill>
                  <a:srgbClr val="FF0000"/>
                </a:solidFill>
              </a:rPr>
              <a:t>render</a:t>
            </a:r>
            <a:r>
              <a:rPr lang="en-US" sz="1200" dirty="0">
                <a:solidFill>
                  <a:srgbClr val="FF0000"/>
                </a:solidFill>
              </a:rPr>
              <a:t>: function() { return ( &lt;div&gt; &lt;div&gt;Title: {</a:t>
            </a:r>
            <a:r>
              <a:rPr lang="en-US" sz="1200" dirty="0" err="1">
                <a:solidFill>
                  <a:srgbClr val="FF0000"/>
                </a:solidFill>
              </a:rPr>
              <a:t>this.props.title</a:t>
            </a:r>
            <a:r>
              <a:rPr lang="en-US" sz="1200" dirty="0">
                <a:solidFill>
                  <a:srgbClr val="FF0000"/>
                </a:solidFill>
              </a:rPr>
              <a:t>}&lt;/div&gt; &lt;div&gt;Body: {</a:t>
            </a:r>
            <a:r>
              <a:rPr lang="en-US" sz="1200" dirty="0" err="1">
                <a:solidFill>
                  <a:srgbClr val="FF0000"/>
                </a:solidFill>
              </a:rPr>
              <a:t>this.props.body</a:t>
            </a:r>
            <a:r>
              <a:rPr lang="en-US" sz="1200" dirty="0">
                <a:solidFill>
                  <a:srgbClr val="FF0000"/>
                </a:solidFill>
              </a:rPr>
              <a:t>}&lt;/div&gt; &lt;div&gt;Published: {</a:t>
            </a:r>
            <a:r>
              <a:rPr lang="en-US" sz="1200" dirty="0" err="1">
                <a:solidFill>
                  <a:srgbClr val="FF0000"/>
                </a:solidFill>
              </a:rPr>
              <a:t>this.props.published</a:t>
            </a:r>
            <a:r>
              <a:rPr lang="en-US" sz="1200" dirty="0">
                <a:solidFill>
                  <a:srgbClr val="FF0000"/>
                </a:solidFill>
              </a:rPr>
              <a:t>}&lt;/div&gt; </a:t>
            </a:r>
            <a:r>
              <a:rPr lang="en-US" sz="1200" dirty="0" smtClean="0">
                <a:solidFill>
                  <a:srgbClr val="FF0000"/>
                </a:solidFill>
              </a:rPr>
              <a:t>&lt;/</a:t>
            </a:r>
            <a:r>
              <a:rPr lang="en-US" sz="1200" dirty="0">
                <a:solidFill>
                  <a:srgbClr val="FF0000"/>
                </a:solidFill>
              </a:rPr>
              <a:t>div&gt; ); } </a:t>
            </a:r>
            <a:endParaRPr lang="en-US" sz="1200" dirty="0" smtClean="0">
              <a:solidFill>
                <a:srgbClr val="FF0000"/>
              </a:solidFill>
            </a:endParaRPr>
          </a:p>
          <a:p>
            <a:r>
              <a:rPr lang="en-US" sz="1200" dirty="0" smtClean="0">
                <a:solidFill>
                  <a:srgbClr val="FF0000"/>
                </a:solidFill>
              </a:rPr>
              <a:t>});</a:t>
            </a:r>
            <a:endParaRPr lang="en-US" sz="1200" dirty="0"/>
          </a:p>
          <a:p>
            <a:r>
              <a:rPr lang="en-US" sz="1200" dirty="0" smtClean="0"/>
              <a:t>7.add &lt;div id=“example”&gt;&lt;/div&gt; in your html file</a:t>
            </a:r>
          </a:p>
          <a:p>
            <a:r>
              <a:rPr lang="en-US" sz="1200" dirty="0"/>
              <a:t>8. </a:t>
            </a:r>
            <a:r>
              <a:rPr lang="en-US" sz="1200" dirty="0" smtClean="0"/>
              <a:t>use the code below in our </a:t>
            </a:r>
            <a:r>
              <a:rPr lang="en-US" sz="1200" dirty="0" err="1" smtClean="0"/>
              <a:t>js</a:t>
            </a:r>
            <a:r>
              <a:rPr lang="en-US" sz="1200" dirty="0" smtClean="0"/>
              <a:t> file ,this </a:t>
            </a:r>
            <a:r>
              <a:rPr lang="en-US" sz="1200" dirty="0" err="1" smtClean="0"/>
              <a:t>shoule</a:t>
            </a:r>
            <a:r>
              <a:rPr lang="en-US" sz="1200" dirty="0" smtClean="0"/>
              <a:t> display the component on the html page.</a:t>
            </a:r>
          </a:p>
          <a:p>
            <a:r>
              <a:rPr lang="en-US" sz="1200" dirty="0" err="1" smtClean="0"/>
              <a:t>ReactDOM.render</a:t>
            </a:r>
            <a:r>
              <a:rPr lang="en-US" sz="1200" dirty="0"/>
              <a:t>(        </a:t>
            </a:r>
            <a:r>
              <a:rPr lang="en-US" sz="1200" dirty="0" err="1" smtClean="0"/>
              <a:t>React.createFactory</a:t>
            </a:r>
            <a:r>
              <a:rPr lang="en-US" sz="1200" dirty="0" smtClean="0"/>
              <a:t>(Post)({</a:t>
            </a:r>
            <a:r>
              <a:rPr lang="en-US" sz="1200" dirty="0"/>
              <a:t>title:'title</a:t>
            </a:r>
            <a:r>
              <a:rPr lang="en-US" sz="1200" dirty="0" smtClean="0"/>
              <a:t>',body:</a:t>
            </a:r>
            <a:r>
              <a:rPr lang="en-US" sz="1200" dirty="0"/>
              <a:t>'type</a:t>
            </a:r>
            <a:r>
              <a:rPr lang="en-US" sz="1200" dirty="0" smtClean="0"/>
              <a:t>',</a:t>
            </a:r>
            <a:r>
              <a:rPr lang="en-US" sz="1200" dirty="0" err="1" smtClean="0"/>
              <a:t>published:false</a:t>
            </a:r>
            <a:r>
              <a:rPr lang="en-US" sz="1200" dirty="0" smtClean="0"/>
              <a:t>}),        </a:t>
            </a:r>
            <a:r>
              <a:rPr lang="en-US" sz="1200" dirty="0" err="1"/>
              <a:t>document.getElementById</a:t>
            </a:r>
            <a:r>
              <a:rPr lang="en-US" sz="1200" dirty="0"/>
              <a:t>('example')    );</a:t>
            </a:r>
          </a:p>
        </p:txBody>
      </p:sp>
    </p:spTree>
    <p:extLst>
      <p:ext uri="{BB962C8B-B14F-4D97-AF65-F5344CB8AC3E}">
        <p14:creationId xmlns:p14="http://schemas.microsoft.com/office/powerpoint/2010/main" val="581342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 Part of </a:t>
            </a:r>
            <a:r>
              <a:rPr lang="en-US" dirty="0" err="1" smtClean="0"/>
              <a:t>ReactJS</a:t>
            </a:r>
            <a:endParaRPr lang="en-US" dirty="0"/>
          </a:p>
        </p:txBody>
      </p:sp>
      <p:sp>
        <p:nvSpPr>
          <p:cNvPr id="3" name="Content Placeholder 2"/>
          <p:cNvSpPr>
            <a:spLocks noGrp="1"/>
          </p:cNvSpPr>
          <p:nvPr>
            <p:ph idx="1"/>
          </p:nvPr>
        </p:nvSpPr>
        <p:spPr>
          <a:xfrm>
            <a:off x="621356" y="5249272"/>
            <a:ext cx="7620000" cy="305432"/>
          </a:xfrm>
        </p:spPr>
        <p:txBody>
          <a:bodyPr>
            <a:normAutofit/>
          </a:bodyPr>
          <a:lstStyle/>
          <a:p>
            <a:r>
              <a:rPr lang="en-US" sz="1400" dirty="0"/>
              <a:t>When </a:t>
            </a:r>
            <a:r>
              <a:rPr lang="en-US" sz="1400" dirty="0" smtClean="0"/>
              <a:t>component is about to be destroyed</a:t>
            </a:r>
            <a:endParaRPr lang="en-US" sz="1400" dirty="0"/>
          </a:p>
        </p:txBody>
      </p:sp>
      <p:sp>
        <p:nvSpPr>
          <p:cNvPr id="5" name="Rectangle 4"/>
          <p:cNvSpPr/>
          <p:nvPr/>
        </p:nvSpPr>
        <p:spPr>
          <a:xfrm>
            <a:off x="870857" y="1958157"/>
            <a:ext cx="1377538" cy="429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dirty="0" err="1">
                <a:effectLst/>
                <a:ea typeface="DengXian" charset="-122"/>
                <a:cs typeface="Times New Roman" charset="0"/>
              </a:rPr>
              <a:t>getDefaultProps</a:t>
            </a:r>
            <a:r>
              <a:rPr lang="en-US" sz="1200" dirty="0" smtClean="0">
                <a:effectLst/>
                <a:ea typeface="DengXian" charset="-122"/>
                <a:cs typeface="Times New Roman" charset="0"/>
              </a:rPr>
              <a:t>()</a:t>
            </a:r>
            <a:endParaRPr lang="en-US" sz="1200" dirty="0">
              <a:effectLst/>
              <a:ea typeface="DengXian" charset="-122"/>
              <a:cs typeface="Times New Roman" charset="0"/>
            </a:endParaRPr>
          </a:p>
        </p:txBody>
      </p:sp>
      <p:sp>
        <p:nvSpPr>
          <p:cNvPr id="6" name="Rectangle 5"/>
          <p:cNvSpPr/>
          <p:nvPr/>
        </p:nvSpPr>
        <p:spPr>
          <a:xfrm>
            <a:off x="3044041" y="1969294"/>
            <a:ext cx="1223158" cy="429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dirty="0" err="1">
                <a:effectLst/>
                <a:ea typeface="DengXian" charset="-122"/>
                <a:cs typeface="Times New Roman" charset="0"/>
              </a:rPr>
              <a:t>getInitialState</a:t>
            </a:r>
            <a:r>
              <a:rPr lang="en-US" sz="1200" dirty="0" smtClean="0">
                <a:effectLst/>
                <a:ea typeface="DengXian" charset="-122"/>
                <a:cs typeface="Times New Roman" charset="0"/>
              </a:rPr>
              <a:t>()</a:t>
            </a:r>
            <a:endParaRPr lang="en-US" sz="1200" dirty="0">
              <a:effectLst/>
              <a:ea typeface="DengXian" charset="-122"/>
              <a:cs typeface="Times New Roman" charset="0"/>
            </a:endParaRPr>
          </a:p>
        </p:txBody>
      </p:sp>
      <p:sp>
        <p:nvSpPr>
          <p:cNvPr id="7" name="Rectangle 6"/>
          <p:cNvSpPr/>
          <p:nvPr/>
        </p:nvSpPr>
        <p:spPr>
          <a:xfrm>
            <a:off x="4928754" y="1953650"/>
            <a:ext cx="1662545" cy="4298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spcBef>
                <a:spcPts val="0"/>
              </a:spcBef>
              <a:spcAft>
                <a:spcPts val="0"/>
              </a:spcAft>
            </a:pPr>
            <a:r>
              <a:rPr lang="en-US" sz="1200" dirty="0" err="1">
                <a:effectLst/>
                <a:ea typeface="DengXian" charset="-122"/>
                <a:cs typeface="Times New Roman" charset="0"/>
              </a:rPr>
              <a:t>componentWillMount</a:t>
            </a:r>
            <a:r>
              <a:rPr lang="en-US" sz="1200" dirty="0" smtClean="0">
                <a:effectLst/>
                <a:ea typeface="DengXian" charset="-122"/>
                <a:cs typeface="Times New Roman" charset="0"/>
              </a:rPr>
              <a:t>()</a:t>
            </a:r>
            <a:endParaRPr lang="en-US" sz="1200" dirty="0">
              <a:effectLst/>
              <a:ea typeface="DengXian" charset="-122"/>
              <a:cs typeface="Times New Roman" charset="0"/>
            </a:endParaRPr>
          </a:p>
        </p:txBody>
      </p:sp>
      <p:sp>
        <p:nvSpPr>
          <p:cNvPr id="8" name="Rectangle 7"/>
          <p:cNvSpPr/>
          <p:nvPr/>
        </p:nvSpPr>
        <p:spPr>
          <a:xfrm>
            <a:off x="5689764" y="2806891"/>
            <a:ext cx="901535" cy="450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spcBef>
                <a:spcPts val="0"/>
              </a:spcBef>
              <a:spcAft>
                <a:spcPts val="0"/>
              </a:spcAft>
            </a:pPr>
            <a:r>
              <a:rPr lang="en-US" sz="1200">
                <a:effectLst/>
                <a:ea typeface="DengXian" charset="-122"/>
                <a:cs typeface="Times New Roman" charset="0"/>
              </a:rPr>
              <a:t>render</a:t>
            </a:r>
            <a:r>
              <a:rPr lang="en-US" sz="1200" smtClean="0">
                <a:effectLst/>
                <a:ea typeface="DengXian" charset="-122"/>
                <a:cs typeface="Times New Roman" charset="0"/>
              </a:rPr>
              <a:t>()</a:t>
            </a:r>
            <a:endParaRPr lang="en-US" sz="1200" dirty="0">
              <a:effectLst/>
              <a:ea typeface="DengXian" charset="-122"/>
              <a:cs typeface="Times New Roman" charset="0"/>
            </a:endParaRPr>
          </a:p>
        </p:txBody>
      </p:sp>
      <p:sp>
        <p:nvSpPr>
          <p:cNvPr id="9" name="Rectangle 8"/>
          <p:cNvSpPr/>
          <p:nvPr/>
        </p:nvSpPr>
        <p:spPr>
          <a:xfrm>
            <a:off x="3115664" y="2803996"/>
            <a:ext cx="1662545" cy="443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spcBef>
                <a:spcPts val="0"/>
              </a:spcBef>
              <a:spcAft>
                <a:spcPts val="0"/>
              </a:spcAft>
            </a:pPr>
            <a:r>
              <a:rPr lang="en-US" sz="1200" dirty="0" err="1">
                <a:effectLst/>
                <a:ea typeface="DengXian" charset="-122"/>
                <a:cs typeface="Times New Roman" charset="0"/>
              </a:rPr>
              <a:t>componnetDidMount</a:t>
            </a:r>
            <a:r>
              <a:rPr lang="en-US" sz="1200" dirty="0" smtClean="0">
                <a:effectLst/>
                <a:ea typeface="DengXian" charset="-122"/>
                <a:cs typeface="Times New Roman" charset="0"/>
              </a:rPr>
              <a:t>()</a:t>
            </a:r>
            <a:endParaRPr lang="en-US" sz="1200" dirty="0">
              <a:effectLst/>
              <a:ea typeface="DengXian" charset="-122"/>
              <a:cs typeface="Times New Roman" charset="0"/>
            </a:endParaRPr>
          </a:p>
        </p:txBody>
      </p:sp>
      <p:cxnSp>
        <p:nvCxnSpPr>
          <p:cNvPr id="11" name="Straight Arrow Connector 10"/>
          <p:cNvCxnSpPr>
            <a:stCxn id="5" idx="3"/>
            <a:endCxn id="6" idx="1"/>
          </p:cNvCxnSpPr>
          <p:nvPr/>
        </p:nvCxnSpPr>
        <p:spPr>
          <a:xfrm>
            <a:off x="2248395" y="2173087"/>
            <a:ext cx="795646" cy="111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3"/>
            <a:endCxn id="7" idx="1"/>
          </p:cNvCxnSpPr>
          <p:nvPr/>
        </p:nvCxnSpPr>
        <p:spPr>
          <a:xfrm flipV="1">
            <a:off x="4267199" y="2168580"/>
            <a:ext cx="661555" cy="15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8" idx="0"/>
          </p:cNvCxnSpPr>
          <p:nvPr/>
        </p:nvCxnSpPr>
        <p:spPr>
          <a:xfrm>
            <a:off x="6140531" y="2399675"/>
            <a:ext cx="1" cy="407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1"/>
            <a:endCxn id="9" idx="3"/>
          </p:cNvCxnSpPr>
          <p:nvPr/>
        </p:nvCxnSpPr>
        <p:spPr>
          <a:xfrm flipH="1" flipV="1">
            <a:off x="4778209" y="3025520"/>
            <a:ext cx="911555" cy="6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Content Placeholder 2"/>
          <p:cNvSpPr txBox="1">
            <a:spLocks/>
          </p:cNvSpPr>
          <p:nvPr/>
        </p:nvSpPr>
        <p:spPr>
          <a:xfrm>
            <a:off x="609600" y="1586344"/>
            <a:ext cx="7620000" cy="305445"/>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sz="1400" dirty="0" smtClean="0"/>
              <a:t>When creating component</a:t>
            </a:r>
            <a:endParaRPr lang="en-US" sz="1400" dirty="0"/>
          </a:p>
        </p:txBody>
      </p:sp>
      <p:sp>
        <p:nvSpPr>
          <p:cNvPr id="22" name="Rectangle 21"/>
          <p:cNvSpPr/>
          <p:nvPr/>
        </p:nvSpPr>
        <p:spPr>
          <a:xfrm>
            <a:off x="870857" y="3876178"/>
            <a:ext cx="2055173" cy="477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dirty="0" err="1">
                <a:effectLst/>
                <a:ea typeface="DengXian" charset="-122"/>
                <a:cs typeface="Times New Roman" charset="0"/>
              </a:rPr>
              <a:t>componentWillReceiveProps</a:t>
            </a:r>
            <a:r>
              <a:rPr lang="en-US" sz="1200" dirty="0" smtClean="0">
                <a:effectLst/>
                <a:ea typeface="DengXian" charset="-122"/>
                <a:cs typeface="Times New Roman" charset="0"/>
              </a:rPr>
              <a:t>()</a:t>
            </a:r>
            <a:endParaRPr lang="en-US" sz="1200" dirty="0">
              <a:effectLst/>
              <a:ea typeface="DengXian" charset="-122"/>
              <a:cs typeface="Times New Roman" charset="0"/>
            </a:endParaRPr>
          </a:p>
        </p:txBody>
      </p:sp>
      <p:sp>
        <p:nvSpPr>
          <p:cNvPr id="23" name="Rectangle 22"/>
          <p:cNvSpPr/>
          <p:nvPr/>
        </p:nvSpPr>
        <p:spPr>
          <a:xfrm>
            <a:off x="3305297" y="3873410"/>
            <a:ext cx="1923803" cy="477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spcBef>
                <a:spcPts val="0"/>
              </a:spcBef>
              <a:spcAft>
                <a:spcPts val="0"/>
              </a:spcAft>
            </a:pPr>
            <a:r>
              <a:rPr lang="en-US" sz="1200" dirty="0" err="1">
                <a:effectLst/>
                <a:ea typeface="DengXian" charset="-122"/>
                <a:cs typeface="Times New Roman" charset="0"/>
              </a:rPr>
              <a:t>shouldComponnetUpdate</a:t>
            </a:r>
            <a:r>
              <a:rPr lang="en-US" sz="1200" dirty="0" smtClean="0">
                <a:effectLst/>
                <a:ea typeface="DengXian" charset="-122"/>
                <a:cs typeface="Times New Roman" charset="0"/>
              </a:rPr>
              <a:t>()</a:t>
            </a:r>
            <a:endParaRPr lang="en-US" sz="1200" dirty="0">
              <a:effectLst/>
              <a:ea typeface="DengXian" charset="-122"/>
              <a:cs typeface="Times New Roman" charset="0"/>
            </a:endParaRPr>
          </a:p>
        </p:txBody>
      </p:sp>
      <p:sp>
        <p:nvSpPr>
          <p:cNvPr id="24" name="Rectangle 23"/>
          <p:cNvSpPr/>
          <p:nvPr/>
        </p:nvSpPr>
        <p:spPr>
          <a:xfrm>
            <a:off x="5667001" y="3874748"/>
            <a:ext cx="1828800" cy="4763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spcBef>
                <a:spcPts val="0"/>
              </a:spcBef>
              <a:spcAft>
                <a:spcPts val="0"/>
              </a:spcAft>
            </a:pPr>
            <a:r>
              <a:rPr lang="en-US" sz="1200" dirty="0" err="1">
                <a:effectLst/>
                <a:ea typeface="DengXian" charset="-122"/>
                <a:cs typeface="Times New Roman" charset="0"/>
              </a:rPr>
              <a:t>componnetWillUpdate</a:t>
            </a:r>
            <a:r>
              <a:rPr lang="en-US" sz="1200" dirty="0" smtClean="0">
                <a:effectLst/>
                <a:ea typeface="DengXian" charset="-122"/>
                <a:cs typeface="Times New Roman" charset="0"/>
              </a:rPr>
              <a:t>()</a:t>
            </a:r>
            <a:endParaRPr lang="en-US" sz="1200" dirty="0">
              <a:effectLst/>
              <a:ea typeface="DengXian" charset="-122"/>
              <a:cs typeface="Times New Roman" charset="0"/>
            </a:endParaRPr>
          </a:p>
        </p:txBody>
      </p:sp>
      <p:sp>
        <p:nvSpPr>
          <p:cNvPr id="25" name="Rectangle 24"/>
          <p:cNvSpPr/>
          <p:nvPr/>
        </p:nvSpPr>
        <p:spPr>
          <a:xfrm>
            <a:off x="5667001" y="4790561"/>
            <a:ext cx="1828800" cy="4495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spcBef>
                <a:spcPts val="0"/>
              </a:spcBef>
              <a:spcAft>
                <a:spcPts val="0"/>
              </a:spcAft>
            </a:pPr>
            <a:r>
              <a:rPr lang="en-US" sz="1200" dirty="0" err="1">
                <a:effectLst/>
                <a:ea typeface="DengXian" charset="-122"/>
                <a:cs typeface="Times New Roman" charset="0"/>
              </a:rPr>
              <a:t>componentDidUpdate</a:t>
            </a:r>
            <a:r>
              <a:rPr lang="en-US" sz="1200" dirty="0" smtClean="0">
                <a:effectLst/>
                <a:ea typeface="DengXian" charset="-122"/>
                <a:cs typeface="Times New Roman" charset="0"/>
              </a:rPr>
              <a:t>()</a:t>
            </a:r>
            <a:endParaRPr lang="en-US" sz="1200" dirty="0">
              <a:effectLst/>
              <a:ea typeface="DengXian" charset="-122"/>
              <a:cs typeface="Times New Roman" charset="0"/>
            </a:endParaRPr>
          </a:p>
        </p:txBody>
      </p:sp>
      <p:cxnSp>
        <p:nvCxnSpPr>
          <p:cNvPr id="27" name="Straight Arrow Connector 26"/>
          <p:cNvCxnSpPr>
            <a:stCxn id="22" idx="3"/>
            <a:endCxn id="23" idx="1"/>
          </p:cNvCxnSpPr>
          <p:nvPr/>
        </p:nvCxnSpPr>
        <p:spPr>
          <a:xfrm flipV="1">
            <a:off x="2926030" y="4112233"/>
            <a:ext cx="379267" cy="2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3" idx="3"/>
            <a:endCxn id="24" idx="1"/>
          </p:cNvCxnSpPr>
          <p:nvPr/>
        </p:nvCxnSpPr>
        <p:spPr>
          <a:xfrm>
            <a:off x="5229100" y="4112233"/>
            <a:ext cx="437901" cy="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4" idx="2"/>
            <a:endCxn id="25" idx="0"/>
          </p:cNvCxnSpPr>
          <p:nvPr/>
        </p:nvCxnSpPr>
        <p:spPr>
          <a:xfrm>
            <a:off x="6581401" y="4351055"/>
            <a:ext cx="0" cy="439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870857" y="5633828"/>
            <a:ext cx="2039339" cy="4166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spcBef>
                <a:spcPts val="0"/>
              </a:spcBef>
              <a:spcAft>
                <a:spcPts val="0"/>
              </a:spcAft>
            </a:pPr>
            <a:r>
              <a:rPr lang="en-US" sz="1200" dirty="0" err="1">
                <a:effectLst/>
                <a:ea typeface="DengXian" charset="-122"/>
                <a:cs typeface="Times New Roman" charset="0"/>
              </a:rPr>
              <a:t>componnetWillUnmount</a:t>
            </a:r>
            <a:r>
              <a:rPr lang="en-US" sz="1200" dirty="0" smtClean="0">
                <a:effectLst/>
                <a:ea typeface="DengXian" charset="-122"/>
                <a:cs typeface="Times New Roman" charset="0"/>
              </a:rPr>
              <a:t>()</a:t>
            </a:r>
            <a:endParaRPr lang="en-US" sz="1200" dirty="0">
              <a:effectLst/>
              <a:ea typeface="DengXian" charset="-122"/>
              <a:cs typeface="Times New Roman" charset="0"/>
            </a:endParaRPr>
          </a:p>
        </p:txBody>
      </p:sp>
      <p:sp>
        <p:nvSpPr>
          <p:cNvPr id="39" name="Content Placeholder 2"/>
          <p:cNvSpPr txBox="1">
            <a:spLocks/>
          </p:cNvSpPr>
          <p:nvPr/>
        </p:nvSpPr>
        <p:spPr>
          <a:xfrm>
            <a:off x="619505" y="3491114"/>
            <a:ext cx="7620000" cy="305432"/>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sz="1400" dirty="0" smtClean="0"/>
              <a:t>When component need to be updated</a:t>
            </a:r>
            <a:endParaRPr lang="en-US" sz="1400" dirty="0"/>
          </a:p>
        </p:txBody>
      </p:sp>
    </p:spTree>
    <p:extLst>
      <p:ext uri="{BB962C8B-B14F-4D97-AF65-F5344CB8AC3E}">
        <p14:creationId xmlns:p14="http://schemas.microsoft.com/office/powerpoint/2010/main" val="3359054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JSX</a:t>
            </a:r>
            <a:endParaRPr lang="en-US" dirty="0"/>
          </a:p>
        </p:txBody>
      </p:sp>
      <p:sp>
        <p:nvSpPr>
          <p:cNvPr id="3" name="Content Placeholder 2"/>
          <p:cNvSpPr>
            <a:spLocks noGrp="1"/>
          </p:cNvSpPr>
          <p:nvPr>
            <p:ph idx="1"/>
          </p:nvPr>
        </p:nvSpPr>
        <p:spPr>
          <a:xfrm>
            <a:off x="457200" y="1528948"/>
            <a:ext cx="7620000" cy="893617"/>
          </a:xfrm>
        </p:spPr>
        <p:txBody>
          <a:bodyPr>
            <a:normAutofit/>
          </a:bodyPr>
          <a:lstStyle/>
          <a:p>
            <a:r>
              <a:rPr lang="en-US" sz="1400" dirty="0" smtClean="0"/>
              <a:t>JSX is a </a:t>
            </a:r>
            <a:r>
              <a:rPr lang="en-US" sz="1400" dirty="0" err="1" smtClean="0"/>
              <a:t>javascript</a:t>
            </a:r>
            <a:r>
              <a:rPr lang="en-US" sz="1400" dirty="0" smtClean="0"/>
              <a:t> </a:t>
            </a:r>
            <a:r>
              <a:rPr lang="en-US" sz="1400" dirty="0" err="1" smtClean="0"/>
              <a:t>synctax</a:t>
            </a:r>
            <a:r>
              <a:rPr lang="en-US" sz="1400" dirty="0" smtClean="0"/>
              <a:t> extension  that looks similar to XML. You can use a simple JSX syntactic transform with react</a:t>
            </a:r>
            <a:r>
              <a:rPr lang="en-US" sz="1400" dirty="0" smtClean="0"/>
              <a:t>.</a:t>
            </a:r>
          </a:p>
          <a:p>
            <a:r>
              <a:rPr lang="en-US" sz="1400" dirty="0" smtClean="0"/>
              <a:t>---from </a:t>
            </a:r>
            <a:r>
              <a:rPr lang="en-US" sz="1400" dirty="0" err="1" smtClean="0"/>
              <a:t>facebook.github.io</a:t>
            </a:r>
            <a:endParaRPr lang="en-US" sz="1400" dirty="0" smtClean="0"/>
          </a:p>
          <a:p>
            <a:endParaRPr lang="en-US" sz="1200" dirty="0"/>
          </a:p>
          <a:p>
            <a:endParaRPr lang="en-US" sz="1200" dirty="0"/>
          </a:p>
        </p:txBody>
      </p:sp>
      <p:sp>
        <p:nvSpPr>
          <p:cNvPr id="6" name="Title 1"/>
          <p:cNvSpPr txBox="1">
            <a:spLocks/>
          </p:cNvSpPr>
          <p:nvPr/>
        </p:nvSpPr>
        <p:spPr>
          <a:xfrm>
            <a:off x="463141" y="2090057"/>
            <a:ext cx="7620000" cy="1143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r>
              <a:rPr lang="en-US" dirty="0" smtClean="0"/>
              <a:t>Why JSX</a:t>
            </a:r>
            <a:endParaRPr lang="en-US" dirty="0"/>
          </a:p>
        </p:txBody>
      </p:sp>
      <p:sp>
        <p:nvSpPr>
          <p:cNvPr id="7" name="Content Placeholder 2"/>
          <p:cNvSpPr txBox="1">
            <a:spLocks/>
          </p:cNvSpPr>
          <p:nvPr/>
        </p:nvSpPr>
        <p:spPr>
          <a:xfrm>
            <a:off x="498767" y="3427023"/>
            <a:ext cx="7540831" cy="1726869"/>
          </a:xfrm>
          <a:prstGeom prst="rect">
            <a:avLst/>
          </a:prstGeom>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r>
              <a:rPr lang="en-US" sz="1400" dirty="0" smtClean="0"/>
              <a:t>it </a:t>
            </a:r>
            <a:r>
              <a:rPr lang="en-US" sz="1400" dirty="0"/>
              <a:t>is a concise and familiar syntax for defining tree structures with attributes.</a:t>
            </a:r>
          </a:p>
          <a:p>
            <a:r>
              <a:rPr lang="en-US" sz="1400" dirty="0"/>
              <a:t>It's more familiar for casual developers such as designers.</a:t>
            </a:r>
          </a:p>
          <a:p>
            <a:r>
              <a:rPr lang="en-US" sz="1400" dirty="0"/>
              <a:t>XML has the benefit of balanced opening and closing tags. This helps make large trees easier to read than function calls or object literals.</a:t>
            </a:r>
          </a:p>
          <a:p>
            <a:r>
              <a:rPr lang="en-US" sz="1400" dirty="0"/>
              <a:t>It doesn't alter the semantics of JavaScript.</a:t>
            </a:r>
            <a:endParaRPr lang="en-US" sz="1400" dirty="0" smtClean="0"/>
          </a:p>
          <a:p>
            <a:r>
              <a:rPr lang="en-US" sz="1200" dirty="0" smtClean="0"/>
              <a:t>------from </a:t>
            </a:r>
            <a:r>
              <a:rPr lang="en-US" sz="1200" dirty="0" err="1" smtClean="0"/>
              <a:t>facebook.github.io</a:t>
            </a:r>
            <a:endParaRPr lang="en-US" sz="1200" dirty="0"/>
          </a:p>
        </p:txBody>
      </p:sp>
    </p:spTree>
    <p:extLst>
      <p:ext uri="{BB962C8B-B14F-4D97-AF65-F5344CB8AC3E}">
        <p14:creationId xmlns:p14="http://schemas.microsoft.com/office/powerpoint/2010/main" val="1550249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804" y="712517"/>
            <a:ext cx="7659687" cy="760021"/>
          </a:xfrm>
        </p:spPr>
        <p:txBody>
          <a:bodyPr/>
          <a:lstStyle/>
          <a:p>
            <a:r>
              <a:rPr lang="en-US" sz="1400" dirty="0" err="1" smtClean="0"/>
              <a:t>js.jsx</a:t>
            </a:r>
            <a:r>
              <a:rPr lang="en-US" sz="1400" dirty="0" smtClean="0"/>
              <a:t> file</a:t>
            </a:r>
            <a:endParaRPr lang="en-US" sz="1400" dirty="0"/>
          </a:p>
        </p:txBody>
      </p:sp>
      <p:sp>
        <p:nvSpPr>
          <p:cNvPr id="4" name="Text Placeholder 3"/>
          <p:cNvSpPr>
            <a:spLocks noGrp="1"/>
          </p:cNvSpPr>
          <p:nvPr>
            <p:ph type="body" idx="1"/>
          </p:nvPr>
        </p:nvSpPr>
        <p:spPr>
          <a:xfrm>
            <a:off x="722313" y="3859481"/>
            <a:ext cx="6135687" cy="1935679"/>
          </a:xfrm>
        </p:spPr>
        <p:txBody>
          <a:bodyPr>
            <a:normAutofit/>
          </a:bodyPr>
          <a:lstStyle/>
          <a:p>
            <a:r>
              <a:rPr lang="en-US" sz="1200" dirty="0" err="1"/>
              <a:t>var</a:t>
            </a:r>
            <a:r>
              <a:rPr lang="en-US" sz="1200" dirty="0"/>
              <a:t> </a:t>
            </a:r>
            <a:r>
              <a:rPr lang="en-US" sz="1200" dirty="0" err="1"/>
              <a:t>ComponentA</a:t>
            </a:r>
            <a:r>
              <a:rPr lang="en-US" sz="1200" dirty="0"/>
              <a:t> = </a:t>
            </a:r>
            <a:r>
              <a:rPr lang="en-US" sz="1200" dirty="0" err="1"/>
              <a:t>React.createClass</a:t>
            </a:r>
            <a:r>
              <a:rPr lang="en-US" sz="1200" dirty="0"/>
              <a:t>({    </a:t>
            </a:r>
            <a:endParaRPr lang="en-US" sz="1200" dirty="0" smtClean="0"/>
          </a:p>
          <a:p>
            <a:r>
              <a:rPr lang="en-US" sz="1200" dirty="0" smtClean="0"/>
              <a:t>	</a:t>
            </a:r>
            <a:r>
              <a:rPr lang="en-US" sz="1200" dirty="0" err="1" smtClean="0"/>
              <a:t>displayName</a:t>
            </a:r>
            <a:r>
              <a:rPr lang="en-US" sz="1200" dirty="0"/>
              <a:t>: "</a:t>
            </a:r>
            <a:r>
              <a:rPr lang="en-US" sz="1200" dirty="0" err="1"/>
              <a:t>ComponentA</a:t>
            </a:r>
            <a:r>
              <a:rPr lang="en-US" sz="1200" dirty="0"/>
              <a:t>",    </a:t>
            </a:r>
            <a:endParaRPr lang="en-US" sz="1200" dirty="0" smtClean="0"/>
          </a:p>
          <a:p>
            <a:r>
              <a:rPr lang="en-US" sz="1200" dirty="0" smtClean="0"/>
              <a:t>	</a:t>
            </a:r>
            <a:r>
              <a:rPr lang="en-US" sz="1200" dirty="0" err="1" smtClean="0"/>
              <a:t>propTypes</a:t>
            </a:r>
            <a:r>
              <a:rPr lang="en-US" sz="1200" dirty="0"/>
              <a:t>: {        </a:t>
            </a:r>
            <a:r>
              <a:rPr lang="en-US" sz="1200" dirty="0" err="1"/>
              <a:t>onChanged</a:t>
            </a:r>
            <a:r>
              <a:rPr lang="en-US" sz="1200" dirty="0"/>
              <a:t>: </a:t>
            </a:r>
            <a:r>
              <a:rPr lang="en-US" sz="1200" dirty="0" err="1"/>
              <a:t>React.PropTypes.func.isRequired</a:t>
            </a:r>
            <a:r>
              <a:rPr lang="en-US" sz="1200" dirty="0"/>
              <a:t>    },    </a:t>
            </a:r>
            <a:endParaRPr lang="en-US" sz="1200" dirty="0" smtClean="0"/>
          </a:p>
          <a:p>
            <a:r>
              <a:rPr lang="en-US" sz="1200" dirty="0" smtClean="0"/>
              <a:t>	</a:t>
            </a:r>
            <a:r>
              <a:rPr lang="en-US" sz="1200" dirty="0" err="1" smtClean="0"/>
              <a:t>handleChanged</a:t>
            </a:r>
            <a:r>
              <a:rPr lang="en-US" sz="1200" dirty="0"/>
              <a:t>: function () {        </a:t>
            </a:r>
            <a:r>
              <a:rPr lang="en-US" sz="1200" dirty="0" err="1"/>
              <a:t>this.props.onChanged</a:t>
            </a:r>
            <a:r>
              <a:rPr lang="en-US" sz="1200" dirty="0"/>
              <a:t>();    },   </a:t>
            </a:r>
            <a:endParaRPr lang="en-US" sz="1200" dirty="0" smtClean="0"/>
          </a:p>
          <a:p>
            <a:r>
              <a:rPr lang="en-US" sz="1200" dirty="0" smtClean="0"/>
              <a:t> 	render</a:t>
            </a:r>
            <a:r>
              <a:rPr lang="en-US" sz="1200" dirty="0"/>
              <a:t>: function () {       </a:t>
            </a:r>
            <a:endParaRPr lang="en-US" sz="1200" dirty="0" smtClean="0"/>
          </a:p>
          <a:p>
            <a:r>
              <a:rPr lang="en-US" sz="1200" dirty="0" smtClean="0"/>
              <a:t> 		return </a:t>
            </a:r>
            <a:r>
              <a:rPr lang="en-US" sz="1200" dirty="0" err="1"/>
              <a:t>React.createElement</a:t>
            </a:r>
            <a:r>
              <a:rPr lang="en-US" sz="1200" dirty="0"/>
              <a:t>( </a:t>
            </a:r>
            <a:r>
              <a:rPr lang="en-US" sz="1200" dirty="0" smtClean="0"/>
              <a:t> </a:t>
            </a:r>
            <a:r>
              <a:rPr lang="en-US" sz="1200" dirty="0"/>
              <a:t>"div",  </a:t>
            </a:r>
            <a:r>
              <a:rPr lang="en-US" sz="1200" dirty="0" smtClean="0"/>
              <a:t>{ </a:t>
            </a:r>
            <a:r>
              <a:rPr lang="en-US" sz="1200" dirty="0" err="1"/>
              <a:t>onClick</a:t>
            </a:r>
            <a:r>
              <a:rPr lang="en-US" sz="1200" dirty="0"/>
              <a:t>: </a:t>
            </a:r>
            <a:r>
              <a:rPr lang="en-US" sz="1200" dirty="0" err="1"/>
              <a:t>this.handleChanged</a:t>
            </a:r>
            <a:r>
              <a:rPr lang="en-US" sz="1200" dirty="0"/>
              <a:t> </a:t>
            </a:r>
            <a:r>
              <a:rPr lang="en-US" sz="1200" dirty="0" smtClean="0"/>
              <a:t>	},  </a:t>
            </a:r>
            <a:r>
              <a:rPr lang="en-US" sz="1200" dirty="0"/>
              <a:t>"a" </a:t>
            </a:r>
            <a:r>
              <a:rPr lang="en-US" sz="1200" dirty="0" smtClean="0"/>
              <a:t>);}}</a:t>
            </a:r>
          </a:p>
          <a:p>
            <a:r>
              <a:rPr lang="en-US" sz="1200" dirty="0" smtClean="0"/>
              <a:t>);</a:t>
            </a:r>
            <a:endParaRPr lang="en-US" sz="1200" dirty="0"/>
          </a:p>
        </p:txBody>
      </p:sp>
      <p:sp>
        <p:nvSpPr>
          <p:cNvPr id="5" name="Text Placeholder 3"/>
          <p:cNvSpPr txBox="1">
            <a:spLocks/>
          </p:cNvSpPr>
          <p:nvPr/>
        </p:nvSpPr>
        <p:spPr>
          <a:xfrm>
            <a:off x="722313" y="997531"/>
            <a:ext cx="6135687" cy="1959429"/>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l" defTabSz="914400" rtl="0" eaLnBrk="1" latinLnBrk="0" hangingPunct="1">
              <a:spcBef>
                <a:spcPct val="20000"/>
              </a:spcBef>
              <a:buClr>
                <a:schemeClr val="accent2"/>
              </a:buClr>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Clr>
                <a:schemeClr val="accent3"/>
              </a:buClr>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r>
              <a:rPr lang="en-US" sz="1200" dirty="0" err="1"/>
              <a:t>var</a:t>
            </a:r>
            <a:r>
              <a:rPr lang="en-US" sz="1200" dirty="0"/>
              <a:t> </a:t>
            </a:r>
            <a:r>
              <a:rPr lang="en-US" sz="1200" dirty="0" err="1"/>
              <a:t>ComponentA</a:t>
            </a:r>
            <a:r>
              <a:rPr lang="en-US" sz="1200" dirty="0"/>
              <a:t> = </a:t>
            </a:r>
            <a:r>
              <a:rPr lang="en-US" sz="1200" dirty="0" err="1"/>
              <a:t>React.createClass</a:t>
            </a:r>
            <a:r>
              <a:rPr lang="en-US" sz="1200" dirty="0"/>
              <a:t>({    </a:t>
            </a:r>
            <a:endParaRPr lang="en-US" sz="1200" dirty="0" smtClean="0"/>
          </a:p>
          <a:p>
            <a:r>
              <a:rPr lang="en-US" sz="1200" dirty="0" smtClean="0"/>
              <a:t>	</a:t>
            </a:r>
            <a:r>
              <a:rPr lang="en-US" sz="1200" dirty="0" err="1" smtClean="0"/>
              <a:t>propTypes</a:t>
            </a:r>
            <a:r>
              <a:rPr lang="en-US" sz="1200" dirty="0"/>
              <a:t>:{		</a:t>
            </a:r>
            <a:endParaRPr lang="en-US" sz="1200" dirty="0" smtClean="0"/>
          </a:p>
          <a:p>
            <a:r>
              <a:rPr lang="en-US" sz="1200" dirty="0" smtClean="0"/>
              <a:t>	</a:t>
            </a:r>
            <a:r>
              <a:rPr lang="en-US" sz="1200" dirty="0" err="1" smtClean="0"/>
              <a:t>onChanged:React.PropTypes.func.isRequired</a:t>
            </a:r>
            <a:r>
              <a:rPr lang="en-US" sz="1200" dirty="0" smtClean="0"/>
              <a:t>},   </a:t>
            </a:r>
          </a:p>
          <a:p>
            <a:r>
              <a:rPr lang="en-US" sz="1200" dirty="0" smtClean="0"/>
              <a:t> 	</a:t>
            </a:r>
            <a:r>
              <a:rPr lang="en-US" sz="1200" dirty="0" err="1" smtClean="0"/>
              <a:t>handleChanged:function</a:t>
            </a:r>
            <a:r>
              <a:rPr lang="en-US" sz="1200" dirty="0"/>
              <a:t>(){        </a:t>
            </a:r>
            <a:r>
              <a:rPr lang="en-US" sz="1200" dirty="0" err="1"/>
              <a:t>this.props.onChanged</a:t>
            </a:r>
            <a:r>
              <a:rPr lang="en-US" sz="1200" dirty="0"/>
              <a:t>();    },    </a:t>
            </a:r>
            <a:endParaRPr lang="en-US" sz="1200" dirty="0" smtClean="0"/>
          </a:p>
          <a:p>
            <a:r>
              <a:rPr lang="en-US" sz="1200" dirty="0" smtClean="0"/>
              <a:t>	render</a:t>
            </a:r>
            <a:r>
              <a:rPr lang="en-US" sz="1200" dirty="0"/>
              <a:t>: function() {        return &lt;div </a:t>
            </a:r>
            <a:r>
              <a:rPr lang="en-US" sz="1200" dirty="0" err="1"/>
              <a:t>onClick</a:t>
            </a:r>
            <a:r>
              <a:rPr lang="en-US" sz="1200" dirty="0"/>
              <a:t>={</a:t>
            </a:r>
            <a:r>
              <a:rPr lang="en-US" sz="1200" dirty="0" err="1"/>
              <a:t>this.handleChanged</a:t>
            </a:r>
            <a:r>
              <a:rPr lang="en-US" sz="1200" dirty="0"/>
              <a:t>}&gt;a&lt;/div&gt;;    </a:t>
            </a:r>
            <a:r>
              <a:rPr lang="en-US" sz="1200" dirty="0" smtClean="0"/>
              <a:t>}}</a:t>
            </a:r>
          </a:p>
          <a:p>
            <a:r>
              <a:rPr lang="en-US" sz="1200" dirty="0" smtClean="0"/>
              <a:t>);</a:t>
            </a:r>
          </a:p>
          <a:p>
            <a:endParaRPr lang="en-US" dirty="0"/>
          </a:p>
        </p:txBody>
      </p:sp>
      <p:sp>
        <p:nvSpPr>
          <p:cNvPr id="6" name="Title 1"/>
          <p:cNvSpPr txBox="1">
            <a:spLocks/>
          </p:cNvSpPr>
          <p:nvPr/>
        </p:nvSpPr>
        <p:spPr>
          <a:xfrm>
            <a:off x="389803" y="3513113"/>
            <a:ext cx="7659687" cy="760021"/>
          </a:xfrm>
          <a:prstGeom prst="rect">
            <a:avLst/>
          </a:prstGeom>
        </p:spPr>
        <p:txBody>
          <a:bodyPr vert="horz" lIns="91440" tIns="45720" rIns="91440" bIns="45720" rtlCol="0" anchor="t">
            <a:noAutofit/>
          </a:bodyPr>
          <a:lstStyle>
            <a:lvl1pPr algn="l" defTabSz="914400" rtl="0" eaLnBrk="1" latinLnBrk="0" hangingPunct="1">
              <a:spcBef>
                <a:spcPct val="0"/>
              </a:spcBef>
              <a:buNone/>
              <a:defRPr sz="3600" b="0" kern="1200" cap="all" spc="-100" baseline="0">
                <a:ln>
                  <a:noFill/>
                </a:ln>
                <a:solidFill>
                  <a:schemeClr val="tx2"/>
                </a:solidFill>
                <a:effectLst/>
                <a:latin typeface="+mj-lt"/>
                <a:ea typeface="+mj-ea"/>
                <a:cs typeface="+mj-cs"/>
              </a:defRPr>
            </a:lvl1pPr>
          </a:lstStyle>
          <a:p>
            <a:r>
              <a:rPr lang="en-US" sz="1400" dirty="0" err="1" smtClean="0"/>
              <a:t>Compoiled</a:t>
            </a:r>
            <a:r>
              <a:rPr lang="en-US" sz="1400" dirty="0" smtClean="0"/>
              <a:t> </a:t>
            </a:r>
            <a:r>
              <a:rPr lang="en-US" sz="1400" dirty="0" err="1" smtClean="0"/>
              <a:t>js</a:t>
            </a:r>
            <a:r>
              <a:rPr lang="en-US" sz="1400" dirty="0" smtClean="0"/>
              <a:t> file</a:t>
            </a:r>
            <a:endParaRPr lang="en-US" sz="1400" dirty="0"/>
          </a:p>
        </p:txBody>
      </p:sp>
    </p:spTree>
    <p:extLst>
      <p:ext uri="{BB962C8B-B14F-4D97-AF65-F5344CB8AC3E}">
        <p14:creationId xmlns:p14="http://schemas.microsoft.com/office/powerpoint/2010/main" val="490206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Composing Component</a:t>
            </a:r>
            <a:endParaRPr lang="en-US" dirty="0"/>
          </a:p>
        </p:txBody>
      </p:sp>
      <p:sp>
        <p:nvSpPr>
          <p:cNvPr id="3" name="Content Placeholder 2"/>
          <p:cNvSpPr>
            <a:spLocks noGrp="1"/>
          </p:cNvSpPr>
          <p:nvPr>
            <p:ph idx="1"/>
          </p:nvPr>
        </p:nvSpPr>
        <p:spPr/>
        <p:txBody>
          <a:bodyPr>
            <a:normAutofit fontScale="55000" lnSpcReduction="20000"/>
          </a:bodyPr>
          <a:lstStyle/>
          <a:p>
            <a:r>
              <a:rPr lang="en-US" dirty="0" err="1"/>
              <a:t>Var</a:t>
            </a:r>
            <a:r>
              <a:rPr lang="en-US" dirty="0"/>
              <a:t> </a:t>
            </a:r>
            <a:r>
              <a:rPr lang="en-US" dirty="0" err="1" smtClean="0"/>
              <a:t>ComponentA</a:t>
            </a:r>
            <a:r>
              <a:rPr lang="en-US" dirty="0" smtClean="0"/>
              <a:t> </a:t>
            </a:r>
            <a:r>
              <a:rPr lang="en-US" dirty="0"/>
              <a:t>= </a:t>
            </a:r>
            <a:r>
              <a:rPr lang="en-US" dirty="0" err="1"/>
              <a:t>React.createClass</a:t>
            </a:r>
            <a:r>
              <a:rPr lang="en-US" dirty="0"/>
              <a:t>({</a:t>
            </a:r>
          </a:p>
          <a:p>
            <a:r>
              <a:rPr lang="en-US" dirty="0"/>
              <a:t>	</a:t>
            </a:r>
            <a:r>
              <a:rPr lang="en-US" dirty="0" err="1"/>
              <a:t>propTypes</a:t>
            </a:r>
            <a:r>
              <a:rPr lang="en-US" dirty="0"/>
              <a:t>:{</a:t>
            </a:r>
          </a:p>
          <a:p>
            <a:r>
              <a:rPr lang="en-US" dirty="0"/>
              <a:t>	</a:t>
            </a:r>
            <a:r>
              <a:rPr lang="en-US" dirty="0" smtClean="0"/>
              <a:t>           </a:t>
            </a:r>
            <a:r>
              <a:rPr lang="en-US" dirty="0" err="1" smtClean="0"/>
              <a:t>onChanged:React.PropTypes.func.isRequired</a:t>
            </a:r>
            <a:endParaRPr lang="en-US" dirty="0"/>
          </a:p>
          <a:p>
            <a:r>
              <a:rPr lang="en-US" dirty="0"/>
              <a:t>	}, </a:t>
            </a:r>
          </a:p>
          <a:p>
            <a:r>
              <a:rPr lang="en-US" dirty="0"/>
              <a:t>   </a:t>
            </a:r>
            <a:r>
              <a:rPr lang="en-US" dirty="0" smtClean="0"/>
              <a:t>             </a:t>
            </a:r>
            <a:r>
              <a:rPr lang="en-US" dirty="0" err="1" smtClean="0"/>
              <a:t>handleChanged:function</a:t>
            </a:r>
            <a:r>
              <a:rPr lang="en-US" dirty="0"/>
              <a:t>(){</a:t>
            </a:r>
          </a:p>
          <a:p>
            <a:r>
              <a:rPr lang="en-US" dirty="0"/>
              <a:t>       </a:t>
            </a:r>
            <a:r>
              <a:rPr lang="en-US" dirty="0" smtClean="0"/>
              <a:t>                     </a:t>
            </a:r>
            <a:r>
              <a:rPr lang="en-US" dirty="0" err="1"/>
              <a:t>this.props.onChanged</a:t>
            </a:r>
            <a:r>
              <a:rPr lang="en-US" dirty="0"/>
              <a:t>();</a:t>
            </a:r>
          </a:p>
          <a:p>
            <a:r>
              <a:rPr lang="en-US" dirty="0"/>
              <a:t>    </a:t>
            </a:r>
            <a:r>
              <a:rPr lang="en-US" dirty="0" smtClean="0"/>
              <a:t>           },</a:t>
            </a:r>
            <a:endParaRPr lang="en-US" dirty="0"/>
          </a:p>
          <a:p>
            <a:r>
              <a:rPr lang="en-US" dirty="0"/>
              <a:t>	</a:t>
            </a:r>
            <a:r>
              <a:rPr lang="en-US" dirty="0" err="1"/>
              <a:t>Render:function</a:t>
            </a:r>
            <a:r>
              <a:rPr lang="en-US" dirty="0"/>
              <a:t>(){</a:t>
            </a:r>
          </a:p>
          <a:p>
            <a:r>
              <a:rPr lang="en-US" dirty="0"/>
              <a:t>	</a:t>
            </a:r>
            <a:r>
              <a:rPr lang="en-US" dirty="0" smtClean="0"/>
              <a:t>           return </a:t>
            </a:r>
            <a:r>
              <a:rPr lang="en-US" dirty="0"/>
              <a:t>(</a:t>
            </a:r>
          </a:p>
          <a:p>
            <a:r>
              <a:rPr lang="en-US" dirty="0"/>
              <a:t>		</a:t>
            </a:r>
            <a:r>
              <a:rPr lang="en-US" dirty="0" smtClean="0"/>
              <a:t>&lt;</a:t>
            </a:r>
            <a:r>
              <a:rPr lang="en-US" dirty="0"/>
              <a:t>div </a:t>
            </a:r>
            <a:r>
              <a:rPr lang="en-US" dirty="0" err="1"/>
              <a:t>onClick</a:t>
            </a:r>
            <a:r>
              <a:rPr lang="en-US" dirty="0"/>
              <a:t>={</a:t>
            </a:r>
            <a:r>
              <a:rPr lang="en-US" dirty="0" err="1"/>
              <a:t>this.handleChanged</a:t>
            </a:r>
            <a:r>
              <a:rPr lang="en-US" dirty="0"/>
              <a:t>}&gt;a&lt;/div&gt;);</a:t>
            </a:r>
          </a:p>
          <a:p>
            <a:r>
              <a:rPr lang="en-US" dirty="0" smtClean="0"/>
              <a:t>                           }</a:t>
            </a:r>
            <a:endParaRPr lang="en-US" dirty="0"/>
          </a:p>
          <a:p>
            <a:r>
              <a:rPr lang="en-US" dirty="0" smtClean="0"/>
              <a:t>});</a:t>
            </a:r>
            <a:endParaRPr lang="en-US" dirty="0"/>
          </a:p>
          <a:p>
            <a:r>
              <a:rPr lang="en-US" dirty="0"/>
              <a:t>	</a:t>
            </a:r>
          </a:p>
          <a:p>
            <a:r>
              <a:rPr lang="en-US" dirty="0" err="1"/>
              <a:t>var</a:t>
            </a:r>
            <a:r>
              <a:rPr lang="en-US" dirty="0"/>
              <a:t> </a:t>
            </a:r>
            <a:r>
              <a:rPr lang="en-US" dirty="0" err="1"/>
              <a:t>ComponentB</a:t>
            </a:r>
            <a:r>
              <a:rPr lang="en-US" dirty="0"/>
              <a:t> = </a:t>
            </a:r>
            <a:r>
              <a:rPr lang="en-US" dirty="0" err="1"/>
              <a:t>React.createClass</a:t>
            </a:r>
            <a:r>
              <a:rPr lang="en-US" dirty="0"/>
              <a:t>({</a:t>
            </a:r>
          </a:p>
          <a:p>
            <a:r>
              <a:rPr lang="en-US" dirty="0"/>
              <a:t>   </a:t>
            </a:r>
            <a:r>
              <a:rPr lang="en-US" dirty="0" smtClean="0"/>
              <a:t>             </a:t>
            </a:r>
            <a:r>
              <a:rPr lang="en-US" dirty="0" err="1"/>
              <a:t>handleChanged:function</a:t>
            </a:r>
            <a:r>
              <a:rPr lang="en-US" dirty="0"/>
              <a:t>(){</a:t>
            </a:r>
          </a:p>
          <a:p>
            <a:r>
              <a:rPr lang="en-US" dirty="0"/>
              <a:t>	</a:t>
            </a:r>
            <a:r>
              <a:rPr lang="en-US" dirty="0" smtClean="0"/>
              <a:t>          alert</a:t>
            </a:r>
            <a:r>
              <a:rPr lang="en-US" dirty="0"/>
              <a:t>("changed");</a:t>
            </a:r>
          </a:p>
          <a:p>
            <a:r>
              <a:rPr lang="en-US" dirty="0"/>
              <a:t>	},</a:t>
            </a:r>
          </a:p>
          <a:p>
            <a:r>
              <a:rPr lang="en-US" dirty="0"/>
              <a:t>    </a:t>
            </a:r>
            <a:r>
              <a:rPr lang="en-US" dirty="0" smtClean="0"/>
              <a:t>            render</a:t>
            </a:r>
            <a:r>
              <a:rPr lang="en-US" dirty="0"/>
              <a:t>: function() </a:t>
            </a:r>
            <a:r>
              <a:rPr lang="en-US" dirty="0" smtClean="0"/>
              <a:t>{</a:t>
            </a:r>
            <a:endParaRPr lang="en-US" dirty="0"/>
          </a:p>
          <a:p>
            <a:r>
              <a:rPr lang="en-US" dirty="0"/>
              <a:t>        </a:t>
            </a:r>
            <a:r>
              <a:rPr lang="en-US" dirty="0" smtClean="0"/>
              <a:t>               return </a:t>
            </a:r>
            <a:r>
              <a:rPr lang="en-US" dirty="0"/>
              <a:t>&lt;div&gt;</a:t>
            </a:r>
          </a:p>
          <a:p>
            <a:r>
              <a:rPr lang="en-US" dirty="0"/>
              <a:t>                    </a:t>
            </a:r>
            <a:r>
              <a:rPr lang="en-US" dirty="0" smtClean="0"/>
              <a:t>              b </a:t>
            </a:r>
            <a:r>
              <a:rPr lang="en-US" dirty="0">
                <a:solidFill>
                  <a:srgbClr val="FF0000"/>
                </a:solidFill>
              </a:rPr>
              <a:t>{</a:t>
            </a:r>
            <a:r>
              <a:rPr lang="en-US" dirty="0" err="1">
                <a:solidFill>
                  <a:srgbClr val="FF0000"/>
                </a:solidFill>
              </a:rPr>
              <a:t>React.createElement</a:t>
            </a:r>
            <a:r>
              <a:rPr lang="en-US" dirty="0">
                <a:solidFill>
                  <a:srgbClr val="FF0000"/>
                </a:solidFill>
              </a:rPr>
              <a:t>(</a:t>
            </a:r>
            <a:r>
              <a:rPr lang="en-US" dirty="0" err="1">
                <a:solidFill>
                  <a:srgbClr val="FF0000"/>
                </a:solidFill>
              </a:rPr>
              <a:t>ComponentA</a:t>
            </a:r>
            <a:r>
              <a:rPr lang="en-US" dirty="0">
                <a:solidFill>
                  <a:srgbClr val="FF0000"/>
                </a:solidFill>
              </a:rPr>
              <a:t>, {</a:t>
            </a:r>
            <a:r>
              <a:rPr lang="en-US" dirty="0" err="1">
                <a:solidFill>
                  <a:srgbClr val="FF0000"/>
                </a:solidFill>
              </a:rPr>
              <a:t>onChanged:this.handleChanged</a:t>
            </a:r>
            <a:r>
              <a:rPr lang="en-US" dirty="0" smtClean="0">
                <a:solidFill>
                  <a:srgbClr val="FF0000"/>
                </a:solidFill>
              </a:rPr>
              <a:t>})}</a:t>
            </a:r>
          </a:p>
          <a:p>
            <a:r>
              <a:rPr lang="en-US" dirty="0">
                <a:solidFill>
                  <a:srgbClr val="FF0000"/>
                </a:solidFill>
              </a:rPr>
              <a:t> </a:t>
            </a:r>
            <a:r>
              <a:rPr lang="en-US" dirty="0" smtClean="0">
                <a:solidFill>
                  <a:srgbClr val="FF0000"/>
                </a:solidFill>
              </a:rPr>
              <a:t>                                 b &lt;</a:t>
            </a:r>
            <a:r>
              <a:rPr lang="en-US" dirty="0" err="1" smtClean="0">
                <a:solidFill>
                  <a:srgbClr val="FF0000"/>
                </a:solidFill>
              </a:rPr>
              <a:t>ComponentA</a:t>
            </a:r>
            <a:r>
              <a:rPr lang="en-US" dirty="0" smtClean="0">
                <a:solidFill>
                  <a:srgbClr val="FF0000"/>
                </a:solidFill>
              </a:rPr>
              <a:t> </a:t>
            </a:r>
            <a:r>
              <a:rPr lang="en-US" dirty="0" err="1" smtClean="0">
                <a:solidFill>
                  <a:srgbClr val="FF0000"/>
                </a:solidFill>
              </a:rPr>
              <a:t>onChanged</a:t>
            </a:r>
            <a:r>
              <a:rPr lang="en-US" dirty="0" smtClean="0">
                <a:solidFill>
                  <a:srgbClr val="FF0000"/>
                </a:solidFill>
              </a:rPr>
              <a:t>={</a:t>
            </a:r>
            <a:r>
              <a:rPr lang="en-US" dirty="0" err="1" smtClean="0">
                <a:solidFill>
                  <a:srgbClr val="FF0000"/>
                </a:solidFill>
              </a:rPr>
              <a:t>this.handleChanged</a:t>
            </a:r>
            <a:r>
              <a:rPr lang="en-US" dirty="0" smtClean="0">
                <a:solidFill>
                  <a:srgbClr val="FF0000"/>
                </a:solidFill>
              </a:rPr>
              <a:t>}/&gt;</a:t>
            </a:r>
            <a:endParaRPr lang="en-US" dirty="0">
              <a:solidFill>
                <a:srgbClr val="FF0000"/>
              </a:solidFill>
            </a:endParaRPr>
          </a:p>
          <a:p>
            <a:r>
              <a:rPr lang="en-US" dirty="0"/>
              <a:t>                </a:t>
            </a:r>
            <a:r>
              <a:rPr lang="en-US" dirty="0" smtClean="0"/>
              <a:t>                 &lt;/</a:t>
            </a:r>
            <a:r>
              <a:rPr lang="en-US" dirty="0"/>
              <a:t>div&gt;;</a:t>
            </a:r>
          </a:p>
          <a:p>
            <a:r>
              <a:rPr lang="en-US" dirty="0"/>
              <a:t>   </a:t>
            </a:r>
            <a:r>
              <a:rPr lang="en-US" dirty="0" smtClean="0"/>
              <a:t>            </a:t>
            </a:r>
            <a:r>
              <a:rPr lang="en-US" dirty="0"/>
              <a:t>}</a:t>
            </a:r>
          </a:p>
          <a:p>
            <a:r>
              <a:rPr lang="en-US" dirty="0"/>
              <a:t>});</a:t>
            </a:r>
          </a:p>
        </p:txBody>
      </p:sp>
      <p:sp>
        <p:nvSpPr>
          <p:cNvPr id="4" name="Rectangle 3"/>
          <p:cNvSpPr/>
          <p:nvPr/>
        </p:nvSpPr>
        <p:spPr>
          <a:xfrm>
            <a:off x="5035137" y="1417638"/>
            <a:ext cx="2353294" cy="12825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ComponnetB</a:t>
            </a:r>
            <a:endParaRPr lang="en-US" sz="1200" dirty="0"/>
          </a:p>
        </p:txBody>
      </p:sp>
      <p:sp>
        <p:nvSpPr>
          <p:cNvPr id="5" name="Rectangle 4"/>
          <p:cNvSpPr/>
          <p:nvPr/>
        </p:nvSpPr>
        <p:spPr>
          <a:xfrm>
            <a:off x="6141522" y="2237035"/>
            <a:ext cx="1246909" cy="463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ComponnetA</a:t>
            </a:r>
            <a:endParaRPr lang="en-US" sz="1200" dirty="0"/>
          </a:p>
        </p:txBody>
      </p:sp>
    </p:spTree>
    <p:extLst>
      <p:ext uri="{BB962C8B-B14F-4D97-AF65-F5344CB8AC3E}">
        <p14:creationId xmlns:p14="http://schemas.microsoft.com/office/powerpoint/2010/main" val="407197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Props</a:t>
            </a:r>
            <a:endParaRPr lang="en-US" dirty="0"/>
          </a:p>
        </p:txBody>
      </p:sp>
      <p:sp>
        <p:nvSpPr>
          <p:cNvPr id="3" name="Content Placeholder 2"/>
          <p:cNvSpPr>
            <a:spLocks noGrp="1"/>
          </p:cNvSpPr>
          <p:nvPr>
            <p:ph idx="1"/>
          </p:nvPr>
        </p:nvSpPr>
        <p:spPr/>
        <p:txBody>
          <a:bodyPr>
            <a:normAutofit/>
          </a:bodyPr>
          <a:lstStyle/>
          <a:p>
            <a:r>
              <a:rPr lang="en-US" sz="1200" dirty="0"/>
              <a:t>It's a common pattern in React to wrap a component in an abstraction. The outer component exposes a simple property to do something that might have more complex implementation details</a:t>
            </a:r>
            <a:r>
              <a:rPr lang="en-US" sz="1200" dirty="0" smtClean="0"/>
              <a:t>.</a:t>
            </a:r>
          </a:p>
          <a:p>
            <a:r>
              <a:rPr lang="en-US" sz="1200" dirty="0" smtClean="0"/>
              <a:t>-----from </a:t>
            </a:r>
            <a:r>
              <a:rPr lang="en-US" sz="1200" dirty="0" err="1" smtClean="0"/>
              <a:t>facebook.github.io</a:t>
            </a:r>
            <a:endParaRPr lang="en-US" sz="1200" dirty="0" smtClean="0"/>
          </a:p>
          <a:p>
            <a:endParaRPr lang="en-US" sz="1200" dirty="0" smtClean="0"/>
          </a:p>
          <a:p>
            <a:r>
              <a:rPr lang="en-US" sz="1200" dirty="0" smtClean="0"/>
              <a:t>Two ways of parsing props</a:t>
            </a:r>
            <a:endParaRPr lang="en-US" sz="1200" dirty="0"/>
          </a:p>
          <a:p>
            <a:r>
              <a:rPr lang="en-US" sz="1200" dirty="0"/>
              <a:t>&lt;</a:t>
            </a:r>
            <a:r>
              <a:rPr lang="en-US" sz="1200" dirty="0" smtClean="0"/>
              <a:t>Component </a:t>
            </a:r>
            <a:r>
              <a:rPr lang="en-US" sz="1200" dirty="0"/>
              <a:t>{...</a:t>
            </a:r>
            <a:r>
              <a:rPr lang="en-US" sz="1200" dirty="0" err="1"/>
              <a:t>this.props</a:t>
            </a:r>
            <a:r>
              <a:rPr lang="en-US" sz="1200" dirty="0"/>
              <a:t>} more="values" </a:t>
            </a:r>
            <a:r>
              <a:rPr lang="en-US" sz="1200" dirty="0" smtClean="0"/>
              <a:t>/&gt;</a:t>
            </a:r>
          </a:p>
          <a:p>
            <a:r>
              <a:rPr lang="en-US" sz="1200" dirty="0" err="1"/>
              <a:t>React.createElement</a:t>
            </a:r>
            <a:r>
              <a:rPr lang="en-US" sz="1200" dirty="0"/>
              <a:t>(Component, </a:t>
            </a:r>
            <a:r>
              <a:rPr lang="en-US" sz="1200" dirty="0" err="1"/>
              <a:t>Object.assign</a:t>
            </a:r>
            <a:r>
              <a:rPr lang="en-US" sz="1200" dirty="0"/>
              <a:t>({}, </a:t>
            </a:r>
            <a:r>
              <a:rPr lang="en-US" sz="1200" dirty="0" err="1"/>
              <a:t>this.props</a:t>
            </a:r>
            <a:r>
              <a:rPr lang="en-US" sz="1200" dirty="0"/>
              <a:t>, { more: 'values' </a:t>
            </a:r>
            <a:r>
              <a:rPr lang="en-US" sz="1200" dirty="0" smtClean="0"/>
              <a:t>}));</a:t>
            </a:r>
          </a:p>
          <a:p>
            <a:endParaRPr lang="en-US" sz="1200" dirty="0"/>
          </a:p>
          <a:p>
            <a:endParaRPr lang="en-US" sz="1200" dirty="0" smtClean="0"/>
          </a:p>
          <a:p>
            <a:r>
              <a:rPr lang="en-US" sz="1200" dirty="0" smtClean="0"/>
              <a:t>Component can’t change it’s own props inside the component, it can only use it’s props through </a:t>
            </a:r>
            <a:r>
              <a:rPr lang="en-US" sz="1200" dirty="0" err="1" smtClean="0"/>
              <a:t>this.props.something</a:t>
            </a:r>
            <a:r>
              <a:rPr lang="en-US" sz="1200" dirty="0" smtClean="0"/>
              <a:t> </a:t>
            </a:r>
          </a:p>
          <a:p>
            <a:endParaRPr lang="en-US" sz="1200" dirty="0"/>
          </a:p>
          <a:p>
            <a:endParaRPr lang="en-US" sz="1200" dirty="0"/>
          </a:p>
        </p:txBody>
      </p:sp>
      <p:sp>
        <p:nvSpPr>
          <p:cNvPr id="4" name="Oval 3"/>
          <p:cNvSpPr/>
          <p:nvPr/>
        </p:nvSpPr>
        <p:spPr>
          <a:xfrm>
            <a:off x="1116281" y="4275116"/>
            <a:ext cx="1306285" cy="6056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Parent component</a:t>
            </a:r>
            <a:endParaRPr lang="en-US" sz="1200" dirty="0"/>
          </a:p>
        </p:txBody>
      </p:sp>
      <p:sp>
        <p:nvSpPr>
          <p:cNvPr id="5" name="Oval 4"/>
          <p:cNvSpPr/>
          <p:nvPr/>
        </p:nvSpPr>
        <p:spPr>
          <a:xfrm>
            <a:off x="3492336" y="4281053"/>
            <a:ext cx="1306285" cy="6056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Child component</a:t>
            </a:r>
            <a:endParaRPr lang="en-US" sz="1200" dirty="0"/>
          </a:p>
        </p:txBody>
      </p:sp>
      <p:cxnSp>
        <p:nvCxnSpPr>
          <p:cNvPr id="7" name="Straight Arrow Connector 6"/>
          <p:cNvCxnSpPr>
            <a:stCxn id="4" idx="6"/>
            <a:endCxn id="5" idx="2"/>
          </p:cNvCxnSpPr>
          <p:nvPr/>
        </p:nvCxnSpPr>
        <p:spPr>
          <a:xfrm>
            <a:off x="2422566" y="4577937"/>
            <a:ext cx="1069770" cy="59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566152" y="4439437"/>
            <a:ext cx="770724" cy="276999"/>
          </a:xfrm>
          <a:prstGeom prst="rect">
            <a:avLst/>
          </a:prstGeom>
          <a:noFill/>
        </p:spPr>
        <p:txBody>
          <a:bodyPr wrap="none" rtlCol="0">
            <a:spAutoFit/>
          </a:bodyPr>
          <a:lstStyle/>
          <a:p>
            <a:r>
              <a:rPr lang="en-US" sz="1200" dirty="0" smtClean="0"/>
              <a:t>Set props</a:t>
            </a:r>
            <a:endParaRPr lang="en-US" sz="1200" dirty="0"/>
          </a:p>
        </p:txBody>
      </p:sp>
      <p:sp>
        <p:nvSpPr>
          <p:cNvPr id="14" name="Oval 13"/>
          <p:cNvSpPr/>
          <p:nvPr/>
        </p:nvSpPr>
        <p:spPr>
          <a:xfrm>
            <a:off x="5718869" y="4275116"/>
            <a:ext cx="1306285" cy="6056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Child component</a:t>
            </a:r>
            <a:endParaRPr lang="en-US" sz="1200" dirty="0"/>
          </a:p>
        </p:txBody>
      </p:sp>
      <p:cxnSp>
        <p:nvCxnSpPr>
          <p:cNvPr id="17" name="Curved Connector 16"/>
          <p:cNvCxnSpPr>
            <a:stCxn id="5" idx="0"/>
            <a:endCxn id="14" idx="0"/>
          </p:cNvCxnSpPr>
          <p:nvPr/>
        </p:nvCxnSpPr>
        <p:spPr>
          <a:xfrm rot="5400000" flipH="1" flipV="1">
            <a:off x="5255777" y="3164819"/>
            <a:ext cx="5937" cy="2226533"/>
          </a:xfrm>
          <a:prstGeom prst="curvedConnector3">
            <a:avLst>
              <a:gd name="adj1" fmla="val 3950430"/>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513797" y="3906836"/>
            <a:ext cx="1489895" cy="276999"/>
          </a:xfrm>
          <a:prstGeom prst="rect">
            <a:avLst/>
          </a:prstGeom>
          <a:noFill/>
        </p:spPr>
        <p:txBody>
          <a:bodyPr wrap="none" rtlCol="0">
            <a:spAutoFit/>
          </a:bodyPr>
          <a:lstStyle/>
          <a:p>
            <a:r>
              <a:rPr lang="en-US" sz="1200" smtClean="0"/>
              <a:t>Render to the screen</a:t>
            </a:r>
            <a:endParaRPr lang="en-US" sz="1200"/>
          </a:p>
        </p:txBody>
      </p:sp>
      <p:cxnSp>
        <p:nvCxnSpPr>
          <p:cNvPr id="21" name="Curved Connector 20"/>
          <p:cNvCxnSpPr>
            <a:stCxn id="14" idx="4"/>
            <a:endCxn id="4" idx="4"/>
          </p:cNvCxnSpPr>
          <p:nvPr/>
        </p:nvCxnSpPr>
        <p:spPr>
          <a:xfrm rot="5400000">
            <a:off x="4070718" y="2579464"/>
            <a:ext cx="12700" cy="4602588"/>
          </a:xfrm>
          <a:prstGeom prst="curved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507857" y="5171290"/>
            <a:ext cx="3403817" cy="276999"/>
          </a:xfrm>
          <a:prstGeom prst="rect">
            <a:avLst/>
          </a:prstGeom>
          <a:noFill/>
        </p:spPr>
        <p:txBody>
          <a:bodyPr wrap="none" rtlCol="0">
            <a:spAutoFit/>
          </a:bodyPr>
          <a:lstStyle/>
          <a:p>
            <a:r>
              <a:rPr lang="en-US" sz="1200" dirty="0" smtClean="0"/>
              <a:t>User action or </a:t>
            </a:r>
            <a:r>
              <a:rPr lang="en-US" sz="1200" dirty="0" err="1" smtClean="0"/>
              <a:t>ajax</a:t>
            </a:r>
            <a:r>
              <a:rPr lang="en-US" sz="1200" dirty="0" smtClean="0"/>
              <a:t> request trigger callback function</a:t>
            </a:r>
            <a:endParaRPr lang="en-US" sz="1200" dirty="0"/>
          </a:p>
        </p:txBody>
      </p:sp>
    </p:spTree>
    <p:extLst>
      <p:ext uri="{BB962C8B-B14F-4D97-AF65-F5344CB8AC3E}">
        <p14:creationId xmlns:p14="http://schemas.microsoft.com/office/powerpoint/2010/main" val="41990453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1919</TotalTime>
  <Words>2010</Words>
  <Application>Microsoft Macintosh PowerPoint</Application>
  <PresentationFormat>On-screen Show (4:3)</PresentationFormat>
  <Paragraphs>314</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Calibri</vt:lpstr>
      <vt:lpstr>Cambria</vt:lpstr>
      <vt:lpstr>DengXian</vt:lpstr>
      <vt:lpstr>Times New Roman</vt:lpstr>
      <vt:lpstr>Arial</vt:lpstr>
      <vt:lpstr>Adjacency</vt:lpstr>
      <vt:lpstr>Introduce to ReactJS</vt:lpstr>
      <vt:lpstr>Outline</vt:lpstr>
      <vt:lpstr>Tutoral </vt:lpstr>
      <vt:lpstr>First ReactJS Program</vt:lpstr>
      <vt:lpstr>Central Part of ReactJS</vt:lpstr>
      <vt:lpstr>What is JSX</vt:lpstr>
      <vt:lpstr>js.jsx file</vt:lpstr>
      <vt:lpstr>Composing Component</vt:lpstr>
      <vt:lpstr>Props</vt:lpstr>
      <vt:lpstr>States</vt:lpstr>
      <vt:lpstr>Data binding and rendering</vt:lpstr>
      <vt:lpstr>Event handling</vt:lpstr>
      <vt:lpstr>Mixins</vt:lpstr>
      <vt:lpstr>Advances</vt:lpstr>
      <vt:lpstr>Control DOMs in ReactJS</vt:lpstr>
      <vt:lpstr>Virtual DOM</vt:lpstr>
      <vt:lpstr>Refs</vt:lpstr>
      <vt:lpstr>Reconciliation</vt:lpstr>
      <vt:lpstr>AJAX in ReactJS</vt:lpstr>
      <vt:lpstr>Plug-ins</vt:lpstr>
      <vt:lpstr>Animation </vt:lpstr>
      <vt:lpstr>2-ways Data binding</vt:lpstr>
      <vt:lpstr>Testing tools</vt:lpstr>
      <vt:lpstr>Samples of ReactJS</vt:lpstr>
      <vt:lpstr>Thanks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Introduce to ReactJS</dc:title>
  <dc:creator>SonicPro</dc:creator>
  <cp:lastModifiedBy>Guodong Li</cp:lastModifiedBy>
  <cp:revision>56</cp:revision>
  <dcterms:created xsi:type="dcterms:W3CDTF">2016-03-14T15:34:35Z</dcterms:created>
  <dcterms:modified xsi:type="dcterms:W3CDTF">2016-03-16T10:17:45Z</dcterms:modified>
</cp:coreProperties>
</file>