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9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7" r:id="rId10"/>
    <p:sldId id="268" r:id="rId11"/>
    <p:sldId id="269" r:id="rId12"/>
    <p:sldId id="270" r:id="rId13"/>
    <p:sldId id="273" r:id="rId14"/>
    <p:sldId id="274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660066"/>
    <a:srgbClr val="660033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74" autoAdjust="0"/>
    <p:restoredTop sz="94660"/>
  </p:normalViewPr>
  <p:slideViewPr>
    <p:cSldViewPr>
      <p:cViewPr varScale="1">
        <p:scale>
          <a:sx n="73" d="100"/>
          <a:sy n="73" d="100"/>
        </p:scale>
        <p:origin x="17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7T01:33:41.35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2144 0 0,'0'0'-216'0'0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7T01:39:42.47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1 0 848 0 0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7T01:40:16.33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0 0 2240 0 0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7T01:40:27.24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0 0 1364 0 0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7T01:33:46.24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410 20 248 0 0,'-30'3'-12'0'0,"2"2"32"0"0,0-3-16 0 0,3 3 4 0 0,0 3 8 0 0,-9-3 0 0 0,6 0 8 0 0,3 2-4 0 0,0-2-32 0 0,0 0-28 0 0,6 0-60 0 0,-1-2 32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7T01:34:25.69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75 2 1384 0 0,'-3'-1'-22'0'0,"-1"1"-1"0"0,1 0 1 0 0,-1-1 0 0 0,1 2-1 0 0,-1-1 1 0 0,0 0-1 0 0,1 1 1 0 0,-1 0 0 0 0,-3 1-1 0 0,-29 2 253 0 0,37-4-224 0 0,0 0-1 0 0,-1 0 1 0 0,1 0-1 0 0,0 1 1 0 0,0-1-1 0 0,-1 0 1 0 0,1 0-1 0 0,0 1 1 0 0,0-1-1 0 0,-1 0 1 0 0,1 1 0 0 0,0-1-1 0 0,-1 1 1 0 0,1-1-1 0 0,0 1 1 0 0,-1-1-1 0 0,1 1 1 0 0,-1-1-1 0 0,1 1 1 0 0,-1-1-1 0 0,1 1 1 0 0,-1 0-1 0 0,1-1 1 0 0,-1 2 0 0 0,1-1 5 0 0,0 0 0 0 0,0 1 0 0 0,0-1 1 0 0,0 0-1 0 0,0 0 0 0 0,0 0 0 0 0,0 0 1 0 0,0 0-1 0 0,0 0 0 0 0,0 0 0 0 0,0 0 1 0 0,1-1-1 0 0,-1 1 0 0 0,0 0 0 0 0,1-1 1 0 0,-1 1-1 0 0,0-1 0 0 0,1 1 0 0 0,-1-1 1 0 0,1 0-1 0 0,1 1 0 0 0,101 15 112 0 0,153 4 0 0 0,-238-26-202 0 0,-18 6 68 0 0,-1 0 0 0 0,0 0 0 0 0,0 0 0 0 0,1 0 0 0 0,-1 0 0 0 0,0-1 0 0 0,0 1-1 0 0,1 0 1 0 0,-1 0 0 0 0,0 0 0 0 0,0 0 0 0 0,1 0 0 0 0,-1 0 0 0 0,0 0 0 0 0,0-1 0 0 0,0 1 0 0 0,0 0 0 0 0,1 0 0 0 0,-1 0 0 0 0,0-1-1 0 0,0 1 1 0 0,0 0 0 0 0,0 0 0 0 0,0 0 0 0 0,1-1 0 0 0,-1 1 0 0 0,0 0 0 0 0,0 0 0 0 0,0-1 0 0 0,0 1 0 0 0,0 0 0 0 0,0 0 0 0 0,0-1-1 0 0,0 1 1 0 0,0 0 0 0 0,0 0 0 0 0,0-1 0 0 0,0 1 0 0 0,0 0 0 0 0,0 0 0 0 0,0-1 0 0 0,0 1 0 0 0,0 0 0 0 0,0 0 0 0 0,0 0 0 0 0,-1-1 0 0 0,1 1-1 0 0,0 0 1 0 0,0 0 0 0 0,0 0 0 0 0,0-1 0 0 0,0 1 0 0 0,-1 0 0 0 0,1 0 0 0 0,0 0 0 0 0,0-1 0 0 0,0 1 0 0 0,-1 0 0 0 0,1 0 0 0 0,0 0-1 0 0,-26-12-362 0 0,1 4 53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7T01:34:37.89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1 0 4664 0 0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7T01:34:38.26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 13 3780 0 0,'-3'-5'-380'0'0</inkml:trace>
  <inkml:trace contextRef="#ctx0" brushRef="#br0" timeOffset="1">14 8 2760 0 0,'-14'-7'-304'0'0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7T01:34:48.72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1 209 3792 0 0,'0'0'-364'0'0,"14"-52"-2543"0"0,8-94 2608 0 0,-19 136 217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7T01:34:50.13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0 268 0 0,'0'0'-20'0'0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7T01:35:01.46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2916 0 0,'0'0'-292'0'0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7T01:38:11.96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5120 0 0,'8'7'-1744'0'0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7279-A836-4642-9F19-966BA539803A}" type="datetimeFigureOut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72404-EAAF-424D-8AB4-2158268DAA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FF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990600" cy="304800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C11165F-BE5A-40A0-BA65-280482E534BD}" type="datetimeFigureOut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1200" y="6553200"/>
            <a:ext cx="5334000" cy="304800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553200"/>
            <a:ext cx="762000" cy="304800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>
            <a:lvl1pPr algn="r">
              <a:defRPr sz="3600" b="1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914400" cy="304800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C11165F-BE5A-40A0-BA65-280482E534BD}" type="datetimeFigureOut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553200"/>
            <a:ext cx="5562600" cy="304800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553200"/>
            <a:ext cx="762000" cy="304800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914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C11165F-BE5A-40A0-BA65-280482E534BD}" type="datetimeFigureOut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477000"/>
            <a:ext cx="5105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6477000"/>
            <a:ext cx="838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3600" b="1" kern="1200">
          <a:solidFill>
            <a:srgbClr val="0000C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5.png"/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loodshed.ne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tiobe.com/index.php/content/paperinfo/tpci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34" Type="http://schemas.openxmlformats.org/officeDocument/2006/relationships/customXml" Target="../ink/ink4.xml"/><Relationship Id="rId17" Type="http://schemas.openxmlformats.org/officeDocument/2006/relationships/customXml" Target="../ink/ink3.xml"/><Relationship Id="rId33" Type="http://schemas.openxmlformats.org/officeDocument/2006/relationships/image" Target="../media/image26.png"/><Relationship Id="rId38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11" Type="http://schemas.openxmlformats.org/officeDocument/2006/relationships/customXml" Target="../ink/ink2.xml"/><Relationship Id="rId10" Type="http://schemas.openxmlformats.org/officeDocument/2006/relationships/image" Target="../media/image15.png"/><Relationship Id="rId35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customXml" Target="../ink/ink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11" Type="http://schemas.openxmlformats.org/officeDocument/2006/relationships/customXml" Target="../ink/ink8.xml"/><Relationship Id="rId10" Type="http://schemas.openxmlformats.org/officeDocument/2006/relationships/image" Target="../media/image15.png"/><Relationship Id="rId9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ms-hcm.fpt.edu.v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oracle.com/technetwork/java/javase/downloads/jdk-netbeans-jsp-142931.html" TargetMode="External"/><Relationship Id="rId4" Type="http://schemas.openxmlformats.org/officeDocument/2006/relationships/hyperlink" Target="http://www.bloodshed.net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Course: Programming Fundamentals using 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GV: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Mai Anh</a:t>
            </a:r>
          </a:p>
          <a:p>
            <a:r>
              <a:rPr lang="en-US" dirty="0"/>
              <a:t>0946646287</a:t>
            </a:r>
          </a:p>
          <a:p>
            <a:r>
              <a:rPr lang="en-US" dirty="0" err="1"/>
              <a:t>Tạo</a:t>
            </a:r>
            <a:r>
              <a:rPr lang="en-US" dirty="0"/>
              <a:t> group </a:t>
            </a:r>
            <a:r>
              <a:rPr lang="en-US" dirty="0" err="1"/>
              <a:t>Zalo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SE1705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1"/>
            <a:ext cx="76200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Grading</a:t>
            </a: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781050" y="914400"/>
            <a:ext cx="7905750" cy="5486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Maximum score: 10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On-going assessments:</a:t>
            </a:r>
          </a:p>
          <a:p>
            <a:pPr marL="628650" indent="-1588">
              <a:lnSpc>
                <a:spcPct val="90000"/>
              </a:lnSpc>
            </a:pPr>
            <a:r>
              <a:rPr lang="en-US" sz="2000" dirty="0"/>
              <a:t>  02 </a:t>
            </a:r>
            <a:r>
              <a:rPr lang="en-US" sz="2000" dirty="0">
                <a:highlight>
                  <a:srgbClr val="FFFF00"/>
                </a:highlight>
              </a:rPr>
              <a:t>Quiz (Q) 	   	(10%)</a:t>
            </a:r>
          </a:p>
          <a:p>
            <a:pPr marL="628650" indent="-1588">
              <a:lnSpc>
                <a:spcPct val="90000"/>
              </a:lnSpc>
            </a:pPr>
            <a:r>
              <a:rPr lang="en-US" sz="2000" dirty="0"/>
              <a:t>  08 Workshops (W)  	(10%)</a:t>
            </a:r>
          </a:p>
          <a:p>
            <a:pPr marL="628650" indent="-1588">
              <a:lnSpc>
                <a:spcPct val="90000"/>
              </a:lnSpc>
            </a:pPr>
            <a:r>
              <a:rPr lang="en-US" sz="2000" dirty="0"/>
              <a:t>  01 Assignments (AS) 	(10%)</a:t>
            </a:r>
          </a:p>
          <a:p>
            <a:pPr marL="628650" indent="-1588">
              <a:lnSpc>
                <a:spcPct val="90000"/>
              </a:lnSpc>
            </a:pPr>
            <a:r>
              <a:rPr lang="en-US" sz="2000" dirty="0"/>
              <a:t>  01 Practical Exam (PE)   (</a:t>
            </a:r>
            <a:r>
              <a:rPr lang="en-US" sz="2000" dirty="0">
                <a:sym typeface="Wingdings" pitchFamily="2" charset="2"/>
              </a:rPr>
              <a:t>4</a:t>
            </a:r>
            <a:r>
              <a:rPr lang="en-US" sz="2000" dirty="0"/>
              <a:t>0%)</a:t>
            </a:r>
          </a:p>
          <a:p>
            <a:pPr marL="628650" indent="-1588">
              <a:lnSpc>
                <a:spcPct val="90000"/>
              </a:lnSpc>
              <a:buNone/>
            </a:pPr>
            <a:r>
              <a:rPr lang="en-US" sz="2000" dirty="0"/>
              <a:t>(Practical exam retake only when the score of PE &gt;0)</a:t>
            </a:r>
          </a:p>
          <a:p>
            <a:pPr marL="628650" indent="-1588">
              <a:lnSpc>
                <a:spcPct val="90000"/>
              </a:lnSpc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Final exam (FE) 	   	</a:t>
            </a:r>
            <a:r>
              <a:rPr lang="en-US" sz="2000" dirty="0">
                <a:sym typeface="Wingdings" pitchFamily="2" charset="2"/>
              </a:rPr>
              <a:t> (</a:t>
            </a:r>
            <a:r>
              <a:rPr lang="en-US" sz="2000" dirty="0"/>
              <a:t>30%)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Total score = 0.1*Q + 0.1*W + 0.1*AS + 0.4*PE + 0.3*FE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Pass: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1800" b="1" dirty="0">
                <a:solidFill>
                  <a:srgbClr val="FF0000"/>
                </a:solidFill>
              </a:rPr>
              <a:t>Every on-going assessment component &gt;0  and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FF0000"/>
                </a:solidFill>
              </a:rPr>
              <a:t>     Practical Exam &gt;0 and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chemeClr val="hlink"/>
                </a:solidFill>
              </a:rPr>
              <a:t>	Final Examination score ≥ 4 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chemeClr val="hlink"/>
                </a:solidFill>
              </a:rPr>
              <a:t>    Total score ≥ 5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FE Retake only when not passed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D587739-EE36-74F9-8F43-6C795289F7C2}"/>
                  </a:ext>
                </a:extLst>
              </p14:cNvPr>
              <p14:cNvContentPartPr/>
              <p14:nvPr/>
            </p14:nvContentPartPr>
            <p14:xfrm>
              <a:off x="7053480" y="4808263"/>
              <a:ext cx="3240" cy="3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D587739-EE36-74F9-8F43-6C795289F7C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17840" y="4736623"/>
                <a:ext cx="74880" cy="146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6953250" cy="6096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How to study?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type="body" idx="4294967295"/>
          </p:nvPr>
        </p:nvSpPr>
        <p:spPr>
          <a:xfrm>
            <a:off x="280988" y="1039813"/>
            <a:ext cx="8558212" cy="536098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Read lesson before class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Attend lectures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Listen, understand, then make your own notes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Give your explanation about some topic in lectures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Ask questions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Give some examples that are not existed in your book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Practice all the exercises to make your sense 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After classes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Discuss your classmate in directly, on forum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Analyze, design and implement workshops and assignment.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Write reports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your notebook.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Build your teams in yourselves to support together in studying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1"/>
            <a:ext cx="7205662" cy="6858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Academic policies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type="body" idx="4294967295"/>
          </p:nvPr>
        </p:nvSpPr>
        <p:spPr>
          <a:xfrm>
            <a:off x="300038" y="990600"/>
            <a:ext cx="8539162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Cheating, plagiarism and breach of copyright are serious offenses under this Policy.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Cheating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Cheating during a test or exam is construed as talking, peeking at another student’s paper or any other clandestine method of transmitting information.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Plagiarism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Plagiarism is using the work of others without citing it; that is, holding the work of others out as your own work.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Breach of Copyright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you photocopy a textbook without the copyright holder's permission, you violate copyright law.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52477E0-FC09-25A5-70A7-F8EE190B2DFA}"/>
                  </a:ext>
                </a:extLst>
              </p14:cNvPr>
              <p14:cNvContentPartPr/>
              <p14:nvPr/>
            </p14:nvContentPartPr>
            <p14:xfrm>
              <a:off x="8249760" y="4240697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52477E0-FC09-25A5-70A7-F8EE190B2DF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214120" y="4168697"/>
                <a:ext cx="72000" cy="144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Enjoy the Course!</a:t>
            </a:r>
          </a:p>
          <a:p>
            <a:pPr lvl="1" eaLnBrk="1" hangingPunct="1"/>
            <a:r>
              <a:rPr lang="en-US" dirty="0"/>
              <a:t>Be enthusiastic about the material because it is interesting, useful and an important part of your training as a software engineer. Our job is to help you learn and enjoy the experience. </a:t>
            </a:r>
            <a:r>
              <a:rPr lang="en-US" i="1" dirty="0"/>
              <a:t>We will do our best but we need your help</a:t>
            </a:r>
            <a:r>
              <a:rPr lang="en-US" dirty="0"/>
              <a:t>. So let’s all have fun together with Foundations of Programming Using C!!!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2147D4B-E45D-D448-D527-FC13788B703A}"/>
                  </a:ext>
                </a:extLst>
              </p14:cNvPr>
              <p14:cNvContentPartPr/>
              <p14:nvPr/>
            </p14:nvContentPartPr>
            <p14:xfrm>
              <a:off x="2412360" y="3517766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2147D4B-E45D-D448-D527-FC13788B70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6360" y="3445766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DFACC35-1E90-1CDB-669E-D8EE238D3088}"/>
                  </a:ext>
                </a:extLst>
              </p14:cNvPr>
              <p14:cNvContentPartPr/>
              <p14:nvPr/>
            </p14:nvContentPartPr>
            <p14:xfrm>
              <a:off x="5729040" y="5042006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DFACC35-1E90-1CDB-669E-D8EE238D30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3040" y="4970006"/>
                <a:ext cx="72000" cy="144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and Installing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00200"/>
            <a:ext cx="7239000" cy="4525963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dirty="0"/>
              <a:t>Download and Install Dev-C++</a:t>
            </a:r>
          </a:p>
          <a:p>
            <a:pPr>
              <a:lnSpc>
                <a:spcPct val="80000"/>
              </a:lnSpc>
              <a:buNone/>
            </a:pPr>
            <a:r>
              <a:rPr lang="en-US" dirty="0"/>
              <a:t>Link: </a:t>
            </a:r>
            <a:r>
              <a:rPr lang="en-US" dirty="0">
                <a:hlinkClick r:id="rId2"/>
              </a:rPr>
              <a:t>http://www.bloodshed.net/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309688" y="2867025"/>
            <a:ext cx="66294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Q&amp;A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09800" y="1219200"/>
            <a:ext cx="5715000" cy="49530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Why we program?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Why C is chosen?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Pre-requisites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Course Objectives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Course Description and Course Plan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Materials/ Tools/ References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Course Requirements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Grading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Academic Policies</a:t>
            </a:r>
          </a:p>
          <a:p>
            <a:r>
              <a:rPr lang="en-US" sz="2400" dirty="0"/>
              <a:t>How to Study?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Getting/Installing Programming Tool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Program?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1676400"/>
            <a:ext cx="8610600" cy="3429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8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We usually cause errors (hay sai), quickly forget something (mau quên)  and are not tenacious (chóng chán)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800" baseline="0" dirty="0">
                <a:latin typeface="Arial" pitchFamily="34" charset="0"/>
                <a:cs typeface="Arial" pitchFamily="34" charset="0"/>
              </a:rPr>
              <a:t>Computers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are our</a:t>
            </a:r>
            <a:r>
              <a:rPr lang="en-US" sz="2800" baseline="0" dirty="0">
                <a:latin typeface="Arial" pitchFamily="34" charset="0"/>
                <a:cs typeface="Arial" pitchFamily="34" charset="0"/>
              </a:rPr>
              <a:t> assistances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800" baseline="0" dirty="0">
                <a:latin typeface="Arial" pitchFamily="34" charset="0"/>
                <a:cs typeface="Arial" pitchFamily="34" charset="0"/>
              </a:rPr>
              <a:t>They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need to be taught how to work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To teach a computer working, we use a programming language. </a:t>
            </a:r>
            <a:r>
              <a:rPr lang="en-US" sz="2800" baseline="0" dirty="0">
                <a:latin typeface="Arial" pitchFamily="34" charset="0"/>
                <a:cs typeface="Arial" pitchFamily="34" charset="0"/>
              </a:rPr>
              <a:t>  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 is chosen?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" y="1066800"/>
            <a:ext cx="88392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Top ten common programming languages: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5867400"/>
            <a:ext cx="8686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 latest data   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http://www.tiobe.com/index.php/content/paperinfo/tpci/index.html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442" y="1676402"/>
            <a:ext cx="7844586" cy="3962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Prerequisites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457200" y="1663700"/>
            <a:ext cx="8229600" cy="1460500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sz="2800" dirty="0"/>
              <a:t>Completed EN051 or obtain 500+ TOEFL equivalent international certificates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7620000" cy="8302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Course Objectives 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>
          <a:xfrm>
            <a:off x="152400" y="1065213"/>
            <a:ext cx="8839200" cy="541178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We plan to </a:t>
            </a:r>
            <a:r>
              <a:rPr lang="en-US" sz="2800" i="1" dirty="0"/>
              <a:t>understand</a:t>
            </a:r>
            <a:r>
              <a:rPr lang="en-US" sz="2800" dirty="0"/>
              <a:t> a subset of the C language, rather than the whole thing, is to make learning easier, and how and why the C language is learned and applied as the basic language syntax.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keyword is </a:t>
            </a:r>
            <a:r>
              <a:rPr lang="en-US" sz="2400" i="1" dirty="0"/>
              <a:t>understand </a:t>
            </a:r>
            <a:r>
              <a:rPr lang="en-US" sz="2400" dirty="0"/>
              <a:t>!! We must not be satisfied by just learning a bunch of information about the C language syntax – our goal is to learn how to implement the console application/ algorithms/ … using the C language and what makes them good.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As we proceed to learn and use the C language, we shall pick up the underlying theory and basic syntax.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This will be a practical course </a:t>
            </a:r>
            <a:r>
              <a:rPr lang="en-US" sz="2400" dirty="0"/>
              <a:t>!! We shall use the Dev-C++ 4.9.9.2 for Windows program to learn C language. 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Remember</a:t>
            </a:r>
            <a:r>
              <a:rPr lang="en-US" sz="2400" dirty="0"/>
              <a:t>: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The C language is the language of the low level nature. Therefore, it is critical to understand the C language syntax.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E846E1-1280-D34A-BBD7-7938A1D49788}"/>
                  </a:ext>
                </a:extLst>
              </p14:cNvPr>
              <p14:cNvContentPartPr/>
              <p14:nvPr/>
            </p14:nvContentPartPr>
            <p14:xfrm>
              <a:off x="5701680" y="4882886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E846E1-1280-D34A-BBD7-7938A1D4978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66040" y="4811246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1CF0D8A-9B1D-3155-966C-5065E3FE2B7B}"/>
                  </a:ext>
                </a:extLst>
              </p14:cNvPr>
              <p14:cNvContentPartPr/>
              <p14:nvPr/>
            </p14:nvContentPartPr>
            <p14:xfrm>
              <a:off x="6267600" y="4819886"/>
              <a:ext cx="112680" cy="21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1CF0D8A-9B1D-3155-966C-5065E3FE2B7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97040" y="4740686"/>
                <a:ext cx="34992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CF466A4-9554-181A-9209-6BC57C6A2D5F}"/>
                  </a:ext>
                </a:extLst>
              </p14:cNvPr>
              <p14:cNvContentPartPr/>
              <p14:nvPr/>
            </p14:nvContentPartPr>
            <p14:xfrm>
              <a:off x="8295120" y="6383366"/>
              <a:ext cx="155160" cy="27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CF466A4-9554-181A-9209-6BC57C6A2D5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59120" y="6311366"/>
                <a:ext cx="22680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3E8EE77-9AB3-4D16-2BF5-3BE588FA0293}"/>
                  </a:ext>
                </a:extLst>
              </p14:cNvPr>
              <p14:cNvContentPartPr/>
              <p14:nvPr/>
            </p14:nvContentPartPr>
            <p14:xfrm>
              <a:off x="1829160" y="272396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3E8EE77-9AB3-4D16-2BF5-3BE588FA029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93520" y="2651966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0A114E1-6CA8-E20C-2A96-C4F542AA0489}"/>
                  </a:ext>
                </a:extLst>
              </p14:cNvPr>
              <p14:cNvContentPartPr/>
              <p14:nvPr/>
            </p14:nvContentPartPr>
            <p14:xfrm>
              <a:off x="1820160" y="2715686"/>
              <a:ext cx="6480" cy="5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0A114E1-6CA8-E20C-2A96-C4F542AA048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784160" y="2644046"/>
                <a:ext cx="78120" cy="148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-28575"/>
            <a:ext cx="7620000" cy="760413"/>
          </a:xfrm>
        </p:spPr>
        <p:txBody>
          <a:bodyPr/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Course Description- Course Plan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body" idx="4294967295"/>
          </p:nvPr>
        </p:nvSpPr>
        <p:spPr>
          <a:xfrm>
            <a:off x="2211388" y="1287463"/>
            <a:ext cx="5332412" cy="4656137"/>
          </a:xfrm>
        </p:spPr>
        <p:txBody>
          <a:bodyPr>
            <a:noAutofit/>
          </a:bodyPr>
          <a:lstStyle/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/>
              <a:t>Introduction to PFC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/>
              <a:t>Basic Computation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/>
              <a:t>Basic Logics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/>
              <a:t>Modules and Functions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/>
              <a:t>Pointers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/>
              <a:t>Libraries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/>
              <a:t>Contiguous Storage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/>
              <a:t>Strings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/>
              <a:t>Text Files</a:t>
            </a:r>
          </a:p>
          <a:p>
            <a:pPr marL="514350" indent="-514350" algn="just" eaLnBrk="1" hangingPunct="1">
              <a:buNone/>
            </a:pPr>
            <a:r>
              <a:rPr lang="en-US" sz="2400" b="1" dirty="0"/>
              <a:t>Coues plan: Please get it from LMS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B87E025-4D95-9D77-9956-94B5E033B69F}"/>
                  </a:ext>
                </a:extLst>
              </p14:cNvPr>
              <p14:cNvContentPartPr/>
              <p14:nvPr/>
            </p14:nvContentPartPr>
            <p14:xfrm>
              <a:off x="4994280" y="2329200"/>
              <a:ext cx="14400" cy="75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B87E025-4D95-9D77-9956-94B5E033B6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58640" y="2257560"/>
                <a:ext cx="8604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420E545-8523-609E-32AF-46FE2F481C52}"/>
                  </a:ext>
                </a:extLst>
              </p14:cNvPr>
              <p14:cNvContentPartPr/>
              <p14:nvPr/>
            </p14:nvContentPartPr>
            <p14:xfrm>
              <a:off x="5001480" y="234036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420E545-8523-609E-32AF-46FE2F481C5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65480" y="226836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C93307B-C4F5-D531-F424-C7E2C9702086}"/>
                  </a:ext>
                </a:extLst>
              </p14:cNvPr>
              <p14:cNvContentPartPr/>
              <p14:nvPr/>
            </p14:nvContentPartPr>
            <p14:xfrm>
              <a:off x="6431400" y="281052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C93307B-C4F5-D531-F424-C7E2C970208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95400" y="2738880"/>
                <a:ext cx="72000" cy="144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1"/>
            <a:ext cx="7620000" cy="762000"/>
          </a:xfrm>
        </p:spPr>
        <p:txBody>
          <a:bodyPr/>
          <a:lstStyle/>
          <a:p>
            <a:r>
              <a:rPr lang="en-US" sz="4000" dirty="0"/>
              <a:t>Materials/ Tools/ References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>
          <a:xfrm>
            <a:off x="381000" y="1323975"/>
            <a:ext cx="8382000" cy="515302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b="1" dirty="0"/>
              <a:t>Textbook: 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Arial" charset="0"/>
              </a:rPr>
              <a:t>    </a:t>
            </a:r>
            <a:r>
              <a:rPr lang="en-US" sz="2400" dirty="0">
                <a:latin typeface="Arial" charset="0"/>
              </a:rPr>
              <a:t>Evan Weaver</a:t>
            </a:r>
            <a:r>
              <a:rPr lang="en-US" sz="2400" dirty="0"/>
              <a:t> – Foundations of Programming Using C, July 2006 Edition, Trường Đại học FPT – Hà Nội – tháng 9, 2007</a:t>
            </a:r>
          </a:p>
          <a:p>
            <a:pPr>
              <a:lnSpc>
                <a:spcPct val="80000"/>
              </a:lnSpc>
            </a:pPr>
            <a:endParaRPr lang="en-US" sz="2400" b="1" dirty="0"/>
          </a:p>
          <a:p>
            <a:pPr>
              <a:lnSpc>
                <a:spcPct val="80000"/>
              </a:lnSpc>
            </a:pPr>
            <a:r>
              <a:rPr lang="en-US" sz="2400" b="1" dirty="0"/>
              <a:t>Course</a:t>
            </a:r>
            <a:r>
              <a:rPr lang="en-US" sz="2400" dirty="0"/>
              <a:t> </a:t>
            </a:r>
            <a:r>
              <a:rPr lang="en-US" sz="2400" b="1" dirty="0"/>
              <a:t>Website (forum)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http://lms-hcm.fpt.edu.vn/</a:t>
            </a:r>
            <a:endParaRPr lang="en-US" sz="2400" dirty="0"/>
          </a:p>
          <a:p>
            <a:pPr lvl="1">
              <a:lnSpc>
                <a:spcPct val="80000"/>
              </a:lnSpc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b="1" dirty="0"/>
              <a:t>Tool</a:t>
            </a:r>
            <a:r>
              <a:rPr lang="en-US" sz="2400" dirty="0"/>
              <a:t>: You can use an arbitrary C/C++ programming software, such as: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   (1) Dev-C++ (recommended): 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         Link: </a:t>
            </a:r>
            <a:r>
              <a:rPr lang="en-US" sz="2400" dirty="0">
                <a:hlinkClick r:id="rId4"/>
              </a:rPr>
              <a:t>http://www.bloodshed.net/</a:t>
            </a:r>
            <a:endParaRPr lang="en-US" sz="2400" dirty="0"/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   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    (2) NetBeans with C/C++ plug-in: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 </a:t>
            </a:r>
            <a:r>
              <a:rPr lang="en-US" sz="2400" dirty="0">
                <a:hlinkClick r:id="rId5"/>
              </a:rPr>
              <a:t>http://www.oracle.com/technetwork/java/javase/downloads/jdk-netbeans-jsp-142931.html</a:t>
            </a:r>
            <a:endParaRPr lang="en-US" sz="2400" dirty="0"/>
          </a:p>
          <a:p>
            <a:pPr lvl="1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76200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Course Requirements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type="body" idx="4294967295"/>
          </p:nvPr>
        </p:nvSpPr>
        <p:spPr>
          <a:xfrm>
            <a:off x="685800" y="1936750"/>
            <a:ext cx="7800975" cy="3016250"/>
          </a:xfrm>
        </p:spPr>
        <p:txBody>
          <a:bodyPr>
            <a:normAutofit/>
          </a:bodyPr>
          <a:lstStyle/>
          <a:p>
            <a:r>
              <a:rPr lang="en-US" sz="2800" dirty="0"/>
              <a:t>Following lessons in classrooms</a:t>
            </a:r>
          </a:p>
          <a:p>
            <a:r>
              <a:rPr lang="en-US" sz="2800" dirty="0"/>
              <a:t>Reading textbook and documents at home</a:t>
            </a:r>
          </a:p>
          <a:p>
            <a:r>
              <a:rPr lang="en-US" sz="2800" dirty="0"/>
              <a:t>Completing chapter assessments in time ( programs and/or reports)</a:t>
            </a:r>
          </a:p>
          <a:p>
            <a:r>
              <a:rPr lang="en-US" sz="2800" dirty="0"/>
              <a:t>Discussing actively in your teams and in classrooms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887</Words>
  <Application>Microsoft Office PowerPoint</Application>
  <PresentationFormat>On-screen Show (4:3)</PresentationFormat>
  <Paragraphs>115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Tahoma</vt:lpstr>
      <vt:lpstr>Times New Roman</vt:lpstr>
      <vt:lpstr>Wingdings</vt:lpstr>
      <vt:lpstr>Wingdings 2</vt:lpstr>
      <vt:lpstr>Office Theme</vt:lpstr>
      <vt:lpstr>Course: Programming Fundamentals using C</vt:lpstr>
      <vt:lpstr>Contents</vt:lpstr>
      <vt:lpstr>Why We Program?</vt:lpstr>
      <vt:lpstr>Why C is chosen?</vt:lpstr>
      <vt:lpstr>Prerequisites</vt:lpstr>
      <vt:lpstr>Course Objectives </vt:lpstr>
      <vt:lpstr>Course Description- Course Plan</vt:lpstr>
      <vt:lpstr>Materials/ Tools/ References</vt:lpstr>
      <vt:lpstr>Course Requirements</vt:lpstr>
      <vt:lpstr>Grading </vt:lpstr>
      <vt:lpstr>How to study?</vt:lpstr>
      <vt:lpstr>Academic policies</vt:lpstr>
      <vt:lpstr>PowerPoint Presentation</vt:lpstr>
      <vt:lpstr>Getting and Installing Tool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Duy Nguyen Duc</cp:lastModifiedBy>
  <cp:revision>21</cp:revision>
  <dcterms:created xsi:type="dcterms:W3CDTF">2015-07-19T03:04:32Z</dcterms:created>
  <dcterms:modified xsi:type="dcterms:W3CDTF">2022-09-01T05:58:39Z</dcterms:modified>
</cp:coreProperties>
</file>