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313" r:id="rId6"/>
    <p:sldId id="259" r:id="rId7"/>
    <p:sldId id="260" r:id="rId8"/>
    <p:sldId id="261" r:id="rId9"/>
    <p:sldId id="276" r:id="rId10"/>
    <p:sldId id="277" r:id="rId11"/>
    <p:sldId id="278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314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660"/>
  </p:normalViewPr>
  <p:slideViewPr>
    <p:cSldViewPr>
      <p:cViewPr varScale="1">
        <p:scale>
          <a:sx n="73" d="100"/>
          <a:sy n="73" d="100"/>
        </p:scale>
        <p:origin x="16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206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8.47896" units="1/cm"/>
          <inkml:channelProperty channel="Y" name="resolution" value="124.85549" units="1/cm"/>
          <inkml:channelProperty channel="T" name="resolution" value="1" units="1/dev"/>
        </inkml:channelProperties>
      </inkml:inkSource>
      <inkml:timestamp xml:id="ts0" timeString="2022-05-17T08:16:12.2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24566 16749 0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/>
              <a:t>Slot 2 </a:t>
            </a:r>
            <a:br>
              <a:rPr lang="en-US" dirty="0"/>
            </a:br>
            <a:r>
              <a:rPr lang="en-US" dirty="0"/>
              <a:t>Introduction to PFC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First Program in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1"/>
            <a:ext cx="8077200" cy="2209799"/>
          </a:xfrm>
        </p:spPr>
        <p:txBody>
          <a:bodyPr>
            <a:normAutofit fontScale="625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/>
              <a:t>Primary memory holds the information accessed by the CPU.</a:t>
            </a:r>
          </a:p>
          <a:p>
            <a:pPr marL="454025" lvl="1"/>
            <a:r>
              <a:rPr lang="en-US" dirty="0"/>
              <a:t>Primary memory is also volatile.</a:t>
            </a:r>
          </a:p>
          <a:p>
            <a:pPr marL="454025" lvl="1"/>
            <a:r>
              <a:rPr lang="en-US" dirty="0"/>
              <a:t>The popular term for primary memory is RAM (Random Access Memory).</a:t>
            </a:r>
          </a:p>
          <a:p>
            <a:pPr marL="454025" lvl="1"/>
            <a:r>
              <a:rPr lang="en-US" dirty="0"/>
              <a:t>A specific memory cell is identified uniquely by a decoder. Decoder has n inputs and 2</a:t>
            </a:r>
            <a:r>
              <a:rPr lang="en-US" baseline="30000" dirty="0"/>
              <a:t>n</a:t>
            </a:r>
            <a:r>
              <a:rPr lang="en-US" dirty="0"/>
              <a:t> outputs. With a specific input, only one output is chosen (value=1), others having the value 0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971550"/>
            <a:ext cx="4829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/>
              <a:t>Include basic I/O devices such as a keyboard, a monitor and a mouse…</a:t>
            </a:r>
          </a:p>
          <a:p>
            <a:pPr marL="393700" lvl="1" algn="just"/>
            <a:r>
              <a:rPr lang="en-US" dirty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/>
              <a:t>All device interfaces connect to the system buses through a central controller.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5- Data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Transistor is the basic physical unit for storing data </a:t>
            </a:r>
            <a:r>
              <a:rPr lang="en-US" dirty="0">
                <a:sym typeface="Wingdings" pitchFamily="2" charset="2"/>
              </a:rPr>
              <a:t> Binary format</a:t>
            </a:r>
            <a:r>
              <a:rPr lang="en-US" dirty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We call a </a:t>
            </a:r>
            <a:r>
              <a:rPr lang="en-US" b="1" u="sng" dirty="0">
                <a:solidFill>
                  <a:srgbClr val="FF0000"/>
                </a:solidFill>
              </a:rPr>
              <a:t>bi</a:t>
            </a:r>
            <a:r>
              <a:rPr lang="en-US" dirty="0"/>
              <a:t>nary digi</a:t>
            </a:r>
            <a:r>
              <a:rPr lang="en-US" b="1" u="sng" dirty="0">
                <a:solidFill>
                  <a:srgbClr val="FF0000"/>
                </a:solidFill>
              </a:rPr>
              <a:t>t</a:t>
            </a:r>
            <a:r>
              <a:rPr lang="en-US" dirty="0"/>
              <a:t> as a bit.</a:t>
            </a:r>
          </a:p>
          <a:p>
            <a:pPr algn="just"/>
            <a:r>
              <a:rPr lang="en-US" dirty="0"/>
              <a:t>Nibble =  4 consecutive bits. </a:t>
            </a:r>
          </a:p>
          <a:p>
            <a:pPr algn="just"/>
            <a:r>
              <a:rPr lang="en-US" dirty="0"/>
              <a:t>Byte = 8 consecutive bits </a:t>
            </a:r>
          </a:p>
          <a:p>
            <a:pPr algn="just">
              <a:buNone/>
            </a:pPr>
            <a:r>
              <a:rPr lang="en-US" dirty="0"/>
              <a:t>             = 2 nibbles </a:t>
            </a:r>
          </a:p>
          <a:p>
            <a:pPr algn="just"/>
            <a:r>
              <a:rPr lang="en-US" dirty="0"/>
              <a:t>Unit of memory 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Units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The natural unit of the CPU is a </a:t>
            </a:r>
            <a:r>
              <a:rPr lang="en-US" dirty="0">
                <a:solidFill>
                  <a:srgbClr val="FF0000"/>
                </a:solidFill>
              </a:rPr>
              <a:t>word</a:t>
            </a:r>
            <a:r>
              <a:rPr lang="en-US" dirty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6- Data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/>
              <a:t>Data in computer are binary values </a:t>
            </a:r>
            <a:r>
              <a:rPr lang="en-US" sz="2400" dirty="0">
                <a:sym typeface="Wingdings" pitchFamily="2" charset="2"/>
              </a:rPr>
              <a:t> They can </a:t>
            </a:r>
            <a:r>
              <a:rPr lang="en-US" sz="2400" dirty="0"/>
              <a:t> be treated as numbers.</a:t>
            </a:r>
          </a:p>
          <a:p>
            <a:r>
              <a:rPr lang="en-US" sz="2400" dirty="0"/>
              <a:t>3 common number systems: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sz="1800" dirty="0"/>
              <a:t>Base 16: 0, 1, …, 9, A, B, C, D, E, F</a:t>
            </a:r>
          </a:p>
          <a:p>
            <a:pPr lvl="2" algn="just"/>
            <a:r>
              <a:rPr lang="en-US" sz="1800" dirty="0"/>
              <a:t>Each hexadecimal digit represents 4 bits of information.</a:t>
            </a:r>
          </a:p>
          <a:p>
            <a:pPr lvl="2" algn="just"/>
            <a:r>
              <a:rPr lang="en-US" sz="1800" dirty="0"/>
              <a:t>The 0x prefix identifies the number as a hexadecimal number: 0x5C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Base 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031</a:t>
            </a:r>
          </a:p>
          <a:p>
            <a:pPr lvl="1" algn="just" eaLnBrk="0" hangingPunct="0">
              <a:defRPr/>
            </a:pPr>
            <a:r>
              <a:rPr lang="en-US" sz="2000" dirty="0"/>
              <a:t>We can convert a number in one system to another ( introduced in the subject Introduction to Computing)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Conversion-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2FD0F6-4D81-42F1-5865-A69EFCE315DD}"/>
                  </a:ext>
                </a:extLst>
              </p14:cNvPr>
              <p14:cNvContentPartPr/>
              <p14:nvPr/>
            </p14:nvContentPartPr>
            <p14:xfrm>
              <a:off x="8843760" y="602964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2FD0F6-4D81-42F1-5865-A69EFCE315D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27920" y="596628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97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546" y="16002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Computer is a binary device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/>
              <a:t>Number:</a:t>
            </a:r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Normal description (human being)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Encode</a:t>
            </a:r>
          </a:p>
          <a:p>
            <a:pPr algn="ctr"/>
            <a:r>
              <a:rPr lang="en-US" sz="1800" b="1" dirty="0"/>
              <a:t>(Another format is chosen)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Decoding (restore) to the normal description</a:t>
            </a:r>
            <a:endParaRPr lang="en-US" sz="1800" b="1" dirty="0"/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corresponding binary expansions of the following decimal number:</a:t>
            </a:r>
          </a:p>
        </p:txBody>
      </p:sp>
      <p:sp>
        <p:nvSpPr>
          <p:cNvPr id="10" name="Oval 9"/>
          <p:cNvSpPr/>
          <p:nvPr/>
        </p:nvSpPr>
        <p:spPr>
          <a:xfrm>
            <a:off x="5943600" y="34290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 by yourself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Define some concepts related to programming</a:t>
            </a:r>
          </a:p>
          <a:p>
            <a:r>
              <a:rPr lang="en-US" dirty="0">
                <a:solidFill>
                  <a:srgbClr val="0000FF"/>
                </a:solidFill>
              </a:rPr>
              <a:t>Explain how to make a good software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steps to develop a software</a:t>
            </a:r>
          </a:p>
          <a:p>
            <a:r>
              <a:rPr lang="en-US" dirty="0">
                <a:solidFill>
                  <a:srgbClr val="0000FF"/>
                </a:solidFill>
              </a:rPr>
              <a:t>Explain ways for representing data</a:t>
            </a:r>
          </a:p>
          <a:p>
            <a:r>
              <a:rPr lang="en-US" dirty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>
                <a:solidFill>
                  <a:srgbClr val="0000FF"/>
                </a:solidFill>
              </a:rPr>
              <a:t>Discuss about notable features of  the C language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90002"/>
              </p:ext>
            </p:extLst>
          </p:nvPr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blank cells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 by yourself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/>
              <a:t>Exercises</a:t>
            </a:r>
            <a:r>
              <a:rPr lang="en-US" sz="2000" b="1" dirty="0"/>
              <a:t> :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leftmost bit is the sign bit.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</a:p>
        </p:txBody>
      </p:sp>
      <p:sp>
        <p:nvSpPr>
          <p:cNvPr id="9" name="Oval 8"/>
          <p:cNvSpPr/>
          <p:nvPr/>
        </p:nvSpPr>
        <p:spPr>
          <a:xfrm>
            <a:off x="6858000" y="1066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 by yourself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917912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Representing negative integer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67d , 1 byte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  01000011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-67d                11000011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Check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67 + (-67) =0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+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1100 0011      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10000 0110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 False</a:t>
            </a:r>
          </a:p>
          <a:p>
            <a:r>
              <a:rPr lang="en-US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Solution: Use 2-complement format</a:t>
            </a:r>
            <a:endParaRPr lang="en-US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(+67)  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1011 1100 ( 1-complement/reverse bits/ Not operator)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+</a:t>
            </a:r>
            <a:r>
              <a:rPr lang="en-US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(-67)         1011 1101 (2-complement) </a:t>
            </a:r>
          </a:p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Check: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(67)         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(-67)  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  1011 1101  </a:t>
            </a:r>
          </a:p>
          <a:p>
            <a:pPr marL="457200" indent="-457200"/>
            <a:r>
              <a:rPr lang="en-US" b="1" dirty="0">
                <a:latin typeface="Arial" pitchFamily="34" charset="0"/>
                <a:cs typeface="Arial" pitchFamily="34" charset="0"/>
              </a:rPr>
              <a:t>+          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 0000 0000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562600"/>
            <a:ext cx="7772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Positive representation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2-complement  negative representation 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Give binary representation of –35 using 1 byte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Solution: +35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binary representation  2-complement  Binary representation of -35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Give the decimal of the binary presentation of a signed one-byte integer 11111100 b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Leftmost bit is 1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This is a binary representation of a negative integer.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1111 1100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2-complement format positive number  Decimal number n  -n is the value of this representation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>
                <a:latin typeface="Arial" pitchFamily="34" charset="0"/>
                <a:cs typeface="Arial" pitchFamily="34" charset="0"/>
              </a:rPr>
              <a:t>Exercises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1-byte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251 , 163, 117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 2-byte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551 , 160, 443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1-byte 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-51 , -163, -117, 320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the decimal values of 1-byte unsigned representations: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</a:p>
        </p:txBody>
      </p:sp>
      <p:sp>
        <p:nvSpPr>
          <p:cNvPr id="10" name="Oval 9"/>
          <p:cNvSpPr/>
          <p:nvPr/>
        </p:nvSpPr>
        <p:spPr>
          <a:xfrm>
            <a:off x="5715000" y="914400"/>
            <a:ext cx="3124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7- Addressing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/>
              <a:t>Kilobyte = 1024 bytes</a:t>
            </a:r>
          </a:p>
          <a:p>
            <a:pPr lvl="1" algn="just"/>
            <a:r>
              <a:rPr lang="en-US" sz="2000" dirty="0"/>
              <a:t>Kilo K= 1024 ( 2</a:t>
            </a:r>
            <a:r>
              <a:rPr lang="en-US" sz="2000" baseline="30000" dirty="0"/>
              <a:t>10</a:t>
            </a:r>
            <a:r>
              <a:rPr lang="en-US" sz="2000" dirty="0"/>
              <a:t>)</a:t>
            </a:r>
          </a:p>
          <a:p>
            <a:pPr lvl="1" algn="just"/>
            <a:r>
              <a:rPr lang="en-US" sz="2000" dirty="0"/>
              <a:t>Mega or M (=1024k) </a:t>
            </a:r>
          </a:p>
          <a:p>
            <a:pPr lvl="1" algn="just"/>
            <a:r>
              <a:rPr lang="en-US" sz="2000" dirty="0"/>
              <a:t>Giga or G (=1024M) </a:t>
            </a:r>
          </a:p>
          <a:p>
            <a:pPr lvl="1" algn="just"/>
            <a:r>
              <a:rPr lang="en-US" sz="2000" dirty="0"/>
              <a:t>Tera or T (=1024G) </a:t>
            </a:r>
          </a:p>
          <a:p>
            <a:pPr lvl="1" algn="just"/>
            <a:r>
              <a:rPr lang="en-US" sz="2000" dirty="0"/>
              <a:t>Peta or P (=1024T) </a:t>
            </a:r>
          </a:p>
          <a:p>
            <a:pPr lvl="1" algn="just"/>
            <a:r>
              <a:rPr lang="en-US" sz="2000" dirty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/>
              <a:t>Addressible Memory</a:t>
            </a:r>
          </a:p>
          <a:p>
            <a:pPr lvl="1" algn="just"/>
            <a:r>
              <a:rPr lang="en-US" sz="2000" dirty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1100 1011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value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8- Program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01001011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100110110110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011011010111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Instructions…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Definitions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Addressing Information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Translate and execute a program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9-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Machine Language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Assembly language </a:t>
            </a:r>
            <a:r>
              <a:rPr lang="en-US" dirty="0">
                <a:sym typeface="Wingdings" pitchFamily="2" charset="2"/>
              </a:rPr>
              <a:t> High-</a:t>
            </a:r>
            <a:r>
              <a:rPr lang="en-US" dirty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To make our programs shorter, we use higher-level languages.</a:t>
            </a:r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The higher the level, the closer to the human languages and the further from native machine languages</a:t>
            </a:r>
          </a:p>
          <a:p>
            <a:pPr lvl="1"/>
            <a:r>
              <a:rPr lang="en-US" dirty="0"/>
              <a:t>Each third generation language statement ~ 5-10 machine language statements.  </a:t>
            </a:r>
          </a:p>
          <a:p>
            <a:pPr lvl="1"/>
            <a:r>
              <a:rPr lang="en-US" dirty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10- Translating and Executing</a:t>
            </a:r>
            <a:br>
              <a:rPr lang="en-US" dirty="0"/>
            </a:br>
            <a:r>
              <a:rPr lang="en-US" dirty="0"/>
              <a:t>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/>
              <a:t>2 ways of translations: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Interpreting</a:t>
            </a:r>
            <a:r>
              <a:rPr lang="en-US" dirty="0"/>
              <a:t>: one-by-one statement is translated then run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>
              <a:solidFill>
                <a:srgbClr val="0000CC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</a:rPr>
              <a:t>Compiling</a:t>
            </a:r>
            <a:r>
              <a:rPr lang="en-US" dirty="0"/>
              <a:t>: All statements of program are translated then executed as a whole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 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sz="2000" dirty="0"/>
              <a:t>   </a:t>
            </a:r>
            <a:r>
              <a:rPr lang="en-US" sz="2000" dirty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Some </a:t>
            </a:r>
            <a:r>
              <a:rPr lang="en-US" sz="2800" b="1" u="sng" dirty="0"/>
              <a:t>reasons</a:t>
            </a:r>
            <a:r>
              <a:rPr lang="en-US" sz="2800" dirty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of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 most common languages, such as Java, C#, are similar to C.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supports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basic ways which help us understanding memory of a program. These can be hidden in higher languages.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12- Some Notable 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/>
              <a:t>C language is case sensitive.  </a:t>
            </a:r>
          </a:p>
          <a:p>
            <a:pPr lvl="1"/>
            <a:r>
              <a:rPr lang="en-US" dirty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13- Structure of a Simple C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Comment for program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Declaration for library  using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Entry point of C-program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+ comments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Exit point of C-program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Structure…: C program 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Entry point: the point where a program begins.</a:t>
            </a:r>
          </a:p>
          <a:p>
            <a:pPr>
              <a:buNone/>
            </a:pPr>
            <a:r>
              <a:rPr lang="en-US" dirty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int argCount, char* args[])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Demo. </a:t>
              </a:r>
            </a:p>
            <a:p>
              <a:pPr algn="ctr"/>
              <a:r>
                <a:rPr lang="en-US" sz="2000" b="1" dirty="0"/>
                <a:t>In the module H (Files)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Common form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[void] 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Definitions related to programming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Fundamental 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C Compilers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Information: </a:t>
            </a:r>
            <a:r>
              <a:rPr lang="en-US" sz="2800" dirty="0"/>
              <a:t>Knowledge about something</a:t>
            </a:r>
          </a:p>
          <a:p>
            <a:r>
              <a:rPr lang="en-US" dirty="0"/>
              <a:t>Data: </a:t>
            </a:r>
            <a:r>
              <a:rPr lang="en-US" sz="2600" dirty="0"/>
              <a:t>Values are used to describe information. So, information can be called as the mean of data</a:t>
            </a:r>
            <a:endParaRPr lang="en-US" sz="3000" dirty="0"/>
          </a:p>
          <a:p>
            <a:r>
              <a:rPr lang="en-US" dirty="0"/>
              <a:t>Problem: </a:t>
            </a:r>
            <a:r>
              <a:rPr lang="en-US" sz="2600" dirty="0"/>
              <a:t>A situation in which something is hidden</a:t>
            </a:r>
          </a:p>
          <a:p>
            <a:r>
              <a:rPr lang="en-US" dirty="0"/>
              <a:t>Solve a problem: </a:t>
            </a:r>
            <a:r>
              <a:rPr lang="en-US" sz="2600" dirty="0"/>
              <a:t>explore the hidden information</a:t>
            </a:r>
          </a:p>
          <a:p>
            <a:r>
              <a:rPr lang="en-US" dirty="0"/>
              <a:t>Solution:</a:t>
            </a:r>
            <a:r>
              <a:rPr lang="en-US" sz="2800" dirty="0"/>
              <a:t> </a:t>
            </a:r>
            <a:r>
              <a:rPr lang="en-US" sz="2600" dirty="0"/>
              <a:t>Value(data) of hidden information </a:t>
            </a:r>
          </a:p>
          <a:p>
            <a:r>
              <a:rPr lang="en-US" dirty="0"/>
              <a:t>Algorithm: </a:t>
            </a:r>
            <a:r>
              <a:rPr lang="en-US" sz="2800" dirty="0"/>
              <a:t>a way to find out a solution</a:t>
            </a:r>
          </a:p>
          <a:p>
            <a:r>
              <a:rPr lang="en-US" dirty="0"/>
              <a:t>Program: </a:t>
            </a:r>
            <a:r>
              <a:rPr lang="en-US" sz="2600" dirty="0"/>
              <a:t>A sequence of steps to find out the solution of a problem. An algorithm is a implementation of an algorithm</a:t>
            </a:r>
            <a:endParaRPr lang="en-US" sz="3000" dirty="0"/>
          </a:p>
          <a:p>
            <a:r>
              <a:rPr lang="en-US" dirty="0"/>
              <a:t>Computer program: </a:t>
            </a:r>
            <a:r>
              <a:rPr lang="en-US" sz="2600" dirty="0"/>
              <a:t>a program is executed using a computer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Definitions…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/>
              <a:t>Computer program = data + instructions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u="sng" dirty="0">
                <a:solidFill>
                  <a:srgbClr val="FF0000"/>
                </a:solidFill>
              </a:rPr>
              <a:t>simulation</a:t>
            </a:r>
            <a:r>
              <a:rPr lang="en-US" sz="2400" dirty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Increase </a:t>
            </a:r>
            <a:r>
              <a:rPr lang="en-US" sz="2400" b="1" u="sng" dirty="0"/>
              <a:t>performance</a:t>
            </a:r>
            <a:r>
              <a:rPr lang="en-US" sz="2400" dirty="0"/>
              <a:t> of standard workflow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2- How to make a good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Usability: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Users can use the program to solve the problem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Correctness: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Maintainability: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Portability: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standards compliance </a:t>
            </a:r>
            <a:r>
              <a:rPr lang="en-US" sz="2000" dirty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ym typeface="Wingdings" pitchFamily="2" charset="2"/>
              </a:rPr>
              <a:t>(platform: CPU + operating system running on it)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3- Steps to develop a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/>
              <a:t>Requirements </a:t>
            </a:r>
            <a:r>
              <a:rPr lang="en-US" sz="2400" dirty="0">
                <a:sym typeface="Wingdings" pitchFamily="2" charset="2"/>
              </a:rPr>
              <a:t> The problem is understood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Analysis </a:t>
            </a:r>
            <a:r>
              <a:rPr lang="en-US" sz="2400" dirty="0">
                <a:sym typeface="Wingdings" pitchFamily="2" charset="2"/>
              </a:rPr>
              <a:t> Data and tasks are identified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Design </a:t>
            </a:r>
            <a:r>
              <a:rPr lang="en-US" sz="2400" dirty="0">
                <a:sym typeface="Wingdings" pitchFamily="2" charset="2"/>
              </a:rPr>
              <a:t> folders, files are organized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Coding </a:t>
            </a:r>
            <a:r>
              <a:rPr lang="en-US" sz="2400" dirty="0">
                <a:sym typeface="Wingdings" pitchFamily="2" charset="2"/>
              </a:rPr>
              <a:t> Implementation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Testing </a:t>
            </a:r>
            <a:r>
              <a:rPr lang="en-US" sz="2400" dirty="0">
                <a:sym typeface="Wingdings" pitchFamily="2" charset="2"/>
              </a:rPr>
              <a:t> Checking whether requirements are satisfied or not 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Deploying </a:t>
            </a:r>
            <a:r>
              <a:rPr lang="en-US" sz="2400" dirty="0">
                <a:sym typeface="Wingdings" pitchFamily="2" charset="2"/>
              </a:rPr>
              <a:t> Program is installed to user computers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Maintenance </a:t>
            </a:r>
            <a:r>
              <a:rPr lang="en-US" sz="2400" dirty="0">
                <a:sym typeface="Wingdings" pitchFamily="2" charset="2"/>
              </a:rPr>
              <a:t> Needed modifications, if any, are carried out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4- Computer Hardware - Review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Address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the IO peripherals, position of  accessed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Data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Control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operation on peripherals,</a:t>
                      </a:r>
                      <a:r>
                        <a:rPr lang="en-US" baseline="0" dirty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3 steps to read a memory cell</a:t>
            </a:r>
            <a:r>
              <a:rPr lang="en-US" dirty="0"/>
              <a:t>:</a:t>
            </a:r>
          </a:p>
          <a:p>
            <a:pPr marL="342900" indent="-342900">
              <a:buAutoNum type="arabicParenBoth"/>
            </a:pPr>
            <a:r>
              <a:rPr lang="en-US" dirty="0"/>
              <a:t>CPU puts the memory address to  address bus</a:t>
            </a:r>
          </a:p>
          <a:p>
            <a:pPr marL="342900" indent="-342900">
              <a:buAutoNum type="arabicParenBoth"/>
            </a:pPr>
            <a:r>
              <a:rPr lang="en-US" dirty="0"/>
              <a:t>CPU puts the read-signal to control bus.</a:t>
            </a:r>
          </a:p>
          <a:p>
            <a:pPr marL="342900" indent="-342900">
              <a:buAutoNum type="arabicParenBoth"/>
            </a:pPr>
            <a:r>
              <a:rPr lang="en-US" dirty="0"/>
              <a:t>Data  in memory cell is transferred to  a register in CPU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ALU</a:t>
            </a:r>
            <a:r>
              <a:rPr lang="en-US" sz="1400" dirty="0"/>
              <a:t>: Arithmetic and Logic Unit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/>
              <a:t>CPU transfers information at less than 10 nanoseconds </a:t>
            </a:r>
          </a:p>
          <a:p>
            <a:pPr lvl="1" algn="just"/>
            <a:r>
              <a:rPr lang="en-US" dirty="0"/>
              <a:t>primary memory transfers information at about 60 nanoseconds </a:t>
            </a:r>
          </a:p>
          <a:p>
            <a:pPr lvl="1" algn="just"/>
            <a:r>
              <a:rPr lang="en-US" dirty="0"/>
              <a:t>a hard disk transfers information at about 12,000,000 nanoseconds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976480"/>
            <a:ext cx="2038350" cy="40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2592</Words>
  <Application>Microsoft Office PowerPoint</Application>
  <PresentationFormat>On-screen Show (4:3)</PresentationFormat>
  <Paragraphs>528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Slot 2  Introduction to PFC</vt:lpstr>
      <vt:lpstr>Objectives</vt:lpstr>
      <vt:lpstr>Contents</vt:lpstr>
      <vt:lpstr>1- Definitions</vt:lpstr>
      <vt:lpstr>Definitions…</vt:lpstr>
      <vt:lpstr>2- How to make a good software?</vt:lpstr>
      <vt:lpstr>3- Steps to develop a software</vt:lpstr>
      <vt:lpstr>4- Computer Hardware - Review</vt:lpstr>
      <vt:lpstr>Computer Hardware…</vt:lpstr>
      <vt:lpstr>Computer Hardware…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7- Addressing Information</vt:lpstr>
      <vt:lpstr>8- Program Instructions</vt:lpstr>
      <vt:lpstr>Program Instructions…</vt:lpstr>
      <vt:lpstr>9- Programming Languages</vt:lpstr>
      <vt:lpstr>Programming Languages…</vt:lpstr>
      <vt:lpstr>Programming Languages…</vt:lpstr>
      <vt:lpstr>10- Translating and Executing  a Program</vt:lpstr>
      <vt:lpstr>11- Why C is the 1st Language?</vt:lpstr>
      <vt:lpstr>Why C is the 1st Language?</vt:lpstr>
      <vt:lpstr>12- Some Notable C Features</vt:lpstr>
      <vt:lpstr>13-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Duy Nguyen Duc</cp:lastModifiedBy>
  <cp:revision>69</cp:revision>
  <dcterms:created xsi:type="dcterms:W3CDTF">2013-07-11T00:46:38Z</dcterms:created>
  <dcterms:modified xsi:type="dcterms:W3CDTF">2022-09-01T06:00:29Z</dcterms:modified>
</cp:coreProperties>
</file>