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0"/>
  </p:notesMasterIdLst>
  <p:handoutMasterIdLst>
    <p:handoutMasterId r:id="rId51"/>
  </p:handoutMasterIdLst>
  <p:sldIdLst>
    <p:sldId id="439" r:id="rId2"/>
    <p:sldId id="440" r:id="rId3"/>
    <p:sldId id="555" r:id="rId4"/>
    <p:sldId id="558" r:id="rId5"/>
    <p:sldId id="572" r:id="rId6"/>
    <p:sldId id="584" r:id="rId7"/>
    <p:sldId id="559" r:id="rId8"/>
    <p:sldId id="560" r:id="rId9"/>
    <p:sldId id="527" r:id="rId10"/>
    <p:sldId id="575" r:id="rId11"/>
    <p:sldId id="540" r:id="rId12"/>
    <p:sldId id="571" r:id="rId13"/>
    <p:sldId id="573" r:id="rId14"/>
    <p:sldId id="576" r:id="rId15"/>
    <p:sldId id="569" r:id="rId16"/>
    <p:sldId id="570" r:id="rId17"/>
    <p:sldId id="577" r:id="rId18"/>
    <p:sldId id="585" r:id="rId19"/>
    <p:sldId id="556" r:id="rId20"/>
    <p:sldId id="574" r:id="rId21"/>
    <p:sldId id="561" r:id="rId22"/>
    <p:sldId id="541" r:id="rId23"/>
    <p:sldId id="530" r:id="rId24"/>
    <p:sldId id="529" r:id="rId25"/>
    <p:sldId id="531" r:id="rId26"/>
    <p:sldId id="532" r:id="rId27"/>
    <p:sldId id="533" r:id="rId28"/>
    <p:sldId id="534" r:id="rId29"/>
    <p:sldId id="535" r:id="rId30"/>
    <p:sldId id="536" r:id="rId31"/>
    <p:sldId id="583" r:id="rId32"/>
    <p:sldId id="499" r:id="rId33"/>
    <p:sldId id="539" r:id="rId34"/>
    <p:sldId id="537" r:id="rId35"/>
    <p:sldId id="538" r:id="rId36"/>
    <p:sldId id="495" r:id="rId37"/>
    <p:sldId id="582" r:id="rId38"/>
    <p:sldId id="505" r:id="rId39"/>
    <p:sldId id="564" r:id="rId40"/>
    <p:sldId id="565" r:id="rId41"/>
    <p:sldId id="566" r:id="rId42"/>
    <p:sldId id="567" r:id="rId43"/>
    <p:sldId id="568" r:id="rId44"/>
    <p:sldId id="578" r:id="rId45"/>
    <p:sldId id="579" r:id="rId46"/>
    <p:sldId id="580" r:id="rId47"/>
    <p:sldId id="581" r:id="rId48"/>
    <p:sldId id="49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323" autoAdjust="0"/>
  </p:normalViewPr>
  <p:slideViewPr>
    <p:cSldViewPr>
      <p:cViewPr varScale="1">
        <p:scale>
          <a:sx n="68" d="100"/>
          <a:sy n="68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-Đối với interfae : khai báo fields -&gt;  private và protected không dùng được ;  khai báo methods : protected không dùng được , privare : 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/>
              <a:t>Object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87FA-C239-4BC5-A63B-0735585D4108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974F-3032-4B06-A443-721F8E7BDDBC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A2FB-8D9A-435F-98D7-4FE8CD7DD98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F14B-FF91-462E-877D-776821D0488C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EB7B-0035-43C6-A206-869D3910E636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246-9888-4A13-BB5D-CBB46D4297D6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733F-DC1E-48B3-90BB-1A8E987E3EA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132C-00E8-40B9-91DB-61C00A1276EE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B964-0A56-4DAF-8E1F-231BE20D8A53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9718-3D32-457E-8BD8-FEDCCCB46CF7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0ECD-254F-412E-8E99-CA6982BCB23F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/>
              <a:t>Encapsulation</a:t>
            </a:r>
            <a:br>
              <a:rPr lang="en-US"/>
            </a:br>
            <a:br>
              <a:rPr lang="en-US" b="1"/>
            </a:br>
            <a:br>
              <a:rPr lang="en-US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2A22-7CCB-4C96-9C99-29AA7261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wrap="square" anchor="ctr">
            <a:normAutofit/>
          </a:bodyPr>
          <a:lstStyle/>
          <a:p>
            <a:r>
              <a:rPr lang="en-US"/>
              <a:t>Demo : Create a class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9E6473-D254-4341-8319-7662F8EB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66800"/>
            <a:ext cx="6942116" cy="2672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EA84DC-093B-47DA-869E-B6D2E2E3D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" y="1083733"/>
            <a:ext cx="1600200" cy="840201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C6210E-4CE7-4EC7-A4A6-3719A1CC2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7" y="3825390"/>
            <a:ext cx="4953000" cy="210282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EB0E8-A8E2-44BD-97C4-6E96054CB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991515"/>
            <a:ext cx="4154311" cy="800691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6185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functions: </a:t>
            </a:r>
            <a:r>
              <a:rPr lang="en-US" b="1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The compiler automatically provides a no-argument, default constructor for any class </a:t>
            </a:r>
            <a:r>
              <a:rPr lang="en-US">
                <a:solidFill>
                  <a:srgbClr val="0000FF"/>
                </a:solidFill>
              </a:rPr>
              <a:t>without</a:t>
            </a:r>
            <a:r>
              <a:rPr lang="en-US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functions: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/>
              <a:t>//default constructor</a:t>
            </a:r>
            <a:br>
              <a:rPr lang="en-US"/>
            </a:br>
            <a:r>
              <a:rPr lang="en-US" sz="2000">
                <a:solidFill>
                  <a:srgbClr val="0000FF"/>
                </a:solidFill>
              </a:rPr>
              <a:t>public Student(){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code=“SE123”;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name=“</a:t>
            </a:r>
            <a:r>
              <a:rPr lang="en-US" sz="2000" err="1">
                <a:solidFill>
                  <a:srgbClr val="0000FF"/>
                </a:solidFill>
              </a:rPr>
              <a:t>Hieu</a:t>
            </a:r>
            <a:r>
              <a:rPr lang="en-US" sz="2000">
                <a:solidFill>
                  <a:srgbClr val="0000FF"/>
                </a:solidFill>
              </a:rPr>
              <a:t>”;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</a:t>
            </a:r>
            <a:r>
              <a:rPr lang="en-US" sz="2000" err="1">
                <a:solidFill>
                  <a:srgbClr val="0000FF"/>
                </a:solidFill>
              </a:rPr>
              <a:t>bYear</a:t>
            </a:r>
            <a:r>
              <a:rPr lang="en-US" sz="2000">
                <a:solidFill>
                  <a:srgbClr val="0000FF"/>
                </a:solidFill>
              </a:rPr>
              <a:t>= 2000;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address=“1 Ba </a:t>
            </a:r>
            <a:r>
              <a:rPr lang="en-US" sz="2000" err="1">
                <a:solidFill>
                  <a:srgbClr val="0000FF"/>
                </a:solidFill>
              </a:rPr>
              <a:t>Trieu</a:t>
            </a:r>
            <a:r>
              <a:rPr lang="en-US" sz="2000">
                <a:solidFill>
                  <a:srgbClr val="0000FF"/>
                </a:solidFill>
              </a:rPr>
              <a:t> , HN”.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/>
              <a:t>//constructor with parameters</a:t>
            </a:r>
            <a:br>
              <a:rPr lang="en-US" sz="24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public Student(String code, String name, </a:t>
            </a:r>
            <a:r>
              <a:rPr lang="en-US" sz="2000" err="1">
                <a:solidFill>
                  <a:srgbClr val="0000FF"/>
                </a:solidFill>
              </a:rPr>
              <a:t>int</a:t>
            </a:r>
            <a:r>
              <a:rPr lang="en-US" sz="2000">
                <a:solidFill>
                  <a:srgbClr val="0000FF"/>
                </a:solidFill>
              </a:rPr>
              <a:t>  </a:t>
            </a:r>
            <a:r>
              <a:rPr lang="en-US" sz="2000" err="1">
                <a:solidFill>
                  <a:srgbClr val="0000FF"/>
                </a:solidFill>
              </a:rPr>
              <a:t>bYear</a:t>
            </a:r>
            <a:r>
              <a:rPr lang="en-US" sz="2000">
                <a:solidFill>
                  <a:srgbClr val="0000FF"/>
                </a:solidFill>
              </a:rPr>
              <a:t>, String address){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</a:t>
            </a:r>
            <a:r>
              <a:rPr lang="en-US" sz="2000" err="1">
                <a:solidFill>
                  <a:srgbClr val="0000FF"/>
                </a:solidFill>
              </a:rPr>
              <a:t>this.code</a:t>
            </a:r>
            <a:r>
              <a:rPr lang="en-US" sz="2000">
                <a:solidFill>
                  <a:srgbClr val="0000FF"/>
                </a:solidFill>
              </a:rPr>
              <a:t>=code;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this.name=name;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</a:t>
            </a:r>
            <a:r>
              <a:rPr lang="en-US" sz="2000" err="1">
                <a:solidFill>
                  <a:srgbClr val="0000FF"/>
                </a:solidFill>
              </a:rPr>
              <a:t>this.bYear</a:t>
            </a:r>
            <a:r>
              <a:rPr lang="en-US" sz="2000">
                <a:solidFill>
                  <a:srgbClr val="0000FF"/>
                </a:solidFill>
              </a:rPr>
              <a:t>= year;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   </a:t>
            </a:r>
            <a:r>
              <a:rPr lang="en-US" sz="2000" err="1">
                <a:solidFill>
                  <a:srgbClr val="0000FF"/>
                </a:solidFill>
              </a:rPr>
              <a:t>this.address</a:t>
            </a:r>
            <a:r>
              <a:rPr lang="en-US" sz="2000">
                <a:solidFill>
                  <a:srgbClr val="0000FF"/>
                </a:solidFill>
              </a:rPr>
              <a:t>=address.</a:t>
            </a:r>
            <a:br>
              <a:rPr lang="en-US" sz="2000">
                <a:solidFill>
                  <a:srgbClr val="0000FF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object: </a:t>
            </a:r>
            <a:r>
              <a:rPr lang="en-US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keyword </a:t>
            </a:r>
            <a:r>
              <a:rPr lang="en-US" sz="2400" b="1"/>
              <a:t>this</a:t>
            </a:r>
            <a:r>
              <a:rPr lang="en-US" sz="2400"/>
              <a:t> returns the address of the current object. </a:t>
            </a:r>
          </a:p>
          <a:p>
            <a:r>
              <a:rPr lang="en-US" sz="2400"/>
              <a:t>This holds the address of the region of memory that contains all of the data stored in the instance variables of current object.</a:t>
            </a:r>
          </a:p>
          <a:p>
            <a:r>
              <a:rPr lang="en-US" sz="2400" b="1"/>
              <a:t>Scope of this: this</a:t>
            </a:r>
            <a:r>
              <a:rPr lang="en-US" sz="2400"/>
              <a:t> is created and used just when the member method is called. After the member method terminates </a:t>
            </a:r>
            <a:r>
              <a:rPr lang="en-US" sz="2400" b="1"/>
              <a:t>this</a:t>
            </a:r>
            <a:r>
              <a:rPr lang="en-US" sz="2400"/>
              <a:t> 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081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6A5986-EE5F-456E-F08A-C46BCA5981DD}"/>
              </a:ext>
            </a:extLst>
          </p:cNvPr>
          <p:cNvGrpSpPr/>
          <p:nvPr/>
        </p:nvGrpSpPr>
        <p:grpSpPr>
          <a:xfrm>
            <a:off x="0" y="762000"/>
            <a:ext cx="6172200" cy="4572000"/>
            <a:chOff x="0" y="457200"/>
            <a:chExt cx="6172200" cy="4572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68CBAE-3E4F-446A-980A-F3002D85266E}"/>
                </a:ext>
              </a:extLst>
            </p:cNvPr>
            <p:cNvGrpSpPr/>
            <p:nvPr/>
          </p:nvGrpSpPr>
          <p:grpSpPr>
            <a:xfrm>
              <a:off x="0" y="457200"/>
              <a:ext cx="6172200" cy="4572000"/>
              <a:chOff x="-1966332" y="998029"/>
              <a:chExt cx="7239000" cy="477774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F9F7167-42E8-4ABA-8323-B9D85B5D9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966332" y="998029"/>
                <a:ext cx="7239000" cy="477774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F0D52-FB3F-40BE-B30F-E5A9B1F552B1}"/>
                  </a:ext>
                </a:extLst>
              </p:cNvPr>
              <p:cNvSpPr/>
              <p:nvPr/>
            </p:nvSpPr>
            <p:spPr>
              <a:xfrm>
                <a:off x="-1566747" y="2201989"/>
                <a:ext cx="4191000" cy="18219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B91A80-DDE7-BB1B-3C5C-B8208EBD9D93}"/>
                </a:ext>
              </a:extLst>
            </p:cNvPr>
            <p:cNvSpPr/>
            <p:nvPr/>
          </p:nvSpPr>
          <p:spPr>
            <a:xfrm>
              <a:off x="2362200" y="457200"/>
              <a:ext cx="1524000" cy="533400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tx1"/>
                  </a:solidFill>
                </a:rPr>
                <a:t>Update code Student.java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F5FD55D-A1E6-761F-5B5B-6477363B238C}"/>
                </a:ext>
              </a:extLst>
            </p:cNvPr>
            <p:cNvCxnSpPr/>
            <p:nvPr/>
          </p:nvCxnSpPr>
          <p:spPr>
            <a:xfrm flipH="1">
              <a:off x="2590800" y="990600"/>
              <a:ext cx="457200" cy="61871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5ECB82-4CDE-4E28-44AE-698536D6CE81}"/>
              </a:ext>
            </a:extLst>
          </p:cNvPr>
          <p:cNvGrpSpPr/>
          <p:nvPr/>
        </p:nvGrpSpPr>
        <p:grpSpPr>
          <a:xfrm>
            <a:off x="4100182" y="762000"/>
            <a:ext cx="5048214" cy="2821816"/>
            <a:chOff x="4095786" y="482601"/>
            <a:chExt cx="5048214" cy="28218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06B30C-D2CF-4362-8AF0-8E33EA493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86" y="482601"/>
              <a:ext cx="5048214" cy="282181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241A18A-16BE-CD72-15E9-8EC67777E5B4}"/>
                </a:ext>
              </a:extLst>
            </p:cNvPr>
            <p:cNvSpPr/>
            <p:nvPr/>
          </p:nvSpPr>
          <p:spPr>
            <a:xfrm>
              <a:off x="7574845" y="609600"/>
              <a:ext cx="1524000" cy="533400"/>
            </a:xfrm>
            <a:prstGeom prst="roundRect">
              <a:avLst/>
            </a:prstGeom>
            <a:solidFill>
              <a:srgbClr val="92D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tx1"/>
                  </a:solidFill>
                </a:rPr>
                <a:t>Update code Program.java 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4FC1F033-E25B-7325-8AB3-D7C5B52D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39687"/>
            <a:ext cx="8229600" cy="792162"/>
          </a:xfrm>
        </p:spPr>
        <p:txBody>
          <a:bodyPr/>
          <a:lstStyle/>
          <a:p>
            <a:r>
              <a:rPr lang="en-US"/>
              <a:t>The current object: </a:t>
            </a:r>
            <a:r>
              <a:rPr lang="en-US">
                <a:solidFill>
                  <a:srgbClr val="FF0000"/>
                </a:solidFill>
              </a:rPr>
              <a:t>this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AD0C4-36EF-4DA2-9939-FB381B3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92" y="5666617"/>
            <a:ext cx="4302763" cy="11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getter is a method that gets the value of a property. </a:t>
            </a:r>
          </a:p>
          <a:p>
            <a:r>
              <a:rPr lang="en-US"/>
              <a:t>A setter is a method that sets the value of a property.</a:t>
            </a:r>
          </a:p>
          <a:p>
            <a:r>
              <a:rPr lang="en-US"/>
              <a:t>Uses: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for completeness of 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to maintain a consistent interface in case internal details change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example: </a:t>
            </a:r>
            <a:br>
              <a:rPr lang="en-US"/>
            </a:br>
            <a:r>
              <a:rPr lang="en-US">
                <a:solidFill>
                  <a:srgbClr val="0000FF"/>
                </a:solidFill>
              </a:rPr>
              <a:t>public String </a:t>
            </a:r>
            <a:r>
              <a:rPr lang="en-US" err="1">
                <a:solidFill>
                  <a:srgbClr val="0000FF"/>
                </a:solidFill>
              </a:rPr>
              <a:t>getName</a:t>
            </a:r>
            <a:r>
              <a:rPr lang="en-US">
                <a:solidFill>
                  <a:srgbClr val="0000FF"/>
                </a:solidFill>
              </a:rPr>
              <a:t>(){ 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 return name;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   public void </a:t>
            </a:r>
            <a:r>
              <a:rPr lang="en-US" err="1">
                <a:solidFill>
                  <a:srgbClr val="0000FF"/>
                </a:solidFill>
              </a:rPr>
              <a:t>setName</a:t>
            </a:r>
            <a:r>
              <a:rPr lang="en-US">
                <a:solidFill>
                  <a:srgbClr val="0000FF"/>
                </a:solidFill>
              </a:rPr>
              <a:t>(String name){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    if(! </a:t>
            </a:r>
            <a:r>
              <a:rPr lang="en-US" err="1">
                <a:solidFill>
                  <a:srgbClr val="0000FF"/>
                </a:solidFill>
              </a:rPr>
              <a:t>name.isEmpty</a:t>
            </a:r>
            <a:r>
              <a:rPr lang="en-US">
                <a:solidFill>
                  <a:srgbClr val="0000FF"/>
                </a:solidFill>
              </a:rPr>
              <a:t>())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         this.name=name;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426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B926E2-1C22-CFDA-12F1-E3882919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46" y="993069"/>
            <a:ext cx="4290103" cy="3749741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7E884D-7067-51F3-BF08-3212A3A7EED0}"/>
              </a:ext>
            </a:extLst>
          </p:cNvPr>
          <p:cNvSpPr/>
          <p:nvPr/>
        </p:nvSpPr>
        <p:spPr>
          <a:xfrm>
            <a:off x="7762876" y="2315729"/>
            <a:ext cx="1295399" cy="457200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Update code Program.java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F01EC1-46BC-540E-4331-DBD3E95E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Member functions: Getter/Setter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3E5523-9ED9-5D15-9ACF-26D423144BAE}"/>
              </a:ext>
            </a:extLst>
          </p:cNvPr>
          <p:cNvGrpSpPr/>
          <p:nvPr/>
        </p:nvGrpSpPr>
        <p:grpSpPr>
          <a:xfrm>
            <a:off x="84264" y="1005593"/>
            <a:ext cx="4449828" cy="5448829"/>
            <a:chOff x="84264" y="963612"/>
            <a:chExt cx="4449828" cy="54488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E663CD-1903-12CA-D5E5-BB8443026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64" y="963612"/>
              <a:ext cx="4449828" cy="5448829"/>
            </a:xfrm>
            <a:prstGeom prst="rect">
              <a:avLst/>
            </a:prstGeom>
            <a:ln w="15875">
              <a:solidFill>
                <a:srgbClr val="FF33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9CDE0-67D2-BAA9-D90B-BDB03176FC70}"/>
                </a:ext>
              </a:extLst>
            </p:cNvPr>
            <p:cNvSpPr/>
            <p:nvPr/>
          </p:nvSpPr>
          <p:spPr>
            <a:xfrm>
              <a:off x="381000" y="3127375"/>
              <a:ext cx="4119225" cy="3112559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35F15B-B7B6-9444-2551-8FA451BD000F}"/>
              </a:ext>
            </a:extLst>
          </p:cNvPr>
          <p:cNvSpPr/>
          <p:nvPr/>
        </p:nvSpPr>
        <p:spPr>
          <a:xfrm>
            <a:off x="2514600" y="1219200"/>
            <a:ext cx="1524000" cy="457200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Update code Student.java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E841F6-1FCA-9C7A-D822-A66AB5DE1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572" y="5322416"/>
            <a:ext cx="3719295" cy="9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AF01EC1-46BC-540E-4331-DBD3E95E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Member functions: toString()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5E9967-2BBF-DF40-7F7E-8AACA6F3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79" y="5353223"/>
            <a:ext cx="3571121" cy="95620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EE8C320-CBCE-B783-B85B-9CF6DF522E5C}"/>
              </a:ext>
            </a:extLst>
          </p:cNvPr>
          <p:cNvGrpSpPr/>
          <p:nvPr/>
        </p:nvGrpSpPr>
        <p:grpSpPr>
          <a:xfrm>
            <a:off x="-25400" y="1068740"/>
            <a:ext cx="4319967" cy="5443159"/>
            <a:chOff x="43377" y="1049867"/>
            <a:chExt cx="4319967" cy="544315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3D2F09C-7EDA-04D2-448A-CF9AF8FD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77" y="1049867"/>
              <a:ext cx="4319967" cy="5443159"/>
            </a:xfrm>
            <a:prstGeom prst="rect">
              <a:avLst/>
            </a:prstGeom>
            <a:ln w="15875">
              <a:solidFill>
                <a:srgbClr val="FF3300"/>
              </a:solidFill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99CDE0-67D2-BAA9-D90B-BDB03176FC70}"/>
                </a:ext>
              </a:extLst>
            </p:cNvPr>
            <p:cNvSpPr/>
            <p:nvPr/>
          </p:nvSpPr>
          <p:spPr>
            <a:xfrm>
              <a:off x="256924" y="5255339"/>
              <a:ext cx="4044143" cy="1087954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F98253-53EF-ABAA-8D60-F1B820336E1B}"/>
              </a:ext>
            </a:extLst>
          </p:cNvPr>
          <p:cNvSpPr/>
          <p:nvPr/>
        </p:nvSpPr>
        <p:spPr>
          <a:xfrm>
            <a:off x="2514600" y="1219200"/>
            <a:ext cx="1524000" cy="457200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Update code Student.java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8414FB-8988-5DA4-CDEA-C9DEAE1F9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99" y="1075266"/>
            <a:ext cx="4708045" cy="367898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B266AF-5ACE-F79C-7765-E827F5020A13}"/>
              </a:ext>
            </a:extLst>
          </p:cNvPr>
          <p:cNvSpPr/>
          <p:nvPr/>
        </p:nvSpPr>
        <p:spPr>
          <a:xfrm>
            <a:off x="7730067" y="1148644"/>
            <a:ext cx="1295399" cy="457200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Update code Program.java </a:t>
            </a:r>
          </a:p>
        </p:txBody>
      </p:sp>
    </p:spTree>
    <p:extLst>
      <p:ext uri="{BB962C8B-B14F-4D97-AF65-F5344CB8AC3E}">
        <p14:creationId xmlns:p14="http://schemas.microsoft.com/office/powerpoint/2010/main" val="496875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Member functions: </a:t>
            </a:r>
            <a:br>
              <a:rPr lang="en-US" b="1"/>
            </a:br>
            <a:r>
              <a:rPr lang="en-US" b="1"/>
              <a:t>other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>
                <a:latin typeface="Courier" pitchFamily="49" charset="0"/>
              </a:rPr>
              <a:t>  &lt;code&gt;</a:t>
            </a:r>
          </a:p>
          <a:p>
            <a:r>
              <a:rPr lang="en-US" sz="2400" b="1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400"/>
              <a:t>Class and Object</a:t>
            </a:r>
          </a:p>
          <a:p>
            <a:r>
              <a:rPr lang="en-US" sz="2400"/>
              <a:t>How to identify classes</a:t>
            </a:r>
          </a:p>
          <a:p>
            <a:r>
              <a:rPr lang="en-US" sz="2400"/>
              <a:t>Hints for class design</a:t>
            </a:r>
          </a:p>
          <a:p>
            <a:r>
              <a:rPr lang="en-US" sz="2400"/>
              <a:t>How to declare/use a class</a:t>
            </a:r>
          </a:p>
          <a:p>
            <a:r>
              <a:rPr lang="en-US" sz="2400"/>
              <a:t>Member functions</a:t>
            </a:r>
          </a:p>
          <a:p>
            <a:r>
              <a:rPr lang="en-US" sz="2400"/>
              <a:t>Common modifiers (a way to hide some members in a class)</a:t>
            </a:r>
          </a:p>
          <a:p>
            <a:pPr>
              <a:buClrTx/>
              <a:buSzTx/>
            </a:pPr>
            <a:r>
              <a:rPr lang="en-US" sz="2400">
                <a:cs typeface="Arial" charset="0"/>
              </a:rPr>
              <a:t>Case study</a:t>
            </a:r>
          </a:p>
          <a:p>
            <a:pPr>
              <a:buClrTx/>
              <a:buSzTx/>
            </a:pPr>
            <a:r>
              <a:rPr lang="en-US" sz="2400">
                <a:cs typeface="Arial" charset="0"/>
              </a:rPr>
              <a:t>Reference to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Design Pattern </a:t>
            </a:r>
            <a:r>
              <a:rPr lang="en-US" sz="2400">
                <a:cs typeface="Arial" charset="0"/>
              </a:rPr>
              <a:t>in Java ,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SOLID principles, and OCP(Open – Close principle)</a:t>
            </a:r>
          </a:p>
          <a:p>
            <a:pPr marL="0" indent="0">
              <a:buClrTx/>
              <a:buSzTx/>
              <a:buNone/>
            </a:pPr>
            <a:r>
              <a:rPr lang="en-US" sz="2400">
                <a:cs typeface="Arial" charset="0"/>
              </a:rPr>
              <a:t>   (https://www.javatpoint.com/design-patterns-in-java)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functions: </a:t>
            </a:r>
            <a:br>
              <a:rPr lang="en-US"/>
            </a:br>
            <a:r>
              <a:rPr lang="en-US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example:</a:t>
            </a:r>
            <a:br>
              <a:rPr lang="en-US"/>
            </a:br>
            <a:r>
              <a:rPr lang="en-US">
                <a:solidFill>
                  <a:srgbClr val="0000FF"/>
                </a:solidFill>
              </a:rPr>
              <a:t>public void input(){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//code here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   public void output(){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       //code here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45533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uses the mechanism passing by value. Arguments can be:</a:t>
            </a:r>
          </a:p>
          <a:p>
            <a:pPr lvl="1"/>
            <a:r>
              <a:rPr lang="en-US"/>
              <a:t>Primitive Data Type Arguments</a:t>
            </a:r>
          </a:p>
          <a:p>
            <a:pPr lvl="1"/>
            <a:r>
              <a:rPr lang="en-US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9154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500"/>
              <a:t>Class provides the blueprint for objects; you create an object from a class.</a:t>
            </a:r>
          </a:p>
          <a:p>
            <a:pPr marL="457200" lvl="1" indent="0">
              <a:buClrTx/>
              <a:buNone/>
            </a:pPr>
            <a:r>
              <a:rPr lang="en-US" sz="2400">
                <a:latin typeface="Courier" pitchFamily="49" charset="0"/>
              </a:rPr>
              <a:t>Student</a:t>
            </a:r>
            <a:r>
              <a:rPr lang="en-US" sz="2400" b="1">
                <a:latin typeface="Courier" pitchFamily="49" charset="0"/>
              </a:rPr>
              <a:t> </a:t>
            </a:r>
            <a:r>
              <a:rPr lang="en-US" sz="2400" b="1" err="1">
                <a:latin typeface="Courier" pitchFamily="49" charset="0"/>
              </a:rPr>
              <a:t>stu</a:t>
            </a:r>
            <a:r>
              <a:rPr lang="en-US" sz="2400">
                <a:latin typeface="Courier" pitchFamily="49" charset="0"/>
              </a:rPr>
              <a:t> = </a:t>
            </a:r>
            <a:r>
              <a:rPr lang="en-US" sz="2400" b="1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>
                <a:latin typeface="Courier" pitchFamily="49" charset="0"/>
              </a:rPr>
              <a:t> Student(“SE123”,”Minh”,2000,”1 Ba </a:t>
            </a:r>
            <a:r>
              <a:rPr lang="en-US" sz="2400" err="1">
                <a:latin typeface="Courier" pitchFamily="49" charset="0"/>
              </a:rPr>
              <a:t>Trieu</a:t>
            </a:r>
            <a:r>
              <a:rPr lang="en-US" sz="2400">
                <a:latin typeface="Courier" pitchFamily="49" charset="0"/>
              </a:rPr>
              <a:t>”);</a:t>
            </a:r>
          </a:p>
          <a:p>
            <a:r>
              <a:rPr lang="en-US"/>
              <a:t>Statement has three parts:</a:t>
            </a:r>
          </a:p>
          <a:p>
            <a:pPr lvl="1"/>
            <a:r>
              <a:rPr lang="en-US" sz="2400" b="1">
                <a:solidFill>
                  <a:srgbClr val="0000FF"/>
                </a:solidFill>
              </a:rPr>
              <a:t>Declaration</a:t>
            </a:r>
            <a:r>
              <a:rPr lang="en-US" sz="2400"/>
              <a:t>: are all variable declarations that associate a variable name with an object type.</a:t>
            </a:r>
          </a:p>
          <a:p>
            <a:pPr lvl="1"/>
            <a:r>
              <a:rPr lang="en-US" sz="2400" b="1">
                <a:solidFill>
                  <a:srgbClr val="FF0000"/>
                </a:solidFill>
              </a:rPr>
              <a:t>Instantiation</a:t>
            </a:r>
            <a:r>
              <a:rPr lang="en-US" sz="2400"/>
              <a:t>: The new keyword is a Java operator that creates the object (memory is allocated).</a:t>
            </a:r>
          </a:p>
          <a:p>
            <a:pPr lvl="1"/>
            <a:r>
              <a:rPr lang="en-US" sz="2400" b="1">
                <a:solidFill>
                  <a:srgbClr val="006600"/>
                </a:solidFill>
              </a:rPr>
              <a:t>Initialization</a:t>
            </a:r>
            <a:r>
              <a:rPr lang="en-US" sz="240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006" y="2743200"/>
            <a:ext cx="0" cy="9913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7432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/>
              <a:t>Type of Constructors</a:t>
            </a:r>
            <a:br>
              <a:rPr lang="en-US"/>
            </a:br>
            <a:r>
              <a:rPr lang="en-US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/>
              <a:t>Default constructor</a:t>
            </a:r>
            <a:r>
              <a:rPr lang="en-US" sz="2400"/>
              <a:t>: Constructor with no parameter.</a:t>
            </a:r>
          </a:p>
          <a:p>
            <a:r>
              <a:rPr lang="en-US" sz="2400" b="1" i="1"/>
              <a:t>Parametric constructor</a:t>
            </a:r>
            <a:r>
              <a:rPr lang="en-US" sz="2400"/>
              <a:t>: Constructor with at least one parameter.</a:t>
            </a:r>
          </a:p>
          <a:p>
            <a:endParaRPr lang="en-US" sz="2400" b="1"/>
          </a:p>
          <a:p>
            <a:r>
              <a:rPr lang="en-US" sz="2400" b="1"/>
              <a:t>Create an object</a:t>
            </a:r>
          </a:p>
          <a:p>
            <a:pPr>
              <a:buNone/>
            </a:pPr>
            <a:r>
              <a:rPr lang="en-US" sz="2400" b="1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>
                <a:solidFill>
                  <a:srgbClr val="FF0000"/>
                </a:solidFill>
              </a:rPr>
              <a:t>       ClassName obj2=new ClassName(params);</a:t>
            </a:r>
            <a:endParaRPr lang="en-US" sz="2400" b="1">
              <a:solidFill>
                <a:srgbClr val="0000FF"/>
              </a:solidFill>
            </a:endParaRPr>
          </a:p>
          <a:p>
            <a:r>
              <a:rPr lang="en-US" sz="2400" b="1"/>
              <a:t>Accessing a field of the object</a:t>
            </a:r>
          </a:p>
          <a:p>
            <a:pPr>
              <a:buNone/>
            </a:pPr>
            <a:r>
              <a:rPr lang="en-US" sz="2400" b="1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/>
              <a:t>Calling a method of an object</a:t>
            </a:r>
          </a:p>
          <a:p>
            <a:pPr marL="738188">
              <a:buNone/>
            </a:pPr>
            <a:r>
              <a:rPr lang="en-US" sz="2400" b="1">
                <a:solidFill>
                  <a:srgbClr val="0000FF"/>
                </a:solidFill>
              </a:rPr>
              <a:t>object.method(params)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do not implement any constructor, compiler will insert to the class a system default constructor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do not implement any constructor, compiler will insert to the class a default constructor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implement a constructor, compiler does not insert default constructor</a:t>
            </a:r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implement a constructor, compiler does not insert default constructor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 names are the same as those in declared data filed. So, the keyword </a:t>
            </a:r>
            <a:r>
              <a:rPr lang="en-US" b="1">
                <a:solidFill>
                  <a:srgbClr val="0000FF"/>
                </a:solidFill>
              </a:rPr>
              <a:t>this</a:t>
            </a:r>
            <a:r>
              <a:rPr lang="en-US"/>
              <a:t>  will help distinguish field name and parameter name. </a:t>
            </a:r>
          </a:p>
          <a:p>
            <a:r>
              <a:rPr lang="en-US" b="1">
                <a:solidFill>
                  <a:srgbClr val="0000FF"/>
                </a:solidFill>
              </a:rPr>
              <a:t>this.x</a:t>
            </a:r>
            <a:r>
              <a:rPr lang="en-US"/>
              <a:t> means that x of this object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implement a constructor, compiler does not insert default constructor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Accessing each data field is usually supported by :</a:t>
            </a:r>
          </a:p>
          <a:p>
            <a:r>
              <a:rPr lang="en-US"/>
              <a:t>A getter for reading value of this field</a:t>
            </a:r>
          </a:p>
          <a:p>
            <a:r>
              <a:rPr lang="en-US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/>
              <a:t>Demo: </a:t>
            </a:r>
            <a:r>
              <a:rPr lang="en-US" sz="2800"/>
              <a:t>If we implement a constructor, compiler does not insert system constructor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>
                <a:latin typeface="Arial" charset="0"/>
                <a:cs typeface="Arial" charset="0"/>
              </a:rPr>
              <a:t>A method should have a </a:t>
            </a:r>
            <a:r>
              <a:rPr lang="en-US" sz="2400" i="1">
                <a:latin typeface="Arial" charset="0"/>
                <a:cs typeface="Arial" charset="0"/>
              </a:rPr>
              <a:t>boundary condition: </a:t>
            </a:r>
            <a:r>
              <a:rPr lang="en-US" sz="240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Arial" charset="0"/>
                <a:cs typeface="Arial" charset="0"/>
              </a:rPr>
              <a:t>Getters/Setters: </a:t>
            </a:r>
            <a:r>
              <a:rPr lang="en-US" sz="2400"/>
              <a:t>implementing </a:t>
            </a:r>
            <a:r>
              <a:rPr lang="en-US" sz="2400" b="1"/>
              <a:t>getter</a:t>
            </a:r>
            <a:r>
              <a:rPr lang="en-US" sz="2400"/>
              <a:t> and </a:t>
            </a:r>
            <a:r>
              <a:rPr lang="en-US" sz="2400" b="1"/>
              <a:t>setter</a:t>
            </a:r>
            <a:r>
              <a:rPr lang="en-US" sz="2400"/>
              <a:t> is one of the ways to enforce encapsulation in the program’s code.</a:t>
            </a:r>
            <a:endParaRPr lang="en-US" sz="24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/>
              <a:t>Explain the result of the following program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E-C3FB-2DB0-E4E1-4E4BC9F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11334-1B7C-EEF9-A705-46B7AC13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5257800" cy="628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F9D3A-5F86-8335-741F-E9F3C7CD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743200"/>
            <a:ext cx="4648200" cy="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Modifier (linguistics)is a word which can bring out the meaning of other word (adjective </a:t>
            </a:r>
            <a:r>
              <a:rPr lang="en-US" sz="240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Modifiers (OOP) are keywords </a:t>
            </a:r>
            <a:r>
              <a:rPr lang="en-US" sz="240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Java supports some modifiers in which some of them are common and they are called as </a:t>
            </a:r>
            <a:r>
              <a:rPr lang="en-US" sz="2400" b="1" u="sng">
                <a:solidFill>
                  <a:srgbClr val="0000FF"/>
                </a:solidFill>
              </a:rPr>
              <a:t>access modifiers</a:t>
            </a:r>
            <a:r>
              <a:rPr lang="en-US" sz="2400"/>
              <a:t> (</a:t>
            </a:r>
            <a:r>
              <a:rPr lang="en-US" sz="2400">
                <a:solidFill>
                  <a:srgbClr val="0000FF"/>
                </a:solidFill>
              </a:rPr>
              <a:t>public, protected, default, private</a:t>
            </a:r>
            <a:r>
              <a:rPr lang="en-US" sz="240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no specifier</a:t>
                </a:r>
              </a:p>
              <a:p>
                <a:pPr algn="ctr"/>
                <a:r>
                  <a:rPr lang="en-US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members of</a:t>
                </a:r>
              </a:p>
              <a:p>
                <a:pPr algn="ctr"/>
                <a:r>
                  <a:rPr lang="en-US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Order: </a:t>
            </a:r>
          </a:p>
          <a:p>
            <a:r>
              <a:rPr lang="en-US" b="1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/>
              <a:t>Demo: Methods with </a:t>
            </a:r>
            <a:br>
              <a:rPr lang="en-US" sz="3200" b="1"/>
            </a:br>
            <a:r>
              <a:rPr lang="en-US" sz="3200" b="1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>
                <a:solidFill>
                  <a:schemeClr val="bg1"/>
                </a:solidFill>
              </a:rPr>
              <a:t>group.length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/>
              <a:t>Demo: Methods with </a:t>
            </a:r>
            <a:br>
              <a:rPr lang="en-US" sz="3200" b="1"/>
            </a:br>
            <a:r>
              <a:rPr lang="en-US" sz="3200" b="1"/>
              <a:t>Arbitrary Number of Arguments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E4D5E-3FE1-5EF4-2FDE-A7BCED72CCF3}"/>
              </a:ext>
            </a:extLst>
          </p:cNvPr>
          <p:cNvSpPr txBox="1"/>
          <p:nvPr/>
        </p:nvSpPr>
        <p:spPr>
          <a:xfrm>
            <a:off x="471055" y="1227177"/>
            <a:ext cx="781165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public class </a:t>
            </a:r>
            <a:r>
              <a:rPr lang="en-US" sz="1400" err="1"/>
              <a:t>DemoArbitrary</a:t>
            </a:r>
            <a:r>
              <a:rPr lang="en-US" sz="1400"/>
              <a:t> {</a:t>
            </a:r>
          </a:p>
          <a:p>
            <a:r>
              <a:rPr lang="en-US" sz="1400"/>
              <a:t>    static int sum(int...group){</a:t>
            </a:r>
          </a:p>
          <a:p>
            <a:r>
              <a:rPr lang="en-US" sz="1400"/>
              <a:t>          int s = 0;</a:t>
            </a:r>
          </a:p>
          <a:p>
            <a:r>
              <a:rPr lang="en-US" sz="1400"/>
              <a:t>        for (int </a:t>
            </a:r>
            <a:r>
              <a:rPr lang="en-US" sz="1400" err="1"/>
              <a:t>i</a:t>
            </a:r>
            <a:r>
              <a:rPr lang="en-US" sz="1400"/>
              <a:t> : group) {</a:t>
            </a:r>
          </a:p>
          <a:p>
            <a:r>
              <a:rPr lang="en-US" sz="1400"/>
              <a:t>            s+=</a:t>
            </a:r>
            <a:r>
              <a:rPr lang="en-US" sz="1400" err="1"/>
              <a:t>i</a:t>
            </a:r>
            <a:r>
              <a:rPr lang="en-US" sz="1400"/>
              <a:t>;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    return s;              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  static int sum01(int...</a:t>
            </a:r>
            <a:r>
              <a:rPr lang="en-US" sz="1400" err="1"/>
              <a:t>group,int</a:t>
            </a:r>
            <a:r>
              <a:rPr lang="en-US" sz="1400"/>
              <a:t> x){</a:t>
            </a:r>
          </a:p>
          <a:p>
            <a:r>
              <a:rPr lang="en-US" sz="1400"/>
              <a:t>          int s = 0;</a:t>
            </a:r>
          </a:p>
          <a:p>
            <a:r>
              <a:rPr lang="en-US" sz="1400"/>
              <a:t>        for (int </a:t>
            </a:r>
            <a:r>
              <a:rPr lang="en-US" sz="1400" err="1"/>
              <a:t>i</a:t>
            </a:r>
            <a:r>
              <a:rPr lang="en-US" sz="1400"/>
              <a:t> : group) {</a:t>
            </a:r>
          </a:p>
          <a:p>
            <a:r>
              <a:rPr lang="en-US" sz="1400"/>
              <a:t>            s+=</a:t>
            </a:r>
            <a:r>
              <a:rPr lang="en-US" sz="1400" err="1"/>
              <a:t>i</a:t>
            </a:r>
            <a:r>
              <a:rPr lang="en-US" sz="1400"/>
              <a:t>;</a:t>
            </a:r>
          </a:p>
          <a:p>
            <a:r>
              <a:rPr lang="en-US" sz="1400"/>
              <a:t>        }</a:t>
            </a:r>
          </a:p>
          <a:p>
            <a:r>
              <a:rPr lang="en-US" sz="1400"/>
              <a:t>        return s;              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    public static void main(String[] </a:t>
            </a:r>
            <a:r>
              <a:rPr lang="en-US" sz="1400" err="1"/>
              <a:t>args</a:t>
            </a:r>
            <a:r>
              <a:rPr lang="en-US" sz="1400"/>
              <a:t>) {</a:t>
            </a:r>
          </a:p>
          <a:p>
            <a:r>
              <a:rPr lang="en-US" sz="1400"/>
              <a:t>        int a[] = {1,2,3};</a:t>
            </a:r>
          </a:p>
          <a:p>
            <a:r>
              <a:rPr lang="en-US" sz="1400"/>
              <a:t>        int s = sum(a);         </a:t>
            </a:r>
          </a:p>
          <a:p>
            <a:r>
              <a:rPr lang="en-US" sz="1400"/>
              <a:t>        </a:t>
            </a:r>
            <a:r>
              <a:rPr lang="en-US" sz="1400" err="1"/>
              <a:t>System.out.println</a:t>
            </a:r>
            <a:r>
              <a:rPr lang="en-US" sz="1400"/>
              <a:t>(s);</a:t>
            </a:r>
          </a:p>
          <a:p>
            <a:r>
              <a:rPr lang="en-US" sz="1400"/>
              <a:t>        s = sum(3,4,5);</a:t>
            </a:r>
          </a:p>
          <a:p>
            <a:r>
              <a:rPr lang="en-US" sz="1400"/>
              <a:t>        </a:t>
            </a:r>
            <a:r>
              <a:rPr lang="en-US" sz="1400" err="1"/>
              <a:t>System.out.println</a:t>
            </a:r>
            <a:r>
              <a:rPr lang="en-US" sz="1400"/>
              <a:t>(s);</a:t>
            </a:r>
          </a:p>
          <a:p>
            <a:r>
              <a:rPr lang="en-US" sz="1400"/>
              <a:t>        s = sum01(1,2,3,4);</a:t>
            </a:r>
          </a:p>
          <a:p>
            <a:r>
              <a:rPr lang="en-US" sz="1400"/>
              <a:t>        </a:t>
            </a:r>
            <a:r>
              <a:rPr lang="en-US" sz="1400" err="1"/>
              <a:t>System.out.println</a:t>
            </a:r>
            <a:r>
              <a:rPr lang="en-US" sz="1400"/>
              <a:t>(s);</a:t>
            </a:r>
          </a:p>
          <a:p>
            <a:r>
              <a:rPr lang="en-US" sz="1400"/>
              <a:t>    }</a:t>
            </a:r>
          </a:p>
          <a:p>
            <a:r>
              <a:rPr lang="en-US" sz="140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37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 study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b="1"/>
              <a:t>Problem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A sports car can be one of a variety of </a:t>
            </a:r>
            <a:r>
              <a:rPr lang="en-US" sz="2800" err="1"/>
              <a:t>colours</a:t>
            </a:r>
            <a:r>
              <a:rPr lang="en-US" sz="2800"/>
              <a:t>, with an engine power between 100 HP and 200 HP. It can be a convertible or a regular model. The car has a button that starts the engine and a parking brake. When the parking brake is released and you press the accelerator, it drives in the direction determined by the transmission setting.</a:t>
            </a:r>
            <a:endParaRPr lang="en-US" sz="2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600" b="1" u="sng">
                <a:latin typeface="Arial" charset="0"/>
                <a:cs typeface="Arial" charset="0"/>
              </a:rPr>
              <a:t>Class Design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From the problem description, concepts in the problem domain are expressed by following classes:</a:t>
            </a:r>
            <a:endParaRPr lang="en-US" sz="2400">
              <a:latin typeface="Arial" charset="0"/>
              <a:cs typeface="Arial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570"/>
            <a:ext cx="5701696" cy="1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143922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/>
              <a:t>For example</a:t>
            </a:r>
            <a:r>
              <a:rPr lang="en-US" sz="2400"/>
              <a:t>, details of a </a:t>
            </a:r>
            <a:r>
              <a:rPr lang="en-US" sz="2400" b="1">
                <a:solidFill>
                  <a:srgbClr val="0000FF"/>
                </a:solidFill>
              </a:rPr>
              <a:t>student </a:t>
            </a:r>
            <a:r>
              <a:rPr lang="en-US" sz="2400"/>
              <a:t>include </a:t>
            </a:r>
            <a:r>
              <a:rPr lang="en-US" sz="2400" b="1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400"/>
              <a:t>Write a Java program that will allow </a:t>
            </a:r>
            <a:r>
              <a:rPr lang="en-US" sz="2400" b="1">
                <a:solidFill>
                  <a:srgbClr val="FF0000"/>
                </a:solidFill>
              </a:rPr>
              <a:t>getCode()</a:t>
            </a:r>
            <a:r>
              <a:rPr lang="en-US" sz="2400" b="1">
                <a:solidFill>
                  <a:srgbClr val="006600"/>
                </a:solidFill>
              </a:rPr>
              <a:t>, </a:t>
            </a:r>
            <a:r>
              <a:rPr lang="en-US" sz="2400" b="1">
                <a:solidFill>
                  <a:srgbClr val="FF0000"/>
                </a:solidFill>
              </a:rPr>
              <a:t>setName(String name)</a:t>
            </a:r>
            <a:r>
              <a:rPr lang="en-US" sz="2400" b="1">
                <a:solidFill>
                  <a:srgbClr val="006600"/>
                </a:solidFill>
              </a:rPr>
              <a:t>, </a:t>
            </a:r>
            <a:r>
              <a:rPr lang="en-US" sz="2400" b="1">
                <a:solidFill>
                  <a:srgbClr val="FF0000"/>
                </a:solidFill>
              </a:rPr>
              <a:t>getName()</a:t>
            </a:r>
            <a:r>
              <a:rPr lang="en-US" sz="2400">
                <a:solidFill>
                  <a:srgbClr val="FF0000"/>
                </a:solidFill>
              </a:rPr>
              <a:t>  </a:t>
            </a:r>
            <a:r>
              <a:rPr lang="en-US" sz="2400"/>
              <a:t>a student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143922"/>
            <a:ext cx="3429000" cy="203132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Main noun: </a:t>
            </a:r>
            <a:r>
              <a:rPr lang="en-US" b="1">
                <a:solidFill>
                  <a:srgbClr val="006600"/>
                </a:solidFill>
              </a:rPr>
              <a:t>Student</a:t>
            </a:r>
            <a:br>
              <a:rPr lang="en-US" b="1">
                <a:solidFill>
                  <a:srgbClr val="0000FF"/>
                </a:solidFill>
              </a:rPr>
            </a:br>
            <a:r>
              <a:rPr lang="en-US" b="1">
                <a:solidFill>
                  <a:srgbClr val="0000FF"/>
                </a:solidFill>
              </a:rPr>
              <a:t>Auxiliary </a:t>
            </a:r>
            <a:r>
              <a:rPr lang="en-US" b="1" err="1">
                <a:solidFill>
                  <a:srgbClr val="0000FF"/>
                </a:solidFill>
              </a:rPr>
              <a:t>nouns:</a:t>
            </a:r>
            <a:r>
              <a:rPr lang="en-US" b="1" err="1">
                <a:solidFill>
                  <a:srgbClr val="006600"/>
                </a:solidFill>
              </a:rPr>
              <a:t>code</a:t>
            </a:r>
            <a:r>
              <a:rPr lang="en-US" b="1">
                <a:solidFill>
                  <a:srgbClr val="006600"/>
                </a:solidFill>
              </a:rPr>
              <a:t> , name, </a:t>
            </a:r>
            <a:r>
              <a:rPr lang="en-US" b="1" err="1">
                <a:solidFill>
                  <a:srgbClr val="006600"/>
                </a:solidFill>
              </a:rPr>
              <a:t>bYear</a:t>
            </a:r>
            <a:r>
              <a:rPr lang="en-US" b="1">
                <a:solidFill>
                  <a:srgbClr val="006600"/>
                </a:solidFill>
              </a:rPr>
              <a:t>, address;</a:t>
            </a:r>
            <a:br>
              <a:rPr lang="en-US" b="1">
                <a:solidFill>
                  <a:srgbClr val="006600"/>
                </a:solidFill>
              </a:rPr>
            </a:br>
            <a:r>
              <a:rPr lang="en-US" b="1">
                <a:solidFill>
                  <a:srgbClr val="0000FF"/>
                </a:solidFill>
              </a:rPr>
              <a:t>verbs:   </a:t>
            </a:r>
            <a:r>
              <a:rPr lang="en-US" b="1">
                <a:solidFill>
                  <a:srgbClr val="006600"/>
                </a:solidFill>
              </a:rPr>
              <a:t>getCode() ,  setName(String name), getName() </a:t>
            </a:r>
          </a:p>
          <a:p>
            <a:endParaRPr 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Report…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/>
              <a:t>A UML class diagram is used to represent the Car class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5200" y="23622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3048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6981" y="25716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6087" y="312420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 </a:t>
            </a:r>
            <a:r>
              <a:rPr lang="en-US" err="1"/>
              <a:t>Colour</a:t>
            </a:r>
            <a:r>
              <a:rPr lang="en-US"/>
              <a:t>: String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EnginePower</a:t>
            </a:r>
            <a:r>
              <a:rPr lang="en-US"/>
              <a:t>: </a:t>
            </a:r>
            <a:r>
              <a:rPr lang="en-US" err="1"/>
              <a:t>int</a:t>
            </a:r>
            <a:br>
              <a:rPr lang="en-US"/>
            </a:br>
            <a:r>
              <a:rPr lang="en-US"/>
              <a:t>- Convertible: </a:t>
            </a:r>
            <a:r>
              <a:rPr lang="en-US" err="1"/>
              <a:t>boolean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parkingBrake</a:t>
            </a:r>
            <a:r>
              <a:rPr lang="en-US"/>
              <a:t>: </a:t>
            </a:r>
            <a:r>
              <a:rPr lang="en-US" err="1"/>
              <a:t>boolean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4324529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8925" y="4587712"/>
            <a:ext cx="3781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+Car()</a:t>
            </a:r>
            <a:br>
              <a:rPr lang="en-US"/>
            </a:br>
            <a:r>
              <a:rPr lang="en-US"/>
              <a:t>+Car(String, </a:t>
            </a:r>
            <a:r>
              <a:rPr lang="en-US" err="1"/>
              <a:t>int</a:t>
            </a:r>
            <a:r>
              <a:rPr lang="en-US"/>
              <a:t>, </a:t>
            </a:r>
            <a:r>
              <a:rPr lang="en-US" err="1"/>
              <a:t>boolean</a:t>
            </a:r>
            <a:r>
              <a:rPr lang="en-US"/>
              <a:t>, </a:t>
            </a:r>
            <a:r>
              <a:rPr lang="en-US" err="1"/>
              <a:t>boolean</a:t>
            </a:r>
            <a:r>
              <a:rPr lang="en-US"/>
              <a:t> )</a:t>
            </a:r>
            <a:br>
              <a:rPr lang="en-US"/>
            </a:br>
            <a:r>
              <a:rPr lang="en-US"/>
              <a:t>+</a:t>
            </a:r>
            <a:r>
              <a:rPr lang="en-US" err="1"/>
              <a:t>pressStartButton</a:t>
            </a:r>
            <a:r>
              <a:rPr lang="en-US"/>
              <a:t>():void </a:t>
            </a:r>
            <a:br>
              <a:rPr lang="en-US"/>
            </a:br>
            <a:r>
              <a:rPr lang="en-US"/>
              <a:t>+</a:t>
            </a:r>
            <a:r>
              <a:rPr lang="en-US" err="1"/>
              <a:t>pressAcceleratorButton</a:t>
            </a:r>
            <a:r>
              <a:rPr lang="en-US"/>
              <a:t>(): void</a:t>
            </a:r>
            <a:br>
              <a:rPr lang="en-US"/>
            </a:br>
            <a:r>
              <a:rPr lang="en-US"/>
              <a:t>+ </a:t>
            </a:r>
            <a:r>
              <a:rPr lang="en-US" err="1"/>
              <a:t>getColour</a:t>
            </a:r>
            <a:r>
              <a:rPr lang="en-US"/>
              <a:t>(): String</a:t>
            </a:r>
            <a:br>
              <a:rPr lang="en-US"/>
            </a:br>
            <a:r>
              <a:rPr lang="en-US"/>
              <a:t>+ </a:t>
            </a:r>
            <a:r>
              <a:rPr lang="en-US" err="1"/>
              <a:t>setColour</a:t>
            </a:r>
            <a:r>
              <a:rPr lang="en-US"/>
              <a:t>(String): void</a:t>
            </a:r>
            <a:br>
              <a:rPr lang="en-US"/>
            </a:b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17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4" y="1143000"/>
            <a:ext cx="8756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80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" y="1025953"/>
            <a:ext cx="8124012" cy="54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81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6" y="1201804"/>
            <a:ext cx="8636044" cy="45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38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B855FA-B82A-FEA4-DE5C-37994DD3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/>
              <a:t>Implement…</a:t>
            </a: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E112C-5E6A-074D-2A57-CB5FC911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059873"/>
            <a:ext cx="6309907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B137-24FB-DE31-AD98-0FB88332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09600"/>
            <a:ext cx="7247248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67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6A503-2072-4AA2-17AE-8C42F760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5" y="1371600"/>
            <a:ext cx="87031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7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4E577-9406-2EB7-2010-0585716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0236"/>
            <a:ext cx="7239000" cy="63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Hints for 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instantiate 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 dot operator to access the object's instance variables and methods.</a:t>
            </a:r>
            <a:endParaRPr lang="en-US" sz="2800" b="1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Hints for class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UML class diagram is used to represent the Student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6477000" cy="391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36785" y="3396471"/>
            <a:ext cx="634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76517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Student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36785" y="4539471"/>
            <a:ext cx="634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341603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code: String</a:t>
            </a:r>
            <a:br>
              <a:rPr lang="en-US"/>
            </a:br>
            <a:r>
              <a:rPr lang="en-US"/>
              <a:t>name: String</a:t>
            </a:r>
            <a:br>
              <a:rPr lang="en-US"/>
            </a:br>
            <a:r>
              <a:rPr lang="en-US"/>
              <a:t>dateOfBirth: date</a:t>
            </a:r>
            <a:br>
              <a:rPr lang="en-US"/>
            </a:br>
            <a:r>
              <a:rPr lang="en-US"/>
              <a:t>address: String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4732049"/>
            <a:ext cx="6314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Student()</a:t>
            </a:r>
          </a:p>
          <a:p>
            <a:r>
              <a:rPr lang="en-US" sz="1800">
                <a:solidFill>
                  <a:srgbClr val="FF0000"/>
                </a:solidFill>
              </a:rPr>
              <a:t>Student(code:String,name:String, dob:date, address:String)</a:t>
            </a:r>
          </a:p>
          <a:p>
            <a:r>
              <a:rPr lang="en-US"/>
              <a:t>getCode(): String</a:t>
            </a:r>
            <a:br>
              <a:rPr lang="en-US"/>
            </a:br>
            <a:r>
              <a:rPr lang="en-US"/>
              <a:t>setName(name:String):void</a:t>
            </a:r>
          </a:p>
          <a:p>
            <a:r>
              <a:rPr lang="en-US"/>
              <a:t>getName():String</a:t>
            </a:r>
          </a:p>
          <a:p>
            <a:r>
              <a:rPr lang="en-US"/>
              <a:t>toString():String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C6F4FB-B6DD-A8A6-74FA-FF1A179F56C7}"/>
              </a:ext>
            </a:extLst>
          </p:cNvPr>
          <p:cNvGrpSpPr/>
          <p:nvPr/>
        </p:nvGrpSpPr>
        <p:grpSpPr>
          <a:xfrm>
            <a:off x="7086600" y="2819400"/>
            <a:ext cx="1981200" cy="2613131"/>
            <a:chOff x="6757340" y="2726988"/>
            <a:chExt cx="1981200" cy="2613131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757340" y="2959566"/>
              <a:ext cx="9116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69016" y="272698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class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6757340" y="3849762"/>
              <a:ext cx="9116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69016" y="3636379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fields</a:t>
              </a: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6757340" y="5203365"/>
              <a:ext cx="9116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69016" y="4970787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23E58-8794-EEAF-F48F-549D975F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8839200" cy="4114800"/>
          </a:xfrm>
        </p:spPr>
        <p:txBody>
          <a:bodyPr/>
          <a:lstStyle/>
          <a:p>
            <a:pPr algn="just"/>
            <a:r>
              <a:rPr lang="en-US"/>
              <a:t>A company has a number of </a:t>
            </a:r>
            <a:r>
              <a:rPr lang="en-US">
                <a:solidFill>
                  <a:srgbClr val="FF0000"/>
                </a:solidFill>
              </a:rPr>
              <a:t>Employees</a:t>
            </a:r>
            <a:r>
              <a:rPr lang="en-US"/>
              <a:t>. Employee attributes include: </a:t>
            </a:r>
            <a:r>
              <a:rPr lang="en-US">
                <a:solidFill>
                  <a:srgbClr val="00B050"/>
                </a:solidFill>
              </a:rPr>
              <a:t>employee code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name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address</a:t>
            </a:r>
            <a:r>
              <a:rPr lang="en-US"/>
              <a:t>, and </a:t>
            </a:r>
            <a:r>
              <a:rPr lang="en-US">
                <a:solidFill>
                  <a:srgbClr val="00B050"/>
                </a:solidFill>
              </a:rPr>
              <a:t>date of birth</a:t>
            </a:r>
            <a:r>
              <a:rPr lang="en-US"/>
              <a:t>. The company also carries out several projects. </a:t>
            </a:r>
            <a:r>
              <a:rPr lang="en-US">
                <a:solidFill>
                  <a:srgbClr val="FF0000"/>
                </a:solidFill>
              </a:rPr>
              <a:t>Project</a:t>
            </a:r>
            <a:r>
              <a:rPr lang="en-US"/>
              <a:t> properties include: </a:t>
            </a:r>
            <a:r>
              <a:rPr lang="en-US">
                <a:solidFill>
                  <a:srgbClr val="00B050"/>
                </a:solidFill>
              </a:rPr>
              <a:t>project name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project start date</a:t>
            </a:r>
            <a:r>
              <a:rPr lang="en-US"/>
              <a:t>. Each employee is assigned to participate in one or more projects, or may not participate in any projects.</a:t>
            </a:r>
          </a:p>
        </p:txBody>
      </p:sp>
    </p:spTree>
    <p:extLst>
      <p:ext uri="{BB962C8B-B14F-4D97-AF65-F5344CB8AC3E}">
        <p14:creationId xmlns:p14="http://schemas.microsoft.com/office/powerpoint/2010/main" val="171520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" y="13716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</a:t>
              </a:r>
              <a:r>
                <a:rPr lang="en-US" b="1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/>
              <a:t>[</a:t>
            </a:r>
            <a:r>
              <a:rPr lang="en-US" sz="2000" b="1"/>
              <a:t>public</a:t>
            </a:r>
            <a:r>
              <a:rPr lang="en-US" sz="2000"/>
              <a:t>] </a:t>
            </a:r>
            <a:r>
              <a:rPr lang="en-US" sz="2000" b="1">
                <a:solidFill>
                  <a:srgbClr val="002060"/>
                </a:solidFill>
              </a:rPr>
              <a:t>class</a:t>
            </a:r>
            <a:r>
              <a:rPr lang="en-US" sz="2000"/>
              <a:t> </a:t>
            </a:r>
            <a:r>
              <a:rPr lang="en-US" sz="2000" b="1">
                <a:solidFill>
                  <a:srgbClr val="FF0000"/>
                </a:solidFill>
              </a:rPr>
              <a:t>ClassName</a:t>
            </a:r>
            <a:r>
              <a:rPr lang="en-US" sz="2000"/>
              <a:t> </a:t>
            </a:r>
            <a:r>
              <a:rPr lang="en-US" sz="2000" b="1"/>
              <a:t>[extends FatherClass]</a:t>
            </a:r>
            <a:r>
              <a:rPr lang="en-US" sz="2000"/>
              <a:t> </a:t>
            </a:r>
            <a:r>
              <a:rPr lang="en-US" sz="2000" b="1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/>
              <a:t>      [modifier] Type field1 [= value];</a:t>
            </a:r>
          </a:p>
          <a:p>
            <a:pPr>
              <a:buNone/>
            </a:pPr>
            <a:r>
              <a:rPr lang="en-US" sz="2000"/>
              <a:t>      [modifier] Type field2 [= value];</a:t>
            </a:r>
          </a:p>
          <a:p>
            <a:pPr>
              <a:buNone/>
            </a:pPr>
            <a:r>
              <a:rPr lang="en-US" sz="2000"/>
              <a:t>      // constructor</a:t>
            </a:r>
          </a:p>
          <a:p>
            <a:pPr>
              <a:buNone/>
            </a:pPr>
            <a:r>
              <a:rPr lang="en-US" sz="2000"/>
              <a:t>      [modifier] </a:t>
            </a:r>
            <a:r>
              <a:rPr lang="en-US" sz="2000">
                <a:solidFill>
                  <a:srgbClr val="FF0000"/>
                </a:solidFill>
              </a:rPr>
              <a:t>ClassName</a:t>
            </a:r>
            <a:r>
              <a:rPr lang="en-US" sz="2000"/>
              <a:t> (Type var1,…) </a:t>
            </a:r>
            <a:r>
              <a:rPr lang="en-US" sz="2000" b="1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/>
              <a:t>          &lt;code&gt;</a:t>
            </a:r>
          </a:p>
          <a:p>
            <a:pPr>
              <a:buNone/>
            </a:pPr>
            <a:r>
              <a:rPr lang="en-US" sz="2000" b="1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/>
              <a:t>      [modifier]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/>
              <a:t>(Type var1,…) </a:t>
            </a:r>
            <a:r>
              <a:rPr lang="en-US" sz="2000" b="1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/>
              <a:t>          &lt;code&gt;</a:t>
            </a:r>
          </a:p>
          <a:p>
            <a:pPr>
              <a:buNone/>
            </a:pPr>
            <a:r>
              <a:rPr lang="en-US" sz="2000"/>
              <a:t>      </a:t>
            </a:r>
            <a:r>
              <a:rPr lang="en-US" sz="2000" b="1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/>
              <a:t>      …….</a:t>
            </a: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</TotalTime>
  <Words>2377</Words>
  <Application>Microsoft Office PowerPoint</Application>
  <PresentationFormat>On-screen Show (4:3)</PresentationFormat>
  <Paragraphs>300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</vt:lpstr>
      <vt:lpstr>Times New Roman</vt:lpstr>
      <vt:lpstr>Wingdings</vt:lpstr>
      <vt:lpstr>Office Theme</vt:lpstr>
      <vt:lpstr>Encapsulation   </vt:lpstr>
      <vt:lpstr>Objectives</vt:lpstr>
      <vt:lpstr>Encapsulation</vt:lpstr>
      <vt:lpstr> How to Identity a Class</vt:lpstr>
      <vt:lpstr>Hints for class design</vt:lpstr>
      <vt:lpstr> How to Identity a Class</vt:lpstr>
      <vt:lpstr>Hints for class design</vt:lpstr>
      <vt:lpstr>Hints for class design</vt:lpstr>
      <vt:lpstr>Declaring/Using  a Java Class</vt:lpstr>
      <vt:lpstr>Demo : Create a class</vt:lpstr>
      <vt:lpstr>Member functions: Constructors</vt:lpstr>
      <vt:lpstr>Member functions: Constructors</vt:lpstr>
      <vt:lpstr>The current object: this</vt:lpstr>
      <vt:lpstr>The current object: this</vt:lpstr>
      <vt:lpstr>Member functions: Getter/Setter</vt:lpstr>
      <vt:lpstr>Member functions: Getter/Setter</vt:lpstr>
      <vt:lpstr>Member functions: Getter/Setter</vt:lpstr>
      <vt:lpstr>Member functions: toString()</vt:lpstr>
      <vt:lpstr>Member functions:  other methods</vt:lpstr>
      <vt:lpstr>Member functions:  other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Lab</vt:lpstr>
      <vt:lpstr>Common Modifiers</vt:lpstr>
      <vt:lpstr>Outside of a Class</vt:lpstr>
      <vt:lpstr>Common Modifiers</vt:lpstr>
      <vt:lpstr>Common Modifiers</vt:lpstr>
      <vt:lpstr>Demo: Methods with  Arbitrary Number of Arguments</vt:lpstr>
      <vt:lpstr>Demo: Methods with  Arbitrary Number of Arguments</vt:lpstr>
      <vt:lpstr>Case study</vt:lpstr>
      <vt:lpstr>Report…</vt:lpstr>
      <vt:lpstr>Report…</vt:lpstr>
      <vt:lpstr>Implement</vt:lpstr>
      <vt:lpstr>Implement</vt:lpstr>
      <vt:lpstr>Implement</vt:lpstr>
      <vt:lpstr>Implement…</vt:lpstr>
      <vt:lpstr>PowerPoint Presentation</vt:lpstr>
      <vt:lpstr>PowerPoint Presentation</vt:lpstr>
      <vt:lpstr>PowerPoint Presentation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500</cp:revision>
  <dcterms:created xsi:type="dcterms:W3CDTF">2007-08-21T04:43:22Z</dcterms:created>
  <dcterms:modified xsi:type="dcterms:W3CDTF">2024-05-22T01:59:21Z</dcterms:modified>
</cp:coreProperties>
</file>