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4"/>
  </p:notesMasterIdLst>
  <p:handoutMasterIdLst>
    <p:handoutMasterId r:id="rId35"/>
  </p:handoutMasterIdLst>
  <p:sldIdLst>
    <p:sldId id="439" r:id="rId2"/>
    <p:sldId id="440" r:id="rId3"/>
    <p:sldId id="588" r:id="rId4"/>
    <p:sldId id="530" r:id="rId5"/>
    <p:sldId id="531" r:id="rId6"/>
    <p:sldId id="589" r:id="rId7"/>
    <p:sldId id="590" r:id="rId8"/>
    <p:sldId id="532" r:id="rId9"/>
    <p:sldId id="564" r:id="rId10"/>
    <p:sldId id="563" r:id="rId11"/>
    <p:sldId id="591" r:id="rId12"/>
    <p:sldId id="547" r:id="rId13"/>
    <p:sldId id="548" r:id="rId14"/>
    <p:sldId id="595" r:id="rId15"/>
    <p:sldId id="505" r:id="rId16"/>
    <p:sldId id="587" r:id="rId17"/>
    <p:sldId id="512" r:id="rId18"/>
    <p:sldId id="586" r:id="rId19"/>
    <p:sldId id="584" r:id="rId20"/>
    <p:sldId id="585" r:id="rId21"/>
    <p:sldId id="593" r:id="rId22"/>
    <p:sldId id="594" r:id="rId23"/>
    <p:sldId id="592" r:id="rId24"/>
    <p:sldId id="576" r:id="rId25"/>
    <p:sldId id="577" r:id="rId26"/>
    <p:sldId id="578" r:id="rId27"/>
    <p:sldId id="579" r:id="rId28"/>
    <p:sldId id="580" r:id="rId29"/>
    <p:sldId id="581" r:id="rId30"/>
    <p:sldId id="582" r:id="rId31"/>
    <p:sldId id="583" r:id="rId32"/>
    <p:sldId id="49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6323" autoAdjust="0"/>
  </p:normalViewPr>
  <p:slideViewPr>
    <p:cSldViewPr>
      <p:cViewPr>
        <p:scale>
          <a:sx n="70" d="100"/>
          <a:sy n="70" d="100"/>
        </p:scale>
        <p:origin x="1435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7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Inheritance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r>
              <a:rPr lang="en-US" dirty="0"/>
              <a:t>Functions in inheritance</a:t>
            </a:r>
            <a:br>
              <a:rPr lang="en-US" sz="4000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 derived class inherits from superclass is limited to the normal member functions of the superclass.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We use the Java keyword </a:t>
            </a:r>
            <a:r>
              <a:rPr lang="en-US" sz="2800" b="1" dirty="0"/>
              <a:t>super</a:t>
            </a:r>
            <a:r>
              <a:rPr lang="en-US" sz="2800" dirty="0"/>
              <a:t> as the qualifier for calling a superclass ’s method:</a:t>
            </a:r>
          </a:p>
          <a:p>
            <a:pPr lvl="1">
              <a:buClrTx/>
            </a:pPr>
            <a:r>
              <a:rPr lang="en-US" b="1" i="1" dirty="0" err="1">
                <a:solidFill>
                  <a:srgbClr val="0000CC"/>
                </a:solidFill>
              </a:rPr>
              <a:t>super.methodName</a:t>
            </a:r>
            <a:r>
              <a:rPr lang="en-US" b="1" i="1" dirty="0">
                <a:solidFill>
                  <a:srgbClr val="0000CC"/>
                </a:solidFill>
              </a:rPr>
              <a:t>(arguments);</a:t>
            </a:r>
          </a:p>
          <a:p>
            <a:pPr lvl="1">
              <a:buClrTx/>
            </a:pPr>
            <a:r>
              <a:rPr lang="en-US" sz="2800" dirty="0"/>
              <a:t>To invoke the version of method methodName that was defined by our superclass.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Hiding a method</a:t>
            </a:r>
            <a:r>
              <a:rPr lang="en-US" sz="2800" dirty="0"/>
              <a:t>: Re-implementing a static method implemented in super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 marL="0" indent="0">
              <a:buClrTx/>
              <a:buSzTx/>
              <a:buNone/>
            </a:pPr>
            <a:endParaRPr lang="en-US" dirty="0"/>
          </a:p>
          <a:p>
            <a:pPr marL="0" indent="0">
              <a:buClrTx/>
              <a:buSzTx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inheritance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990600" y="3105150"/>
            <a:ext cx="1066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419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 The "</a:t>
            </a:r>
            <a:r>
              <a:rPr lang="en-US" dirty="0" err="1"/>
              <a:t>displayDiscount</a:t>
            </a:r>
            <a:r>
              <a:rPr lang="en-US" dirty="0"/>
              <a:t>" method has the same signature (name, plus the number and the type of its parameters) and return type as in the superclass. It is called overriding the superclass's method=&gt; We will learn override method in the next topic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"</a:t>
            </a:r>
            <a:r>
              <a:rPr lang="en-US" i="1" dirty="0" err="1"/>
              <a:t>displayDiscount</a:t>
            </a:r>
            <a:r>
              <a:rPr lang="en-US" i="1" dirty="0"/>
              <a:t>"</a:t>
            </a:r>
            <a:r>
              <a:rPr lang="en-US" dirty="0"/>
              <a:t>) that was defined by our superclass. We use the </a:t>
            </a:r>
            <a:r>
              <a:rPr lang="en-US" b="1" dirty="0"/>
              <a:t>"super"</a:t>
            </a:r>
            <a:r>
              <a:rPr lang="en-US" dirty="0"/>
              <a:t> keyword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079750"/>
            <a:ext cx="20574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d</a:t>
            </a:r>
            <a:r>
              <a:rPr lang="en-US"/>
              <a:t>iscounting </a:t>
            </a:r>
            <a:r>
              <a:rPr lang="en-US" dirty="0"/>
              <a:t>…</a:t>
            </a:r>
          </a:p>
          <a:p>
            <a:r>
              <a:rPr lang="en-US" dirty="0"/>
              <a:t>and taking …</a:t>
            </a:r>
          </a:p>
        </p:txBody>
      </p:sp>
    </p:spTree>
    <p:extLst>
      <p:ext uri="{BB962C8B-B14F-4D97-AF65-F5344CB8AC3E}">
        <p14:creationId xmlns:p14="http://schemas.microsoft.com/office/powerpoint/2010/main" val="375036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72735-D24D-65D8-DCED-D0638AA9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9" y="762000"/>
            <a:ext cx="4487371" cy="584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65AE2-A20A-9365-98CA-796491981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898" y="5257800"/>
            <a:ext cx="5162550" cy="15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5ACA6-937A-A1E2-8F67-92FAE481A4D4}"/>
              </a:ext>
            </a:extLst>
          </p:cNvPr>
          <p:cNvGrpSpPr/>
          <p:nvPr/>
        </p:nvGrpSpPr>
        <p:grpSpPr>
          <a:xfrm>
            <a:off x="38100" y="838200"/>
            <a:ext cx="4310300" cy="4044874"/>
            <a:chOff x="38100" y="838200"/>
            <a:chExt cx="4310300" cy="40448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F0FD51-DDBA-0AE9-3556-A2330A8B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" y="838200"/>
              <a:ext cx="4310300" cy="404487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22621DC-D6D8-015B-41BC-3F76D388D7B5}"/>
                </a:ext>
              </a:extLst>
            </p:cNvPr>
            <p:cNvSpPr/>
            <p:nvPr/>
          </p:nvSpPr>
          <p:spPr>
            <a:xfrm>
              <a:off x="962025" y="1733550"/>
              <a:ext cx="609600" cy="1333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0F3CFA-5897-C59B-41A6-BEB4E4848FBE}"/>
                </a:ext>
              </a:extLst>
            </p:cNvPr>
            <p:cNvSpPr/>
            <p:nvPr/>
          </p:nvSpPr>
          <p:spPr>
            <a:xfrm>
              <a:off x="1000124" y="2346287"/>
              <a:ext cx="1362075" cy="1333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AAEDCEB-8FB8-8FC8-30D3-A24CC3C8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4752205"/>
            <a:ext cx="6781800" cy="20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11F27-E06F-D16F-8BCD-EC15BEEF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27" y="838200"/>
            <a:ext cx="6988146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0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Methods (1)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Overriding a method</a:t>
            </a:r>
            <a:r>
              <a:rPr lang="en-US" sz="2800" dirty="0"/>
              <a:t>: An instance method in a subclass with the same signature (name, plus the number and the type of its parameters) and return type as an instance method in the superclass overrides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/>
              <a:t>Use 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superclass (you may not use it because overriding </a:t>
            </a:r>
            <a:r>
              <a:rPr lang="en-US" sz="2400"/>
              <a:t>is the </a:t>
            </a:r>
            <a:r>
              <a:rPr lang="en-US" sz="2400" dirty="0"/>
              <a:t>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Hiding a method</a:t>
            </a:r>
            <a:r>
              <a:rPr lang="en-US" sz="2800" dirty="0"/>
              <a:t>: Re-implementing a static method implemented in super class</a:t>
            </a:r>
          </a:p>
        </p:txBody>
      </p:sp>
    </p:spTree>
    <p:extLst>
      <p:ext uri="{BB962C8B-B14F-4D97-AF65-F5344CB8AC3E}">
        <p14:creationId xmlns:p14="http://schemas.microsoft.com/office/powerpoint/2010/main" val="146753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F19D-9BC9-4A66-B787-E53926D0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8D6E8-7AD8-4FB2-9C47-F2B18DDF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429000"/>
            <a:ext cx="1066800" cy="1526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E8C4C8-1C84-4814-BC47-A00B9146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81884"/>
            <a:ext cx="4724400" cy="57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/>
              <a:t>Hiding Methods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2770DB-D3FE-492F-ACB9-BF2EE65D325D}"/>
              </a:ext>
            </a:extLst>
          </p:cNvPr>
          <p:cNvSpPr/>
          <p:nvPr/>
        </p:nvSpPr>
        <p:spPr>
          <a:xfrm>
            <a:off x="1751806" y="1121226"/>
            <a:ext cx="752473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A92F-CEDF-4A9A-AE27-6D6FD0B6ACEB}"/>
              </a:ext>
            </a:extLst>
          </p:cNvPr>
          <p:cNvSpPr/>
          <p:nvPr/>
        </p:nvSpPr>
        <p:spPr>
          <a:xfrm>
            <a:off x="1524000" y="2460170"/>
            <a:ext cx="752473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CA6EC16-0C9B-4678-A12C-A22C4076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/>
              <a:t>Overriding Methods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6A9DEE-9F4D-418C-AC0B-0F0673BC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124627"/>
            <a:ext cx="2590800" cy="1019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68BA6-1E9C-4F0A-A4A9-24034978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57164"/>
            <a:ext cx="5334000" cy="58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/>
          <a:lstStyle/>
          <a:p>
            <a:r>
              <a:rPr lang="en-US" dirty="0"/>
              <a:t>Using an “</a:t>
            </a:r>
            <a:r>
              <a:rPr lang="en-US" dirty="0" err="1"/>
              <a:t>instanceof</a:t>
            </a:r>
            <a:r>
              <a:rPr lang="en-US" dirty="0"/>
              <a:t>”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Dynamic and Static type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dynamic type: A reference variable that has the type of the superclass can store the address of the object of sub class. It is called to be </a:t>
            </a:r>
            <a:r>
              <a:rPr lang="en-US" sz="2000" i="1" dirty="0"/>
              <a:t>dynamic type</a:t>
            </a:r>
            <a:r>
              <a:rPr lang="en-US" sz="2000" dirty="0"/>
              <a:t>, the type that is has at runtime. </a:t>
            </a:r>
            <a:br>
              <a:rPr lang="en-US" sz="2400" dirty="0"/>
            </a:br>
            <a:r>
              <a:rPr lang="en-US" sz="2400" i="1" dirty="0">
                <a:solidFill>
                  <a:srgbClr val="FF0000"/>
                </a:solidFill>
              </a:rPr>
              <a:t>  Rectangle obj1 = new Box();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Static type: The type that it has when first declared. Static type checking is enforced by the compiler.</a:t>
            </a:r>
            <a:br>
              <a:rPr lang="en-US" sz="2400" dirty="0"/>
            </a:br>
            <a:r>
              <a:rPr lang="en-US" sz="2400" i="1" dirty="0">
                <a:solidFill>
                  <a:srgbClr val="FF0000"/>
                </a:solidFill>
              </a:rPr>
              <a:t>   Box obj2 = new Box();</a:t>
            </a:r>
          </a:p>
          <a:p>
            <a:r>
              <a:rPr lang="en-US" i="1" dirty="0"/>
              <a:t>“</a:t>
            </a:r>
            <a:r>
              <a:rPr lang="en-US" i="1" dirty="0" err="1"/>
              <a:t>Instanceof</a:t>
            </a:r>
            <a:r>
              <a:rPr lang="en-US" i="1" dirty="0"/>
              <a:t>” operator: </a:t>
            </a:r>
            <a:r>
              <a:rPr lang="en-US" sz="2000" dirty="0"/>
              <a:t>It checks whether the reference of an object belongs to the provided type or not, the </a:t>
            </a:r>
            <a:r>
              <a:rPr lang="en-US" sz="2000" dirty="0" err="1"/>
              <a:t>instanceof</a:t>
            </a:r>
            <a:r>
              <a:rPr lang="en-US" sz="2000" dirty="0"/>
              <a:t> operator will return true or false.</a:t>
            </a:r>
            <a:br>
              <a:rPr lang="en-US" sz="2000" dirty="0"/>
            </a:br>
            <a:r>
              <a:rPr lang="en-US" sz="2000" i="1" dirty="0">
                <a:solidFill>
                  <a:srgbClr val="FF0000"/>
                </a:solidFill>
              </a:rPr>
              <a:t>    If ( obj1  </a:t>
            </a:r>
            <a:r>
              <a:rPr lang="en-US" sz="2000" i="1" dirty="0" err="1">
                <a:solidFill>
                  <a:srgbClr val="FF0000"/>
                </a:solidFill>
              </a:rPr>
              <a:t>instanceof</a:t>
            </a:r>
            <a:r>
              <a:rPr lang="en-US" sz="2000" i="1" dirty="0">
                <a:solidFill>
                  <a:srgbClr val="FF0000"/>
                </a:solidFill>
              </a:rPr>
              <a:t>  Box)</a:t>
            </a:r>
            <a:br>
              <a:rPr lang="en-US" sz="2000" i="1" dirty="0">
                <a:solidFill>
                  <a:srgbClr val="FF0000"/>
                </a:solidFill>
              </a:rPr>
            </a:br>
            <a:r>
              <a:rPr lang="en-US" sz="2000" i="1" dirty="0">
                <a:solidFill>
                  <a:srgbClr val="FF0000"/>
                </a:solidFill>
              </a:rPr>
              <a:t>          </a:t>
            </a:r>
            <a:r>
              <a:rPr lang="en-US" sz="2000" i="1" dirty="0" err="1">
                <a:solidFill>
                  <a:srgbClr val="FF0000"/>
                </a:solidFill>
              </a:rPr>
              <a:t>System.out.println</a:t>
            </a:r>
            <a:r>
              <a:rPr lang="en-US" sz="2000" i="1" dirty="0">
                <a:solidFill>
                  <a:srgbClr val="FF0000"/>
                </a:solidFill>
              </a:rPr>
              <a:t>(“ obj1 is pointing to the Box object”);</a:t>
            </a:r>
          </a:p>
        </p:txBody>
      </p:sp>
    </p:spTree>
    <p:extLst>
      <p:ext uri="{BB962C8B-B14F-4D97-AF65-F5344CB8AC3E}">
        <p14:creationId xmlns:p14="http://schemas.microsoft.com/office/powerpoint/2010/main" val="291673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Study concepts: superclass, subclass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Understand the “is-a” relationship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Functions in inheritance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Using an “</a:t>
            </a:r>
            <a:r>
              <a:rPr lang="en-US" dirty="0" err="1"/>
              <a:t>instanceof</a:t>
            </a:r>
            <a:r>
              <a:rPr lang="en-US" dirty="0"/>
              <a:t>” operator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sz="2400" dirty="0"/>
              <a:t>A variable that has the type of the superclass only calls methods of the superclass. To call methods of the subclass we must </a:t>
            </a:r>
            <a:r>
              <a:rPr lang="en-US" sz="2400" i="1" dirty="0"/>
              <a:t>cast explicitly</a:t>
            </a:r>
          </a:p>
          <a:p>
            <a:r>
              <a:rPr lang="en-US" sz="2400" i="1" dirty="0"/>
              <a:t>for example,</a:t>
            </a:r>
          </a:p>
          <a:p>
            <a:pPr marL="0" indent="0">
              <a:buNone/>
            </a:pPr>
            <a:r>
              <a:rPr lang="en-US" sz="2400" i="1" dirty="0"/>
              <a:t>    public void Run(</a:t>
            </a:r>
            <a:r>
              <a:rPr lang="en-US" sz="2400" dirty="0"/>
              <a:t>Rectangle obj){</a:t>
            </a:r>
          </a:p>
          <a:p>
            <a:pPr marL="0" indent="0">
              <a:buNone/>
            </a:pPr>
            <a:r>
              <a:rPr lang="en-US" sz="2400" dirty="0"/>
              <a:t>        if( obj </a:t>
            </a:r>
            <a:r>
              <a:rPr lang="en-US" sz="2400" dirty="0" err="1">
                <a:solidFill>
                  <a:srgbClr val="FF0000"/>
                </a:solidFill>
              </a:rPr>
              <a:t>instanceof</a:t>
            </a:r>
            <a:r>
              <a:rPr lang="en-US" sz="2400" dirty="0"/>
              <a:t> Box ) {              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>
                <a:solidFill>
                  <a:srgbClr val="FF0000"/>
                </a:solidFill>
              </a:rPr>
              <a:t>((Box)obj).</a:t>
            </a:r>
            <a:r>
              <a:rPr lang="en-US" sz="2400" dirty="0" err="1"/>
              <a:t>setHeight</a:t>
            </a:r>
            <a:r>
              <a:rPr lang="en-US" sz="2400" dirty="0"/>
              <a:t>(300);</a:t>
            </a:r>
          </a:p>
          <a:p>
            <a:pPr marL="0" indent="0">
              <a:buNone/>
            </a:pPr>
            <a:r>
              <a:rPr lang="en-US" sz="2400" dirty="0"/>
              <a:t>         }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//-----------------------------------</a:t>
            </a:r>
          </a:p>
          <a:p>
            <a:pPr marL="0" indent="0">
              <a:buNone/>
            </a:pPr>
            <a:r>
              <a:rPr lang="en-US" sz="2400" dirty="0"/>
              <a:t>   Box </a:t>
            </a:r>
            <a:r>
              <a:rPr lang="en-US" sz="2400" dirty="0">
                <a:solidFill>
                  <a:srgbClr val="FF0000"/>
                </a:solidFill>
              </a:rPr>
              <a:t>obj</a:t>
            </a:r>
            <a:r>
              <a:rPr lang="en-US" sz="2400" dirty="0"/>
              <a:t> = new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Box();</a:t>
            </a:r>
          </a:p>
          <a:p>
            <a:pPr marL="0" indent="0">
              <a:buNone/>
            </a:pPr>
            <a:r>
              <a:rPr lang="en-US" sz="2400" dirty="0"/>
              <a:t>   Run(</a:t>
            </a:r>
            <a:r>
              <a:rPr lang="en-US" sz="2400" dirty="0">
                <a:solidFill>
                  <a:srgbClr val="FF0000"/>
                </a:solidFill>
              </a:rPr>
              <a:t>obj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248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Casting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EE215-610A-58A8-64D7-2B067622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4" y="1447800"/>
            <a:ext cx="801676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14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Casting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505CC-6C40-9A5E-624D-CC7E55FC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44562"/>
            <a:ext cx="5951531" cy="5828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631FA-D820-7CCF-306D-192E857F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61" y="5782021"/>
            <a:ext cx="4397121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3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0A23-227B-5505-BA49-985DD754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C756E-5E26-7C35-7403-55048740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4902347" cy="715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03B51-FE51-47C0-6DFC-3D953F32C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815936"/>
            <a:ext cx="4343400" cy="12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6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and Super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302209" cy="2514600"/>
          </a:xfrm>
        </p:spPr>
      </p:pic>
      <p:sp>
        <p:nvSpPr>
          <p:cNvPr id="5" name="TextBox 4"/>
          <p:cNvSpPr txBox="1"/>
          <p:nvPr/>
        </p:nvSpPr>
        <p:spPr>
          <a:xfrm>
            <a:off x="3869267" y="1295400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Object-oriented languages implement reusability of coding structure through inheritance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refers to the relationship between classes where one class inherits the entire structure of another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root of our design is a relatively abstract entity, and we build upon that entity to produce progressively more concrete entities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higher-level entities are </a:t>
            </a:r>
            <a:r>
              <a:rPr lang="en-US" b="1" dirty="0"/>
              <a:t>“parent”, “base” or “super”</a:t>
            </a:r>
            <a:r>
              <a:rPr lang="en-US" dirty="0"/>
              <a:t> 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lower-level ones built from them are </a:t>
            </a:r>
            <a:r>
              <a:rPr lang="en-US" b="1" dirty="0"/>
              <a:t>“child”, "derived" or “sub”</a:t>
            </a:r>
            <a:r>
              <a:rPr lang="en-US" dirty="0"/>
              <a:t> classes.</a:t>
            </a:r>
          </a:p>
        </p:txBody>
      </p:sp>
    </p:spTree>
    <p:extLst>
      <p:ext uri="{BB962C8B-B14F-4D97-AF65-F5344CB8AC3E}">
        <p14:creationId xmlns:p14="http://schemas.microsoft.com/office/powerpoint/2010/main" val="843286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Object-oriented languages implement reusability of coding structure through inheritance</a:t>
            </a:r>
          </a:p>
          <a:p>
            <a:r>
              <a:rPr lang="en-US" sz="2400" dirty="0"/>
              <a:t>A derived class does not by default inherit the constructor of a super class</a:t>
            </a:r>
          </a:p>
          <a:p>
            <a:r>
              <a:rPr lang="en-US" sz="2400" dirty="0"/>
              <a:t>Constructors in an inheritance hierarchy execute in order from the super class to the derived class</a:t>
            </a:r>
          </a:p>
          <a:p>
            <a:r>
              <a:rPr lang="en-US" sz="2400" dirty="0"/>
              <a:t>Using the </a:t>
            </a:r>
            <a:r>
              <a:rPr lang="en-US" sz="2400" dirty="0" err="1"/>
              <a:t>instanceof</a:t>
            </a:r>
            <a:r>
              <a:rPr lang="en-US" sz="2400" dirty="0"/>
              <a:t> keyword if we need to check the type of the reference variable.</a:t>
            </a:r>
          </a:p>
          <a:p>
            <a:r>
              <a:rPr lang="en-US" sz="2400" dirty="0"/>
              <a:t>Check the type of the reference variable before casting it explicitly.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Implementing </a:t>
            </a:r>
            <a:br>
              <a:rPr lang="en-US" sz="3600" dirty="0"/>
            </a:br>
            <a:r>
              <a:rPr lang="en-US" sz="3600" dirty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3 common relations in classes:</a:t>
            </a:r>
          </a:p>
          <a:p>
            <a:pPr lvl="1"/>
            <a:r>
              <a:rPr lang="en-US" dirty="0"/>
              <a:t>“is a/ a kind of”</a:t>
            </a:r>
          </a:p>
          <a:p>
            <a:pPr lvl="1"/>
            <a:r>
              <a:rPr lang="en-US" dirty="0"/>
              <a:t>“has a”</a:t>
            </a:r>
          </a:p>
          <a:p>
            <a:pPr lvl="1"/>
            <a:r>
              <a:rPr lang="en-US" dirty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Student is a person</a:t>
            </a:r>
          </a:p>
          <a:p>
            <a:pPr lvl="1"/>
            <a:r>
              <a:rPr lang="en-US" dirty="0"/>
              <a:t>“A home is a house that has a family and a pet.”</a:t>
            </a:r>
          </a:p>
          <a:p>
            <a:pPr lvl="1"/>
            <a:r>
              <a:rPr lang="en-US" dirty="0"/>
              <a:t>An invoice contains </a:t>
            </a:r>
            <a:r>
              <a:rPr lang="en-US"/>
              <a:t>some products and a product </a:t>
            </a:r>
            <a:r>
              <a:rPr lang="en-US" dirty="0"/>
              <a:t>can be contained </a:t>
            </a:r>
            <a:r>
              <a:rPr lang="en-US"/>
              <a:t>in some invoices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Implementing </a:t>
            </a:r>
            <a:br>
              <a:rPr lang="en-US" sz="3200" dirty="0"/>
            </a:br>
            <a:r>
              <a:rPr lang="en-US" sz="3200" dirty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Person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birthDate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/>
                        <a:t>+ String</a:t>
                      </a:r>
                      <a:r>
                        <a:rPr lang="en-US" sz="1800" baseline="0" dirty="0"/>
                        <a:t> getName();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+ void setName(String n);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/>
                        <a:t>…….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department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 void setDepartment(String 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/>
                        <a:t> String degreeSought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getStudentId();</a:t>
                      </a:r>
                    </a:p>
                    <a:p>
                      <a:r>
                        <a:rPr lang="en-US" sz="1800" dirty="0"/>
                        <a:t>+ void setStudentID(String</a:t>
                      </a:r>
                      <a:r>
                        <a:rPr lang="en-US" sz="1800" baseline="0" dirty="0"/>
                        <a:t> id)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12954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“is a” is implemented as a sub-class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“has a” is implemented as reference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class Professor has the field Student[] students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class Student has the field Professor pr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" y="221873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Sub-classes inherit the structure of super class</a:t>
            </a: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1905000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Rectangle&lt;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length, width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Box &lt;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length, width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height&gt;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29000" y="2965450"/>
            <a:ext cx="1981200" cy="3365500"/>
            <a:chOff x="3352800" y="2730500"/>
            <a:chExt cx="1981200" cy="33655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2800" y="27305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Rectangle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52800" y="31115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Length</a:t>
              </a:r>
              <a:br>
                <a:rPr lang="en-US" dirty="0"/>
              </a:br>
              <a:r>
                <a:rPr lang="en-US" dirty="0"/>
                <a:t>width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52800" y="5334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Box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352800" y="57150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height</a:t>
              </a:r>
            </a:p>
          </p:txBody>
        </p:sp>
        <p:cxnSp>
          <p:nvCxnSpPr>
            <p:cNvPr id="3" name="Straight Connector 2"/>
            <p:cNvCxnSpPr>
              <a:endCxn id="11" idx="0"/>
            </p:cNvCxnSpPr>
            <p:nvPr/>
          </p:nvCxnSpPr>
          <p:spPr>
            <a:xfrm>
              <a:off x="4343400" y="45720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>
              <a:off x="4191000" y="4254500"/>
              <a:ext cx="304800" cy="317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76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6233309" cy="1901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7920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shop that sells antiques items, namely </a:t>
            </a:r>
            <a:r>
              <a:rPr lang="en-US" b="1" dirty="0"/>
              <a:t>vases</a:t>
            </a:r>
            <a:r>
              <a:rPr lang="en-US" dirty="0"/>
              <a:t>, </a:t>
            </a:r>
            <a:r>
              <a:rPr lang="en-US" b="1" dirty="0"/>
              <a:t>statues and paintings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78355"/>
            <a:ext cx="4807052" cy="24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There are some sub-classes from one super class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/>
              <a:t>The </a:t>
            </a:r>
            <a:r>
              <a:rPr lang="en-US" sz="2400" u="sng" dirty="0"/>
              <a:t>extends</a:t>
            </a:r>
            <a:r>
              <a:rPr lang="en-US" sz="2400" dirty="0"/>
              <a:t> keyword is used to create sub-class.</a:t>
            </a:r>
          </a:p>
          <a:p>
            <a:pPr algn="just"/>
            <a:r>
              <a:rPr lang="en-US" sz="2400" dirty="0"/>
              <a:t>A class can be directly derived from </a:t>
            </a:r>
            <a:r>
              <a:rPr lang="en-US" sz="2400" dirty="0">
                <a:solidFill>
                  <a:srgbClr val="0000CC"/>
                </a:solidFill>
              </a:rPr>
              <a:t>only</a:t>
            </a:r>
            <a:r>
              <a:rPr lang="en-US" sz="2400" dirty="0"/>
              <a:t> one class ( Java is a single-inherited OOP language).</a:t>
            </a:r>
          </a:p>
          <a:p>
            <a:pPr algn="just"/>
            <a:r>
              <a:rPr lang="en-US" sz="2400" dirty="0"/>
              <a:t>If a class does not have any superclass, then it is implicitly derived from Object class.</a:t>
            </a:r>
          </a:p>
          <a:p>
            <a:pPr algn="just"/>
            <a:r>
              <a:rPr lang="en-US" sz="2400" dirty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r>
              <a:rPr lang="en-US" sz="4000" dirty="0"/>
              <a:t>  “super” Keyword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/>
              <a:t>super(arguments); </a:t>
            </a:r>
            <a:r>
              <a:rPr lang="en-US" sz="2200" i="1" dirty="0"/>
              <a:t>//invoke a superclass 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/>
              <a:t>Subclass constructor </a:t>
            </a:r>
            <a:r>
              <a:rPr lang="en-US" sz="2200" b="1" dirty="0"/>
              <a:t>must invoke super class constructor</a:t>
            </a:r>
            <a:endParaRPr lang="en-US" sz="2200" i="1" dirty="0"/>
          </a:p>
          <a:p>
            <a:pPr lvl="1">
              <a:buClrTx/>
              <a:buFont typeface="Arial" charset="0"/>
              <a:buChar char="•"/>
            </a:pPr>
            <a:r>
              <a:rPr lang="en-US" sz="2200" dirty="0"/>
              <a:t>The call </a:t>
            </a:r>
            <a:r>
              <a:rPr lang="en-US" sz="2200" b="1" i="1" dirty="0"/>
              <a:t>must </a:t>
            </a:r>
            <a:r>
              <a:rPr lang="en-US" sz="2200" b="1" dirty="0"/>
              <a:t>be the </a:t>
            </a:r>
            <a:r>
              <a:rPr lang="en-US" sz="2200" b="1" i="1" dirty="0"/>
              <a:t>first </a:t>
            </a:r>
            <a:r>
              <a:rPr lang="en-US" sz="2200" b="1" dirty="0"/>
              <a:t>statement in the</a:t>
            </a:r>
            <a:br>
              <a:rPr lang="en-US" sz="2200" b="1" dirty="0"/>
            </a:br>
            <a:r>
              <a:rPr lang="en-US" sz="2200" b="1" dirty="0"/>
              <a:t>subclass constructor</a:t>
            </a:r>
            <a:endParaRPr lang="en-US" sz="22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700" b="1" dirty="0"/>
              <a:t>Note</a:t>
            </a:r>
            <a:r>
              <a:rPr lang="en-US" sz="2700" dirty="0"/>
              <a:t>: </a:t>
            </a:r>
            <a:r>
              <a:rPr lang="en-US" sz="2000" dirty="0"/>
              <a:t>If a constructor </a:t>
            </a:r>
            <a:r>
              <a:rPr lang="en-US" sz="2000" i="1" dirty="0"/>
              <a:t>does not explicitly invoke a superclass constructor</a:t>
            </a:r>
            <a:r>
              <a:rPr lang="en-US" sz="2000" dirty="0"/>
              <a:t>, the Java compiler </a:t>
            </a:r>
            <a:r>
              <a:rPr lang="en-US" sz="2000" i="1" dirty="0"/>
              <a:t>automatically inserts a call to the no-argument constructor of the superclass</a:t>
            </a:r>
            <a:r>
              <a:rPr lang="en-US" sz="2000" dirty="0"/>
              <a:t>. If the super class does not have a no-argument constructor, you will get a compile-time error.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</TotalTime>
  <Words>1275</Words>
  <Application>Microsoft Office PowerPoint</Application>
  <PresentationFormat>On-screen Show (4:3)</PresentationFormat>
  <Paragraphs>176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 Inheritance  </vt:lpstr>
      <vt:lpstr>Objectives</vt:lpstr>
      <vt:lpstr>Derived and Super Classes</vt:lpstr>
      <vt:lpstr>Implementing  Object-Oriented Relationships</vt:lpstr>
      <vt:lpstr>Implementing  Object-Oriented Relationships…</vt:lpstr>
      <vt:lpstr>Inheritance…</vt:lpstr>
      <vt:lpstr>Inheritance…</vt:lpstr>
      <vt:lpstr>Inheritance</vt:lpstr>
      <vt:lpstr>   “super” Keyword </vt:lpstr>
      <vt:lpstr>  Functions in inheritance  </vt:lpstr>
      <vt:lpstr>Functions in inheritance</vt:lpstr>
      <vt:lpstr>Inheritance…</vt:lpstr>
      <vt:lpstr>Inheritance…</vt:lpstr>
      <vt:lpstr>Inheritance…</vt:lpstr>
      <vt:lpstr>Overriding and Hiding Methods (1)</vt:lpstr>
      <vt:lpstr>Static Example</vt:lpstr>
      <vt:lpstr>Hiding Methods</vt:lpstr>
      <vt:lpstr>Overriding Methods</vt:lpstr>
      <vt:lpstr>Using an “instanceof” operator </vt:lpstr>
      <vt:lpstr>Casting</vt:lpstr>
      <vt:lpstr>Demo Casting</vt:lpstr>
      <vt:lpstr>Demo Casting</vt:lpstr>
      <vt:lpstr>Exercise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Kiem Ho Hoan</cp:lastModifiedBy>
  <cp:revision>569</cp:revision>
  <dcterms:created xsi:type="dcterms:W3CDTF">2007-08-21T04:43:22Z</dcterms:created>
  <dcterms:modified xsi:type="dcterms:W3CDTF">2024-05-29T05:43:53Z</dcterms:modified>
</cp:coreProperties>
</file>