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6" r:id="rId1"/>
  </p:sldMasterIdLst>
  <p:notesMasterIdLst>
    <p:notesMasterId r:id="rId80"/>
  </p:notesMasterIdLst>
  <p:handoutMasterIdLst>
    <p:handoutMasterId r:id="rId81"/>
  </p:handoutMasterIdLst>
  <p:sldIdLst>
    <p:sldId id="256" r:id="rId2"/>
    <p:sldId id="320" r:id="rId3"/>
    <p:sldId id="319" r:id="rId4"/>
    <p:sldId id="266" r:id="rId5"/>
    <p:sldId id="267" r:id="rId6"/>
    <p:sldId id="268" r:id="rId7"/>
    <p:sldId id="322" r:id="rId8"/>
    <p:sldId id="326" r:id="rId9"/>
    <p:sldId id="327" r:id="rId10"/>
    <p:sldId id="492" r:id="rId11"/>
    <p:sldId id="328" r:id="rId12"/>
    <p:sldId id="329" r:id="rId13"/>
    <p:sldId id="334" r:id="rId14"/>
    <p:sldId id="335" r:id="rId15"/>
    <p:sldId id="336" r:id="rId16"/>
    <p:sldId id="337" r:id="rId17"/>
    <p:sldId id="361" r:id="rId18"/>
    <p:sldId id="360" r:id="rId19"/>
    <p:sldId id="487" r:id="rId20"/>
    <p:sldId id="488" r:id="rId21"/>
    <p:sldId id="489" r:id="rId22"/>
    <p:sldId id="490" r:id="rId23"/>
    <p:sldId id="491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2" r:id="rId39"/>
    <p:sldId id="353" r:id="rId40"/>
    <p:sldId id="354" r:id="rId41"/>
    <p:sldId id="355" r:id="rId42"/>
    <p:sldId id="356" r:id="rId43"/>
    <p:sldId id="493" r:id="rId44"/>
    <p:sldId id="494" r:id="rId45"/>
    <p:sldId id="495" r:id="rId46"/>
    <p:sldId id="496" r:id="rId47"/>
    <p:sldId id="497" r:id="rId48"/>
    <p:sldId id="498" r:id="rId49"/>
    <p:sldId id="323" r:id="rId50"/>
    <p:sldId id="273" r:id="rId51"/>
    <p:sldId id="274" r:id="rId52"/>
    <p:sldId id="275" r:id="rId53"/>
    <p:sldId id="278" r:id="rId54"/>
    <p:sldId id="279" r:id="rId55"/>
    <p:sldId id="280" r:id="rId56"/>
    <p:sldId id="281" r:id="rId57"/>
    <p:sldId id="282" r:id="rId58"/>
    <p:sldId id="283" r:id="rId59"/>
    <p:sldId id="284" r:id="rId60"/>
    <p:sldId id="285" r:id="rId61"/>
    <p:sldId id="286" r:id="rId62"/>
    <p:sldId id="331" r:id="rId63"/>
    <p:sldId id="332" r:id="rId64"/>
    <p:sldId id="333" r:id="rId65"/>
    <p:sldId id="309" r:id="rId66"/>
    <p:sldId id="359" r:id="rId67"/>
    <p:sldId id="357" r:id="rId68"/>
    <p:sldId id="358" r:id="rId69"/>
    <p:sldId id="310" r:id="rId70"/>
    <p:sldId id="311" r:id="rId71"/>
    <p:sldId id="312" r:id="rId72"/>
    <p:sldId id="313" r:id="rId73"/>
    <p:sldId id="314" r:id="rId74"/>
    <p:sldId id="315" r:id="rId75"/>
    <p:sldId id="316" r:id="rId76"/>
    <p:sldId id="363" r:id="rId77"/>
    <p:sldId id="317" r:id="rId78"/>
    <p:sldId id="362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99FF66"/>
    <a:srgbClr val="008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80" autoAdjust="0"/>
  </p:normalViewPr>
  <p:slideViewPr>
    <p:cSldViewPr>
      <p:cViewPr varScale="1">
        <p:scale>
          <a:sx n="85" d="100"/>
          <a:sy n="85" d="100"/>
        </p:scale>
        <p:origin x="137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CEEF3-AF28-4EE1-BB22-A06E452C044D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9ED58-A3F5-4CC3-9D0D-36EF7DD7D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855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8B72C-0139-49C4-BC11-B1BC54406BD1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1ADBD-9B17-403B-9B36-67BA1ABD7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769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In a </a:t>
            </a:r>
            <a:r>
              <a:rPr lang="en-US" baseline="0"/>
              <a:t>real sofware, files are ways to store data of a program. Data in a file can be binary bytes, characters, and even binary data of objects belonging to a specific class.  Depending on storing formats, read from and write data to a file are different. So, the java.io package supplies APIs for managing directories and files.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42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91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04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18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pic>
        <p:nvPicPr>
          <p:cNvPr id="15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539496" cy="457200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914400"/>
            <a:ext cx="77724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sldNum="0" hdr="0" ft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File I/O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DC206-2179-11A9-5DF6-DBFAE967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A4A732-972A-985B-2696-43C2F043D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61" y="1295400"/>
            <a:ext cx="8512278" cy="480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42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charset="0"/>
                <a:cs typeface="Arial" charset="0"/>
              </a:rPr>
              <a:t>Accessing directories and files…</a:t>
            </a:r>
          </a:p>
        </p:txBody>
      </p:sp>
      <p:sp>
        <p:nvSpPr>
          <p:cNvPr id="20484" name="Line 11"/>
          <p:cNvSpPr>
            <a:spLocks noChangeShapeType="1"/>
          </p:cNvSpPr>
          <p:nvPr/>
        </p:nvSpPr>
        <p:spPr bwMode="auto">
          <a:xfrm>
            <a:off x="3962400" y="2438400"/>
            <a:ext cx="32004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5" name="Line 12"/>
          <p:cNvSpPr>
            <a:spLocks noChangeShapeType="1"/>
          </p:cNvSpPr>
          <p:nvPr/>
        </p:nvSpPr>
        <p:spPr bwMode="auto">
          <a:xfrm flipV="1">
            <a:off x="7162800" y="1981200"/>
            <a:ext cx="152400" cy="4572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81000" y="914400"/>
            <a:ext cx="8763000" cy="5486400"/>
            <a:chOff x="381000" y="914400"/>
            <a:chExt cx="8763000" cy="5486400"/>
          </a:xfrm>
        </p:grpSpPr>
        <p:pic>
          <p:nvPicPr>
            <p:cNvPr id="20487" name="Picture 1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1000" y="1295400"/>
              <a:ext cx="8458200" cy="495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488" name="Text Box 13"/>
            <p:cNvSpPr txBox="1">
              <a:spLocks noChangeArrowheads="1"/>
            </p:cNvSpPr>
            <p:nvPr/>
          </p:nvSpPr>
          <p:spPr bwMode="auto">
            <a:xfrm>
              <a:off x="4267200" y="5486400"/>
              <a:ext cx="4343400" cy="914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400"/>
                <a:t>Hành vi lastModified() trả về 1 số long mô tả chênh lệnh mili giây kể từ Jan</a:t>
              </a:r>
              <a:r>
                <a:rPr lang="en-US" sz="1400">
                  <a:latin typeface="Times New Roman" pitchFamily="18" charset="0"/>
                </a:rPr>
                <a:t>uary 1, 1970, 00:00:00 GMT. Thông qua 1 đối tượng Date  giúp đổi chênh lệch mili giây này trở lại thành ngày giờ GMT</a:t>
              </a:r>
              <a:endParaRPr lang="en-US" sz="1400"/>
            </a:p>
          </p:txBody>
        </p:sp>
        <p:pic>
          <p:nvPicPr>
            <p:cNvPr id="20489" name="Picture 4"/>
            <p:cNvPicPr>
              <a:picLocks noChangeAspect="1" noChangeArrowheads="1"/>
            </p:cNvPicPr>
            <p:nvPr/>
          </p:nvPicPr>
          <p:blipFill>
            <a:blip r:embed="rId3"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5895975" y="914400"/>
              <a:ext cx="3248025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tangle 9"/>
          <p:cNvSpPr/>
          <p:nvPr/>
        </p:nvSpPr>
        <p:spPr>
          <a:xfrm>
            <a:off x="2819400" y="1295400"/>
            <a:ext cx="2971800" cy="369332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Arial" charset="0"/>
                <a:cs typeface="Arial" charset="0"/>
              </a:rPr>
              <a:t>Get File Attributes Demo.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742890"/>
            <a:ext cx="31242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Arial" charset="0"/>
                <a:cs typeface="Arial" charset="0"/>
              </a:rPr>
              <a:t>The java.io.File Class…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6A0B4A9-7C17-47CB-84DB-7A4A115D611A}"/>
              </a:ext>
            </a:extLst>
          </p:cNvPr>
          <p:cNvGrpSpPr/>
          <p:nvPr/>
        </p:nvGrpSpPr>
        <p:grpSpPr>
          <a:xfrm>
            <a:off x="6706027" y="3212068"/>
            <a:ext cx="2437973" cy="1988732"/>
            <a:chOff x="6706027" y="3212068"/>
            <a:chExt cx="2437973" cy="19887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1241C2-6F68-4E12-B28F-42BBCEC38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06027" y="3212068"/>
              <a:ext cx="2437973" cy="198873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BABB682-F7C0-4BB8-AFED-79BFA0FD95D1}"/>
                </a:ext>
              </a:extLst>
            </p:cNvPr>
            <p:cNvSpPr/>
            <p:nvPr/>
          </p:nvSpPr>
          <p:spPr>
            <a:xfrm>
              <a:off x="6926580" y="4832984"/>
              <a:ext cx="388620" cy="1962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 charset="0"/>
                <a:cs typeface="Arial" charset="0"/>
              </a:rPr>
              <a:t>Accessing directories and files…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952500"/>
            <a:ext cx="8229600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5943600" y="3581400"/>
            <a:ext cx="2971800" cy="1295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bg1"/>
                </a:solidFill>
              </a:rPr>
              <a:t>./ : current folder</a:t>
            </a:r>
          </a:p>
          <a:p>
            <a:r>
              <a:rPr lang="en-US" b="1">
                <a:solidFill>
                  <a:schemeClr val="bg1"/>
                </a:solidFill>
              </a:rPr>
              <a:t>../ : Father of current folder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1295400"/>
            <a:ext cx="2813591" cy="369332"/>
          </a:xfrm>
          <a:prstGeom prst="rect">
            <a:avLst/>
          </a:prstGeom>
          <a:solidFill>
            <a:srgbClr val="008000"/>
          </a:solidFill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charset="0"/>
                <a:cs typeface="Arial" charset="0"/>
              </a:rPr>
              <a:t>Accessing a folder Demo.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742890"/>
            <a:ext cx="31242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Arial" charset="0"/>
                <a:cs typeface="Arial" charset="0"/>
              </a:rPr>
              <a:t>The java.io.File Class…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4- Access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  <a:latin typeface="Arial" charset="0"/>
                <a:cs typeface="Arial" charset="0"/>
              </a:rPr>
              <a:t>Character Streams</a:t>
            </a:r>
            <a:r>
              <a:rPr lang="en-US">
                <a:latin typeface="Arial" charset="0"/>
                <a:cs typeface="Arial" charset="0"/>
              </a:rPr>
              <a:t>: </a:t>
            </a:r>
          </a:p>
          <a:p>
            <a:pPr lvl="1"/>
            <a:r>
              <a:rPr lang="en-US" sz="2000">
                <a:latin typeface="Arial" charset="0"/>
                <a:cs typeface="Arial" charset="0"/>
              </a:rPr>
              <a:t>Two ultimate abstract classes of character streams are Reader and Writer.</a:t>
            </a:r>
          </a:p>
          <a:p>
            <a:pPr lvl="1"/>
            <a:r>
              <a:rPr lang="en-US" sz="2000">
                <a:latin typeface="Arial" charset="0"/>
                <a:cs typeface="Arial" charset="0"/>
              </a:rPr>
              <a:t>Reader: input character stream will read data from data source (device) to variables (UTF characters).</a:t>
            </a:r>
          </a:p>
          <a:p>
            <a:pPr lvl="1"/>
            <a:r>
              <a:rPr lang="en-US" sz="2000">
                <a:latin typeface="Arial" charset="0"/>
                <a:cs typeface="Arial" charset="0"/>
              </a:rPr>
              <a:t>Writer: stream will write UTF characters to data source (device).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3810000" y="152400"/>
            <a:ext cx="4648200" cy="914400"/>
          </a:xfrm>
        </p:spPr>
        <p:txBody>
          <a:bodyPr>
            <a:normAutofit fontScale="90000"/>
          </a:bodyPr>
          <a:lstStyle/>
          <a:p>
            <a:r>
              <a:rPr lang="en-US" sz="3200"/>
              <a:t>Access Text Files …</a:t>
            </a:r>
            <a:br>
              <a:rPr lang="en-US" sz="3200"/>
            </a:br>
            <a:r>
              <a:rPr lang="en-US" sz="3200"/>
              <a:t>Character </a:t>
            </a:r>
            <a:r>
              <a:rPr lang="en-US" sz="3200">
                <a:latin typeface="Arial" charset="0"/>
                <a:cs typeface="Arial" charset="0"/>
              </a:rPr>
              <a:t>Streams</a:t>
            </a: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607218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1988" y="3962400"/>
            <a:ext cx="825341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4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62725" y="3733800"/>
            <a:ext cx="25812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76200" y="457200"/>
            <a:ext cx="3810000" cy="1066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/>
              <a:t>Access Text Files … </a:t>
            </a:r>
            <a:br>
              <a:rPr lang="en-US" sz="3200"/>
            </a:br>
            <a:r>
              <a:rPr lang="en-US" sz="3200">
                <a:latin typeface="Arial" charset="0"/>
                <a:cs typeface="Arial" charset="0"/>
              </a:rPr>
              <a:t>Reading Data 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0" y="24384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char  c;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7400" y="1752600"/>
            <a:ext cx="2057400" cy="5334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File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057400" y="2895600"/>
            <a:ext cx="2057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FileReader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858000" y="32004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String S;</a:t>
            </a:r>
          </a:p>
        </p:txBody>
      </p:sp>
      <p:sp>
        <p:nvSpPr>
          <p:cNvPr id="9" name="Rectangle 8"/>
          <p:cNvSpPr/>
          <p:nvPr/>
        </p:nvSpPr>
        <p:spPr>
          <a:xfrm>
            <a:off x="2057400" y="4191000"/>
            <a:ext cx="2057400" cy="5334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chemeClr val="tx1"/>
                </a:solidFill>
              </a:rPr>
              <a:t>BufferedReader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0" y="4648200"/>
            <a:ext cx="1371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ClassA  obj;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…………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57400" y="5410200"/>
            <a:ext cx="2057400" cy="533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LineNumberReader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29400" y="5943600"/>
            <a:ext cx="2286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int  lineCurrentNo;</a:t>
            </a:r>
          </a:p>
        </p:txBody>
      </p:sp>
      <p:sp>
        <p:nvSpPr>
          <p:cNvPr id="13" name="Oval 12"/>
          <p:cNvSpPr/>
          <p:nvPr/>
        </p:nvSpPr>
        <p:spPr>
          <a:xfrm>
            <a:off x="4876800" y="2438400"/>
            <a:ext cx="1030111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read()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228600" y="3048000"/>
            <a:ext cx="1219200" cy="1524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TextFile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(filename)</a:t>
            </a:r>
          </a:p>
        </p:txBody>
      </p:sp>
      <p:sp>
        <p:nvSpPr>
          <p:cNvPr id="15" name="Oval 14"/>
          <p:cNvSpPr/>
          <p:nvPr/>
        </p:nvSpPr>
        <p:spPr>
          <a:xfrm>
            <a:off x="4648200" y="3276600"/>
            <a:ext cx="15240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readLine()</a:t>
            </a:r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rot="5400000" flipH="1" flipV="1">
            <a:off x="1028700" y="2095500"/>
            <a:ext cx="762000" cy="1143000"/>
          </a:xfrm>
          <a:prstGeom prst="straightConnector1">
            <a:avLst/>
          </a:prstGeom>
          <a:ln w="28575">
            <a:solidFill>
              <a:srgbClr val="0066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1"/>
          </p:cNvCxnSpPr>
          <p:nvPr/>
        </p:nvCxnSpPr>
        <p:spPr>
          <a:xfrm flipV="1">
            <a:off x="1447800" y="3162300"/>
            <a:ext cx="609600" cy="114300"/>
          </a:xfrm>
          <a:prstGeom prst="straightConnector1">
            <a:avLst/>
          </a:prstGeom>
          <a:ln w="28575">
            <a:solidFill>
              <a:srgbClr val="0066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 rot="5400000">
            <a:off x="2781301" y="2590800"/>
            <a:ext cx="609600" cy="3175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2057401" y="3810000"/>
            <a:ext cx="762000" cy="3175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1219201" y="4419600"/>
            <a:ext cx="1981200" cy="3175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3" idx="2"/>
          </p:cNvCxnSpPr>
          <p:nvPr/>
        </p:nvCxnSpPr>
        <p:spPr>
          <a:xfrm flipV="1">
            <a:off x="4114800" y="2781300"/>
            <a:ext cx="762000" cy="381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</p:cNvCxnSpPr>
          <p:nvPr/>
        </p:nvCxnSpPr>
        <p:spPr>
          <a:xfrm flipV="1">
            <a:off x="4114800" y="2971800"/>
            <a:ext cx="762000" cy="14859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</p:cNvCxnSpPr>
          <p:nvPr/>
        </p:nvCxnSpPr>
        <p:spPr>
          <a:xfrm flipV="1">
            <a:off x="4114800" y="3733800"/>
            <a:ext cx="609600" cy="7239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3"/>
            <a:endCxn id="15" idx="3"/>
          </p:cNvCxnSpPr>
          <p:nvPr/>
        </p:nvCxnSpPr>
        <p:spPr>
          <a:xfrm flipV="1">
            <a:off x="4114800" y="3861967"/>
            <a:ext cx="756585" cy="181493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3"/>
            <a:endCxn id="13" idx="3"/>
          </p:cNvCxnSpPr>
          <p:nvPr/>
        </p:nvCxnSpPr>
        <p:spPr>
          <a:xfrm flipV="1">
            <a:off x="4114800" y="3023767"/>
            <a:ext cx="912856" cy="265313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6"/>
            <a:endCxn id="5" idx="1"/>
          </p:cNvCxnSpPr>
          <p:nvPr/>
        </p:nvCxnSpPr>
        <p:spPr>
          <a:xfrm flipV="1">
            <a:off x="5906911" y="2705100"/>
            <a:ext cx="951089" cy="76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6"/>
            <a:endCxn id="8" idx="1"/>
          </p:cNvCxnSpPr>
          <p:nvPr/>
        </p:nvCxnSpPr>
        <p:spPr>
          <a:xfrm flipV="1">
            <a:off x="6172200" y="3467100"/>
            <a:ext cx="685800" cy="1524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6"/>
          </p:cNvCxnSpPr>
          <p:nvPr/>
        </p:nvCxnSpPr>
        <p:spPr>
          <a:xfrm>
            <a:off x="6172200" y="3619500"/>
            <a:ext cx="838200" cy="13335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</p:cNvCxnSpPr>
          <p:nvPr/>
        </p:nvCxnSpPr>
        <p:spPr>
          <a:xfrm>
            <a:off x="6172200" y="3619500"/>
            <a:ext cx="762000" cy="17145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038600" y="5943600"/>
            <a:ext cx="23622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getLineNumber()</a:t>
            </a:r>
          </a:p>
        </p:txBody>
      </p:sp>
      <p:cxnSp>
        <p:nvCxnSpPr>
          <p:cNvPr id="31" name="Straight Arrow Connector 30"/>
          <p:cNvCxnSpPr>
            <a:stCxn id="11" idx="3"/>
          </p:cNvCxnSpPr>
          <p:nvPr/>
        </p:nvCxnSpPr>
        <p:spPr>
          <a:xfrm>
            <a:off x="4114800" y="5676900"/>
            <a:ext cx="609600" cy="2667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6"/>
            <a:endCxn id="12" idx="1"/>
          </p:cNvCxnSpPr>
          <p:nvPr/>
        </p:nvCxnSpPr>
        <p:spPr>
          <a:xfrm flipV="1">
            <a:off x="6400800" y="6210300"/>
            <a:ext cx="228600" cy="76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0" idx="3"/>
          </p:cNvCxnSpPr>
          <p:nvPr/>
        </p:nvCxnSpPr>
        <p:spPr>
          <a:xfrm rot="10800000">
            <a:off x="8229600" y="5257800"/>
            <a:ext cx="457200" cy="1588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7812088" y="4381500"/>
            <a:ext cx="1751012" cy="1588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3"/>
          </p:cNvCxnSpPr>
          <p:nvPr/>
        </p:nvCxnSpPr>
        <p:spPr>
          <a:xfrm>
            <a:off x="8229600" y="3467100"/>
            <a:ext cx="457200" cy="38100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382000" y="3581400"/>
            <a:ext cx="7620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split</a:t>
            </a:r>
          </a:p>
        </p:txBody>
      </p:sp>
      <p:sp>
        <p:nvSpPr>
          <p:cNvPr id="37" name="Oval 36"/>
          <p:cNvSpPr/>
          <p:nvPr/>
        </p:nvSpPr>
        <p:spPr>
          <a:xfrm>
            <a:off x="5257800" y="3810000"/>
            <a:ext cx="8382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null?</a:t>
            </a:r>
          </a:p>
        </p:txBody>
      </p:sp>
      <p:sp>
        <p:nvSpPr>
          <p:cNvPr id="38" name="Oval 37"/>
          <p:cNvSpPr/>
          <p:nvPr/>
        </p:nvSpPr>
        <p:spPr>
          <a:xfrm>
            <a:off x="5638800" y="2743200"/>
            <a:ext cx="6858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-1?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28600" y="4724400"/>
            <a:ext cx="1600200" cy="18288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We must know data format in the file.</a:t>
            </a:r>
          </a:p>
        </p:txBody>
      </p:sp>
      <p:sp>
        <p:nvSpPr>
          <p:cNvPr id="40" name="Oval 39"/>
          <p:cNvSpPr/>
          <p:nvPr/>
        </p:nvSpPr>
        <p:spPr>
          <a:xfrm>
            <a:off x="1371600" y="28194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2514600" y="23622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379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8300" y="76200"/>
            <a:ext cx="32385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76200" y="609600"/>
            <a:ext cx="38100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/>
              <a:t>Access Text Files … </a:t>
            </a:r>
            <a:br>
              <a:rPr lang="en-US" sz="3200"/>
            </a:br>
            <a:r>
              <a:rPr lang="en-US" sz="3200">
                <a:latin typeface="Arial" charset="0"/>
                <a:cs typeface="Arial" charset="0"/>
              </a:rPr>
              <a:t>Writing Data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7375" y="190500"/>
            <a:ext cx="294322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Rectangle 42"/>
          <p:cNvSpPr/>
          <p:nvPr/>
        </p:nvSpPr>
        <p:spPr>
          <a:xfrm>
            <a:off x="457200" y="22860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char  c;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438400" y="16002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File class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438400" y="30480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FileWriter class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57200" y="30480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String S;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38400" y="47244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PrintWriter class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57200" y="4648200"/>
            <a:ext cx="1371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ClassA  obj;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…………</a:t>
            </a:r>
          </a:p>
        </p:txBody>
      </p:sp>
      <p:sp>
        <p:nvSpPr>
          <p:cNvPr id="49" name="Oval 48"/>
          <p:cNvSpPr/>
          <p:nvPr/>
        </p:nvSpPr>
        <p:spPr>
          <a:xfrm>
            <a:off x="5257800" y="3429000"/>
            <a:ext cx="12954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write()</a:t>
            </a:r>
          </a:p>
        </p:txBody>
      </p:sp>
      <p:sp>
        <p:nvSpPr>
          <p:cNvPr id="50" name="Flowchart: Magnetic Disk 49"/>
          <p:cNvSpPr/>
          <p:nvPr/>
        </p:nvSpPr>
        <p:spPr>
          <a:xfrm>
            <a:off x="7696200" y="2895600"/>
            <a:ext cx="1219200" cy="1524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TextFile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(filename)</a:t>
            </a:r>
          </a:p>
        </p:txBody>
      </p:sp>
      <p:sp>
        <p:nvSpPr>
          <p:cNvPr id="51" name="Oval 50"/>
          <p:cNvSpPr/>
          <p:nvPr/>
        </p:nvSpPr>
        <p:spPr>
          <a:xfrm>
            <a:off x="5257800" y="4191000"/>
            <a:ext cx="13716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print()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println()</a:t>
            </a:r>
          </a:p>
        </p:txBody>
      </p:sp>
      <p:cxnSp>
        <p:nvCxnSpPr>
          <p:cNvPr id="52" name="Straight Arrow Connector 51"/>
          <p:cNvCxnSpPr>
            <a:endCxn id="44" idx="3"/>
          </p:cNvCxnSpPr>
          <p:nvPr/>
        </p:nvCxnSpPr>
        <p:spPr>
          <a:xfrm rot="10800000">
            <a:off x="4495800" y="1866900"/>
            <a:ext cx="3200400" cy="1333500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 flipH="1" flipV="1">
            <a:off x="2211388" y="4114800"/>
            <a:ext cx="1065212" cy="1588"/>
          </a:xfrm>
          <a:prstGeom prst="straightConnector1">
            <a:avLst/>
          </a:prstGeom>
          <a:ln w="28575">
            <a:solidFill>
              <a:srgbClr val="008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5" idx="3"/>
          </p:cNvCxnSpPr>
          <p:nvPr/>
        </p:nvCxnSpPr>
        <p:spPr>
          <a:xfrm>
            <a:off x="4495800" y="3314700"/>
            <a:ext cx="3200400" cy="38100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3"/>
            <a:endCxn id="45" idx="1"/>
          </p:cNvCxnSpPr>
          <p:nvPr/>
        </p:nvCxnSpPr>
        <p:spPr>
          <a:xfrm>
            <a:off x="1828800" y="3314700"/>
            <a:ext cx="609600" cy="1588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3" idx="3"/>
          </p:cNvCxnSpPr>
          <p:nvPr/>
        </p:nvCxnSpPr>
        <p:spPr>
          <a:xfrm>
            <a:off x="1828800" y="2552700"/>
            <a:ext cx="762000" cy="4953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9" idx="6"/>
            <a:endCxn id="50" idx="2"/>
          </p:cNvCxnSpPr>
          <p:nvPr/>
        </p:nvCxnSpPr>
        <p:spPr>
          <a:xfrm flipV="1">
            <a:off x="6553200" y="3657600"/>
            <a:ext cx="1143000" cy="1143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H="1" flipV="1">
            <a:off x="1181100" y="4000500"/>
            <a:ext cx="1752600" cy="7620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6" idx="3"/>
            <a:endCxn id="47" idx="1"/>
          </p:cNvCxnSpPr>
          <p:nvPr/>
        </p:nvCxnSpPr>
        <p:spPr>
          <a:xfrm>
            <a:off x="1828800" y="3314700"/>
            <a:ext cx="609600" cy="16764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3" idx="3"/>
          </p:cNvCxnSpPr>
          <p:nvPr/>
        </p:nvCxnSpPr>
        <p:spPr>
          <a:xfrm>
            <a:off x="1828800" y="2552700"/>
            <a:ext cx="609600" cy="21717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1676400" y="5181600"/>
            <a:ext cx="762000" cy="762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29400" y="3962400"/>
            <a:ext cx="990600" cy="4191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52400" y="3275013"/>
            <a:ext cx="342900" cy="1587"/>
          </a:xfrm>
          <a:prstGeom prst="straightConnector1">
            <a:avLst/>
          </a:prstGeom>
          <a:ln w="28575">
            <a:solidFill>
              <a:srgbClr val="008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-836612" y="4267200"/>
            <a:ext cx="1979612" cy="1588"/>
          </a:xfrm>
          <a:prstGeom prst="line">
            <a:avLst/>
          </a:prstGeom>
          <a:ln w="28575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8" idx="1"/>
          </p:cNvCxnSpPr>
          <p:nvPr/>
        </p:nvCxnSpPr>
        <p:spPr>
          <a:xfrm rot="10800000">
            <a:off x="152400" y="5257800"/>
            <a:ext cx="304800" cy="1588"/>
          </a:xfrm>
          <a:prstGeom prst="line">
            <a:avLst/>
          </a:prstGeom>
          <a:ln w="28575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0" y="3962400"/>
            <a:ext cx="16002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concatenate</a:t>
            </a:r>
            <a:endParaRPr lang="en-US" sz="1400" dirty="0"/>
          </a:p>
        </p:txBody>
      </p:sp>
      <p:cxnSp>
        <p:nvCxnSpPr>
          <p:cNvPr id="67" name="Straight Arrow Connector 66"/>
          <p:cNvCxnSpPr/>
          <p:nvPr/>
        </p:nvCxnSpPr>
        <p:spPr>
          <a:xfrm rot="5400000" flipH="1" flipV="1">
            <a:off x="2439988" y="2590800"/>
            <a:ext cx="912812" cy="1588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49" idx="1"/>
          </p:cNvCxnSpPr>
          <p:nvPr/>
        </p:nvCxnSpPr>
        <p:spPr>
          <a:xfrm>
            <a:off x="4495800" y="3429000"/>
            <a:ext cx="951707" cy="100433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7" idx="3"/>
            <a:endCxn id="51" idx="2"/>
          </p:cNvCxnSpPr>
          <p:nvPr/>
        </p:nvCxnSpPr>
        <p:spPr>
          <a:xfrm flipV="1">
            <a:off x="4495800" y="4533900"/>
            <a:ext cx="762000" cy="4572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2971800" y="5410200"/>
            <a:ext cx="1981200" cy="11430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We must design the data format in the file.</a:t>
            </a:r>
          </a:p>
        </p:txBody>
      </p:sp>
      <p:sp>
        <p:nvSpPr>
          <p:cNvPr id="71" name="Oval 70"/>
          <p:cNvSpPr/>
          <p:nvPr/>
        </p:nvSpPr>
        <p:spPr>
          <a:xfrm>
            <a:off x="4953000" y="28956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2" name="Oval 71"/>
          <p:cNvSpPr/>
          <p:nvPr/>
        </p:nvSpPr>
        <p:spPr>
          <a:xfrm>
            <a:off x="2971800" y="24384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2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5181600" y="4890135"/>
          <a:ext cx="3886200" cy="1663065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  <a:hlinkClick r:id="" action="ppaction://noaction"/>
                        </a:rPr>
                        <a:t>File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file)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  <a:hlinkClick r:id="" action="ppaction://noaction"/>
                        </a:rPr>
                        <a:t>File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file, boolean 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append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FileDescriptor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fdObj)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String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name)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String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name, boolean 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append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8953" name="Picture 4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" y="5943600"/>
            <a:ext cx="25812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7AD2-2584-48F3-AC11-530B934D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01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B03EA72-6495-476E-9B0F-0DAEE9037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838200"/>
            <a:ext cx="8610600" cy="593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46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8938-6B5D-46B8-8A69-8D79495A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02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A85902A-BDDF-4FE8-90A8-7F80D1321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49" y="914400"/>
            <a:ext cx="8551162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91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320AC8E-47D7-7CA8-F1C4-8C6BDADB907E}"/>
              </a:ext>
            </a:extLst>
          </p:cNvPr>
          <p:cNvGrpSpPr/>
          <p:nvPr/>
        </p:nvGrpSpPr>
        <p:grpSpPr>
          <a:xfrm>
            <a:off x="1066800" y="2083663"/>
            <a:ext cx="2606964" cy="2690674"/>
            <a:chOff x="290945" y="914400"/>
            <a:chExt cx="2606964" cy="269067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9A15B0E-7907-8F8D-AFA9-03977A368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945" y="914400"/>
              <a:ext cx="2606964" cy="269067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69C422-92F4-5375-3520-786C2ED13E7A}"/>
                </a:ext>
              </a:extLst>
            </p:cNvPr>
            <p:cNvSpPr/>
            <p:nvPr/>
          </p:nvSpPr>
          <p:spPr>
            <a:xfrm>
              <a:off x="1373909" y="2001984"/>
              <a:ext cx="1369291" cy="2785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5B89299-0190-0E00-7DE3-0F2A32E27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146677"/>
            <a:ext cx="2202232" cy="232767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354AAC-BD6F-86AF-F90B-69549AA091B7}"/>
              </a:ext>
            </a:extLst>
          </p:cNvPr>
          <p:cNvCxnSpPr>
            <a:cxnSpLocks/>
          </p:cNvCxnSpPr>
          <p:nvPr/>
        </p:nvCxnSpPr>
        <p:spPr>
          <a:xfrm flipV="1">
            <a:off x="2667000" y="2438400"/>
            <a:ext cx="3886200" cy="1905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3CD6D84-5CFD-A184-91BB-E642935E3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</p:spPr>
        <p:txBody>
          <a:bodyPr/>
          <a:lstStyle/>
          <a:p>
            <a:r>
              <a:rPr lang="en-US" dirty="0"/>
              <a:t>Demo 03</a:t>
            </a:r>
          </a:p>
        </p:txBody>
      </p:sp>
    </p:spTree>
    <p:extLst>
      <p:ext uri="{BB962C8B-B14F-4D97-AF65-F5344CB8AC3E}">
        <p14:creationId xmlns:p14="http://schemas.microsoft.com/office/powerpoint/2010/main" val="54946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streams?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8305800" cy="1905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stream is an object managing a data source in which operations such as read data in the stream to a variable, write values of a variable to the stream associated with type conversions are performed automatically. These operations treat data as a chain of units (byte/character/data object) and data are processed in unit-by-unit manner.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5" y="2667000"/>
            <a:ext cx="549592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" y="4800600"/>
            <a:ext cx="55245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143000" y="42672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stream</a:t>
            </a:r>
          </a:p>
        </p:txBody>
      </p:sp>
      <p:sp>
        <p:nvSpPr>
          <p:cNvPr id="7" name="Rectangle 6"/>
          <p:cNvSpPr/>
          <p:nvPr/>
        </p:nvSpPr>
        <p:spPr>
          <a:xfrm>
            <a:off x="3429000" y="6400800"/>
            <a:ext cx="1524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stream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3099456"/>
            <a:ext cx="3209926" cy="3377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5A2F27-600A-503F-F6AF-BC751589A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5" y="974850"/>
            <a:ext cx="7704488" cy="5883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789530-B420-BBA2-E5EC-A26672336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914400"/>
            <a:ext cx="2034716" cy="11202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275FF3-C0E0-51B9-46A8-C7F8396C7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</p:spPr>
        <p:txBody>
          <a:bodyPr/>
          <a:lstStyle/>
          <a:p>
            <a:r>
              <a:rPr lang="en-US" dirty="0"/>
              <a:t>Demo 03</a:t>
            </a:r>
          </a:p>
        </p:txBody>
      </p:sp>
    </p:spTree>
    <p:extLst>
      <p:ext uri="{BB962C8B-B14F-4D97-AF65-F5344CB8AC3E}">
        <p14:creationId xmlns:p14="http://schemas.microsoft.com/office/powerpoint/2010/main" val="1241115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CB7E24F-E0CA-70A3-6FF2-2D5BE6988174}"/>
              </a:ext>
            </a:extLst>
          </p:cNvPr>
          <p:cNvGrpSpPr/>
          <p:nvPr/>
        </p:nvGrpSpPr>
        <p:grpSpPr>
          <a:xfrm>
            <a:off x="76200" y="1295400"/>
            <a:ext cx="4153256" cy="4599708"/>
            <a:chOff x="295564" y="1295400"/>
            <a:chExt cx="4153256" cy="45997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FB200D9-39A2-EA50-5141-5A6C72131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6768" y="1295400"/>
              <a:ext cx="2202232" cy="2327676"/>
            </a:xfrm>
            <a:prstGeom prst="rect">
              <a:avLst/>
            </a:prstGeom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EFFC9F-CC1C-9BE2-3096-DA1590ECA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5564" y="4470091"/>
              <a:ext cx="4153256" cy="1425017"/>
            </a:xfrm>
            <a:prstGeom prst="rect">
              <a:avLst/>
            </a:prstGeom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83F08B0-D1A8-A0B4-A0CE-912FF7BABBE3}"/>
                </a:ext>
              </a:extLst>
            </p:cNvPr>
            <p:cNvCxnSpPr>
              <a:cxnSpLocks/>
            </p:cNvCxnSpPr>
            <p:nvPr/>
          </p:nvCxnSpPr>
          <p:spPr>
            <a:xfrm>
              <a:off x="2327884" y="3623076"/>
              <a:ext cx="0" cy="872724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27BD8356-CB34-B185-59E0-A0DBD39EC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1295400"/>
            <a:ext cx="2080774" cy="2327676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E64A38D-D196-962D-E673-2EFE522E6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1472" y="4465472"/>
            <a:ext cx="4069812" cy="111560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E01223-B8D3-74E0-B509-3053F7EF0294}"/>
              </a:ext>
            </a:extLst>
          </p:cNvPr>
          <p:cNvCxnSpPr>
            <a:cxnSpLocks/>
          </p:cNvCxnSpPr>
          <p:nvPr/>
        </p:nvCxnSpPr>
        <p:spPr>
          <a:xfrm>
            <a:off x="7239000" y="3592748"/>
            <a:ext cx="0" cy="87272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04CBECE-14D7-227C-81C1-FEDACC12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</p:spPr>
        <p:txBody>
          <a:bodyPr/>
          <a:lstStyle/>
          <a:p>
            <a:r>
              <a:rPr lang="en-US" dirty="0"/>
              <a:t>Demo 03</a:t>
            </a:r>
          </a:p>
        </p:txBody>
      </p:sp>
    </p:spTree>
    <p:extLst>
      <p:ext uri="{BB962C8B-B14F-4D97-AF65-F5344CB8AC3E}">
        <p14:creationId xmlns:p14="http://schemas.microsoft.com/office/powerpoint/2010/main" val="3602237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E6D9D66-457E-0D2B-F3D1-6D0A5ACE0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118463"/>
            <a:ext cx="6934200" cy="55410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BCE4F7-60F4-434B-28D9-24158F0D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</p:spPr>
        <p:txBody>
          <a:bodyPr/>
          <a:lstStyle/>
          <a:p>
            <a:r>
              <a:rPr lang="en-US"/>
              <a:t>Demo 03-2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5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CB7E24F-E0CA-70A3-6FF2-2D5BE6988174}"/>
              </a:ext>
            </a:extLst>
          </p:cNvPr>
          <p:cNvGrpSpPr/>
          <p:nvPr/>
        </p:nvGrpSpPr>
        <p:grpSpPr>
          <a:xfrm>
            <a:off x="1007404" y="1295400"/>
            <a:ext cx="2202232" cy="3200400"/>
            <a:chOff x="1226768" y="1295400"/>
            <a:chExt cx="2202232" cy="32004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FB200D9-39A2-EA50-5141-5A6C72131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6768" y="1295400"/>
              <a:ext cx="2202232" cy="2327676"/>
            </a:xfrm>
            <a:prstGeom prst="rect">
              <a:avLst/>
            </a:prstGeom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83F08B0-D1A8-A0B4-A0CE-912FF7BABBE3}"/>
                </a:ext>
              </a:extLst>
            </p:cNvPr>
            <p:cNvCxnSpPr>
              <a:cxnSpLocks/>
            </p:cNvCxnSpPr>
            <p:nvPr/>
          </p:nvCxnSpPr>
          <p:spPr>
            <a:xfrm>
              <a:off x="2327884" y="3623076"/>
              <a:ext cx="0" cy="872724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27BD8356-CB34-B185-59E0-A0DBD39EC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295400"/>
            <a:ext cx="2080774" cy="2327676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E01223-B8D3-74E0-B509-3053F7EF0294}"/>
              </a:ext>
            </a:extLst>
          </p:cNvPr>
          <p:cNvCxnSpPr>
            <a:cxnSpLocks/>
          </p:cNvCxnSpPr>
          <p:nvPr/>
        </p:nvCxnSpPr>
        <p:spPr>
          <a:xfrm>
            <a:off x="7275944" y="3629692"/>
            <a:ext cx="0" cy="87272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A8887F6-48A3-5EE4-40DD-BDD89612A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48" y="4495800"/>
            <a:ext cx="3123744" cy="1600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737D16-9C1E-F534-BC8E-F8230127D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0517" y="4477328"/>
            <a:ext cx="2976283" cy="16186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8C1603-8F5E-26E4-2009-6B2AB6023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</p:spPr>
        <p:txBody>
          <a:bodyPr/>
          <a:lstStyle/>
          <a:p>
            <a:r>
              <a:rPr lang="en-US"/>
              <a:t>Demo 03-2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93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1219200"/>
          </a:xfrm>
        </p:spPr>
        <p:txBody>
          <a:bodyPr>
            <a:normAutofit/>
          </a:bodyPr>
          <a:lstStyle/>
          <a:p>
            <a:r>
              <a:rPr lang="en-US" sz="3200"/>
              <a:t>Access Text Files … </a:t>
            </a:r>
            <a:br>
              <a:rPr lang="en-US" sz="3200"/>
            </a:br>
            <a:r>
              <a:rPr lang="en-US" sz="3200">
                <a:latin typeface="Arial" charset="0"/>
                <a:cs typeface="Arial" charset="0"/>
              </a:rPr>
              <a:t>Case study 1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200" b="1" u="sng">
                <a:latin typeface="Arial" charset="0"/>
                <a:cs typeface="Arial" charset="0"/>
              </a:rPr>
              <a:t>Problem</a:t>
            </a:r>
          </a:p>
          <a:p>
            <a:r>
              <a:rPr lang="en-US" sz="2200">
                <a:latin typeface="Arial" charset="0"/>
                <a:cs typeface="Arial" charset="0"/>
              </a:rPr>
              <a:t>Each employee details include: code, name, salary</a:t>
            </a:r>
          </a:p>
          <a:p>
            <a:r>
              <a:rPr lang="en-US" sz="2200">
                <a:latin typeface="Arial" charset="0"/>
                <a:cs typeface="Arial" charset="0"/>
              </a:rPr>
              <a:t>The text file, named employees.txt contains some initial employee details in the following line-by-line format</a:t>
            </a:r>
          </a:p>
          <a:p>
            <a:pPr>
              <a:buFont typeface="Arial" charset="0"/>
              <a:buNone/>
            </a:pPr>
            <a:r>
              <a:rPr lang="en-US" sz="2200">
                <a:latin typeface="Arial" charset="0"/>
                <a:cs typeface="Arial" charset="0"/>
              </a:rPr>
              <a:t>	code, name,salary</a:t>
            </a:r>
          </a:p>
          <a:p>
            <a:r>
              <a:rPr lang="en-US" sz="2200">
                <a:latin typeface="Arial" charset="0"/>
                <a:cs typeface="Arial" charset="0"/>
              </a:rPr>
              <a:t>Write a Java program having a simple menu that allows users managing a list of employees. Functions are supported:</a:t>
            </a:r>
          </a:p>
          <a:p>
            <a:pPr lvl="1"/>
            <a:r>
              <a:rPr lang="en-US" sz="1800">
                <a:latin typeface="Arial" charset="0"/>
                <a:cs typeface="Arial" charset="0"/>
              </a:rPr>
              <a:t>Adding new employee</a:t>
            </a:r>
          </a:p>
          <a:p>
            <a:pPr lvl="1"/>
            <a:r>
              <a:rPr lang="en-US" sz="1800">
                <a:latin typeface="Arial" charset="0"/>
                <a:cs typeface="Arial" charset="0"/>
              </a:rPr>
              <a:t>Removing employee.</a:t>
            </a:r>
          </a:p>
          <a:p>
            <a:pPr lvl="1"/>
            <a:r>
              <a:rPr lang="en-US" sz="1800">
                <a:latin typeface="Arial" charset="0"/>
                <a:cs typeface="Arial" charset="0"/>
              </a:rPr>
              <a:t>Promoting the salary of an employee.</a:t>
            </a:r>
          </a:p>
          <a:p>
            <a:pPr lvl="1"/>
            <a:r>
              <a:rPr lang="en-US" sz="1800">
                <a:latin typeface="Arial" charset="0"/>
                <a:cs typeface="Arial" charset="0"/>
              </a:rPr>
              <a:t>Listing employee details.</a:t>
            </a:r>
          </a:p>
          <a:p>
            <a:pPr lvl="1"/>
            <a:r>
              <a:rPr lang="en-US" sz="1800">
                <a:latin typeface="Arial" charset="0"/>
                <a:cs typeface="Arial" charset="0"/>
              </a:rPr>
              <a:t>Save the list to file</a:t>
            </a:r>
          </a:p>
          <a:p>
            <a:pPr lvl="1"/>
            <a:r>
              <a:rPr lang="en-US" sz="1800">
                <a:latin typeface="Arial" charset="0"/>
                <a:cs typeface="Arial" charset="0"/>
              </a:rPr>
              <a:t>Quit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848600" cy="609600"/>
          </a:xfrm>
        </p:spPr>
        <p:txBody>
          <a:bodyPr>
            <a:noAutofit/>
          </a:bodyPr>
          <a:lstStyle/>
          <a:p>
            <a:r>
              <a:rPr lang="en-US" sz="2400"/>
              <a:t>Access Text Files …: </a:t>
            </a:r>
            <a:r>
              <a:rPr lang="en-US" sz="2400">
                <a:latin typeface="Arial" charset="0"/>
                <a:cs typeface="Arial" charset="0"/>
              </a:rPr>
              <a:t>Case study 1- Design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26289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0875" y="990600"/>
            <a:ext cx="31337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67500" y="952500"/>
            <a:ext cx="20193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2362200"/>
            <a:ext cx="17430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3581400"/>
            <a:ext cx="21907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90800" y="2286000"/>
            <a:ext cx="19145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0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90800" y="4572000"/>
            <a:ext cx="15240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1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876800" y="2667000"/>
            <a:ext cx="3048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9050" y="1905000"/>
            <a:ext cx="516255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825" y="1143000"/>
            <a:ext cx="35337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4572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301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05050"/>
            <a:ext cx="579120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685800"/>
            <a:ext cx="50196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7010400" cy="5334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 1- Implementations</a:t>
            </a:r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19200"/>
            <a:ext cx="667702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800600"/>
            <a:ext cx="535305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 1- Implementations</a:t>
            </a:r>
          </a:p>
        </p:txBody>
      </p:sp>
      <p:pic>
        <p:nvPicPr>
          <p:cNvPr id="4506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5413" y="1323975"/>
            <a:ext cx="635317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should you study this chapter?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133600"/>
          </a:xfrm>
        </p:spPr>
        <p:txBody>
          <a:bodyPr>
            <a:normAutofit/>
          </a:bodyPr>
          <a:lstStyle/>
          <a:p>
            <a:r>
              <a:rPr lang="en-US" dirty="0"/>
              <a:t>Files can not be missing in large applications.</a:t>
            </a:r>
          </a:p>
          <a:p>
            <a:r>
              <a:rPr lang="en-US" dirty="0"/>
              <a:t>Do you want to access a file in Java?</a:t>
            </a:r>
          </a:p>
          <a:p>
            <a:r>
              <a:rPr lang="en-US" dirty="0"/>
              <a:t>How can we read/write data from/to a file?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9688" y="2295525"/>
            <a:ext cx="652462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710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656272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7475" y="4448175"/>
            <a:ext cx="52673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813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513" y="1714500"/>
            <a:ext cx="47529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1- Implementations</a:t>
            </a: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750" y="1524000"/>
            <a:ext cx="55245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1219200"/>
          </a:xfrm>
        </p:spPr>
        <p:txBody>
          <a:bodyPr>
            <a:normAutofit fontScale="90000"/>
          </a:bodyPr>
          <a:lstStyle/>
          <a:p>
            <a:r>
              <a:rPr lang="en-US"/>
              <a:t>Access Text Files …: </a:t>
            </a:r>
            <a:br>
              <a:rPr lang="en-US"/>
            </a:br>
            <a:r>
              <a:rPr lang="en-US">
                <a:latin typeface="Arial" charset="0"/>
                <a:cs typeface="Arial" charset="0"/>
              </a:rPr>
              <a:t>Case study 2.- Append File Demo.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u="sng">
                <a:latin typeface="Arial" charset="0"/>
                <a:cs typeface="Arial" charset="0"/>
              </a:rPr>
              <a:t>Problem</a:t>
            </a:r>
          </a:p>
          <a:p>
            <a:r>
              <a:rPr lang="en-US" sz="2000">
                <a:latin typeface="Arial" charset="0"/>
                <a:cs typeface="Arial" charset="0"/>
              </a:rPr>
              <a:t>Each item details include: code, name, price. The item’s code can not be duplicated.</a:t>
            </a:r>
          </a:p>
          <a:p>
            <a:r>
              <a:rPr lang="en-US" sz="2000">
                <a:latin typeface="Arial" charset="0"/>
                <a:cs typeface="Arial" charset="0"/>
              </a:rPr>
              <a:t>An accountant can not be allowed to view all stored items ( in the text file, named items.txt) but he/she can add some new items to this file.</a:t>
            </a:r>
          </a:p>
          <a:p>
            <a:r>
              <a:rPr lang="en-US" sz="2000">
                <a:latin typeface="Arial" charset="0"/>
                <a:cs typeface="Arial" charset="0"/>
              </a:rPr>
              <a:t>Data format in this file (line by line):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Line for the code of item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Line for the name of item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Line for the price of item</a:t>
            </a:r>
          </a:p>
          <a:p>
            <a:r>
              <a:rPr lang="en-US" sz="2000">
                <a:latin typeface="Arial" charset="0"/>
                <a:cs typeface="Arial" charset="0"/>
              </a:rPr>
              <a:t>Write a Java program having a simple menu which allows users managing a item list through program’s functions: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Add new item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Update an item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Delete an item</a:t>
            </a:r>
          </a:p>
          <a:p>
            <a:pPr lvl="1"/>
            <a:r>
              <a:rPr lang="en-US" sz="1600">
                <a:latin typeface="Arial" charset="0"/>
                <a:cs typeface="Arial" charset="0"/>
              </a:rPr>
              <a:t>Save items( Appending items to this file)</a:t>
            </a:r>
          </a:p>
        </p:txBody>
      </p:sp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4953000"/>
            <a:ext cx="21717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3962400" y="3810000"/>
            <a:ext cx="16764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505200"/>
            <a:ext cx="21050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Access Text Files …: </a:t>
            </a:r>
            <a:r>
              <a:rPr lang="en-US" sz="2400">
                <a:latin typeface="Arial" charset="0"/>
                <a:cs typeface="Arial" charset="0"/>
              </a:rPr>
              <a:t>Case study 2.-Design</a:t>
            </a:r>
          </a:p>
        </p:txBody>
      </p:sp>
      <p:pic>
        <p:nvPicPr>
          <p:cNvPr id="5120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" y="2590800"/>
            <a:ext cx="18954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675" y="838200"/>
            <a:ext cx="32861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0" y="2647950"/>
            <a:ext cx="17621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50" y="4400550"/>
            <a:ext cx="20002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9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428875" y="6019800"/>
            <a:ext cx="15335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0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71750" y="914400"/>
            <a:ext cx="22288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1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096125" y="1828800"/>
            <a:ext cx="20478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2" name="Picture 1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953000" y="914400"/>
            <a:ext cx="204787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3" name="Picture 1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953000" y="4648200"/>
            <a:ext cx="29718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Arrow Connector 16"/>
          <p:cNvCxnSpPr/>
          <p:nvPr/>
        </p:nvCxnSpPr>
        <p:spPr>
          <a:xfrm rot="5400000" flipH="1" flipV="1">
            <a:off x="5524500" y="4610100"/>
            <a:ext cx="2667000" cy="121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2- Implementations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990600"/>
            <a:ext cx="2743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Refer to the case study 1.</a:t>
            </a:r>
          </a:p>
          <a:p>
            <a:pPr algn="ctr">
              <a:defRPr/>
            </a:pPr>
            <a:r>
              <a:rPr lang="en-US" dirty="0"/>
              <a:t>DO YOURSELF</a:t>
            </a:r>
          </a:p>
        </p:txBody>
      </p:sp>
      <p:pic>
        <p:nvPicPr>
          <p:cNvPr id="5222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76400"/>
            <a:ext cx="40100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1219200"/>
            <a:ext cx="430530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724400"/>
            <a:ext cx="66294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4.- Implementations</a:t>
            </a:r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5638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3886200"/>
            <a:ext cx="56007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2538" y="990600"/>
            <a:ext cx="6638925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914400"/>
            <a:ext cx="655320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Objectives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charset="0"/>
                <a:cs typeface="Arial" charset="0"/>
              </a:rPr>
              <a:t>Distinguishing Text, UTF, and Unicode</a:t>
            </a:r>
          </a:p>
          <a:p>
            <a:r>
              <a:rPr lang="en-US" sz="3200" dirty="0">
                <a:latin typeface="Arial" charset="0"/>
                <a:cs typeface="Arial" charset="0"/>
              </a:rPr>
              <a:t>How to access directories and files?</a:t>
            </a:r>
          </a:p>
          <a:p>
            <a:r>
              <a:rPr lang="en-US" sz="3200">
                <a:latin typeface="Arial" charset="0"/>
                <a:cs typeface="Arial" charset="0"/>
              </a:rPr>
              <a:t>How to access text files.</a:t>
            </a:r>
          </a:p>
          <a:p>
            <a:r>
              <a:rPr lang="en-US" sz="3200">
                <a:latin typeface="Arial" charset="0"/>
                <a:cs typeface="Arial" charset="0"/>
              </a:rPr>
              <a:t>How </a:t>
            </a:r>
            <a:r>
              <a:rPr lang="en-US" sz="3200" dirty="0">
                <a:latin typeface="Arial" charset="0"/>
                <a:cs typeface="Arial" charset="0"/>
              </a:rPr>
              <a:t>to access binary files?</a:t>
            </a:r>
          </a:p>
          <a:p>
            <a:r>
              <a:rPr lang="en-US" sz="3200">
                <a:latin typeface="Arial" charset="0"/>
                <a:cs typeface="Arial" charset="0"/>
              </a:rPr>
              <a:t>How </a:t>
            </a:r>
            <a:r>
              <a:rPr lang="en-US" sz="3200" dirty="0">
                <a:latin typeface="Arial" charset="0"/>
                <a:cs typeface="Arial" charset="0"/>
              </a:rPr>
              <a:t>to read/write objects </a:t>
            </a:r>
            <a:r>
              <a:rPr lang="en-US" sz="3200">
                <a:latin typeface="Arial" charset="0"/>
                <a:cs typeface="Arial" charset="0"/>
              </a:rPr>
              <a:t>from/to files</a:t>
            </a:r>
            <a:endParaRPr lang="en-US" sz="3200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sz="32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524000"/>
            <a:ext cx="512445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2514600"/>
            <a:ext cx="18859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/>
              <a:t>Access Text Files …: </a:t>
            </a:r>
            <a:r>
              <a:rPr lang="en-US" sz="2000">
                <a:latin typeface="Arial" charset="0"/>
                <a:cs typeface="Arial" charset="0"/>
              </a:rPr>
              <a:t>Case study 2- Implementations</a:t>
            </a:r>
          </a:p>
        </p:txBody>
      </p:sp>
      <p:pic>
        <p:nvPicPr>
          <p:cNvPr id="5734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1371600"/>
            <a:ext cx="54197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942975"/>
            <a:ext cx="2981325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696200" cy="685800"/>
          </a:xfrm>
        </p:spPr>
        <p:txBody>
          <a:bodyPr>
            <a:noAutofit/>
          </a:bodyPr>
          <a:lstStyle/>
          <a:p>
            <a:r>
              <a:rPr lang="en-US" sz="2400"/>
              <a:t>Access Text Files …: </a:t>
            </a:r>
            <a:r>
              <a:rPr lang="en-US" sz="2400">
                <a:latin typeface="Arial" charset="0"/>
                <a:cs typeface="Arial" charset="0"/>
              </a:rPr>
              <a:t>Read UTF-8 File content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76200" y="2057400"/>
            <a:ext cx="7086600" cy="1905000"/>
          </a:xfrm>
          <a:solidFill>
            <a:srgbClr val="66FF99"/>
          </a:solidFill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sz="2000">
                <a:latin typeface="Arial" charset="0"/>
                <a:cs typeface="Arial" charset="0"/>
              </a:rPr>
              <a:t>String content=“”;</a:t>
            </a:r>
          </a:p>
          <a:p>
            <a:pPr>
              <a:buFont typeface="Arial" charset="0"/>
              <a:buNone/>
            </a:pPr>
            <a:r>
              <a:rPr lang="en-US" sz="2000">
                <a:latin typeface="Arial" charset="0"/>
                <a:cs typeface="Arial" charset="0"/>
              </a:rPr>
              <a:t>FileInputStream f = new FileInputStream(filename);</a:t>
            </a:r>
          </a:p>
          <a:p>
            <a:pPr>
              <a:buFont typeface="Arial" charset="0"/>
              <a:buNone/>
            </a:pPr>
            <a:r>
              <a:rPr lang="en-US" sz="2000">
                <a:latin typeface="Arial" charset="0"/>
                <a:cs typeface="Arial" charset="0"/>
              </a:rPr>
              <a:t>InputStreamReader isr = new InputStreamReader(f, "UTF8");</a:t>
            </a:r>
          </a:p>
          <a:p>
            <a:pPr>
              <a:buFont typeface="Arial" charset="0"/>
              <a:buNone/>
            </a:pPr>
            <a:r>
              <a:rPr lang="en-US" sz="2000">
                <a:latin typeface="Arial" charset="0"/>
                <a:cs typeface="Arial" charset="0"/>
              </a:rPr>
              <a:t>int ch;</a:t>
            </a:r>
          </a:p>
          <a:p>
            <a:pPr>
              <a:buFont typeface="Arial" charset="0"/>
              <a:buNone/>
            </a:pPr>
            <a:r>
              <a:rPr lang="en-US" sz="2000">
                <a:latin typeface="Arial" charset="0"/>
                <a:cs typeface="Arial" charset="0"/>
              </a:rPr>
              <a:t>while ((ch = isr.read()) &gt; -1) content+=(char)ch;</a:t>
            </a:r>
          </a:p>
        </p:txBody>
      </p:sp>
      <p:sp>
        <p:nvSpPr>
          <p:cNvPr id="58373" name="Content Placeholder 2"/>
          <p:cNvSpPr txBox="1">
            <a:spLocks/>
          </p:cNvSpPr>
          <p:nvPr/>
        </p:nvSpPr>
        <p:spPr bwMode="auto">
          <a:xfrm>
            <a:off x="76200" y="4191000"/>
            <a:ext cx="7162800" cy="19812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String content=“”, s;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FileInputStream f = new FileInputStream(filename);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InputStreamReader isr = new InputStreamReader(f, "</a:t>
            </a:r>
            <a:r>
              <a:rPr lang="en-US" sz="2000">
                <a:latin typeface="Arial" pitchFamily="34" charset="0"/>
                <a:cs typeface="Arial" pitchFamily="34" charset="0"/>
              </a:rPr>
              <a:t>UTF8</a:t>
            </a:r>
            <a:r>
              <a:rPr lang="en-US" sz="2000"/>
              <a:t>");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BufferedReader br = new BufferedReader (isr);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while ( (s= br.readline())!=null) content += s + “\n”;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sz="2000"/>
              <a:t>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5000" y="388620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latin typeface="Arial" pitchFamily="34" charset="0"/>
                <a:cs typeface="Arial" pitchFamily="34" charset="0"/>
              </a:rPr>
              <a:t>Or </a:t>
            </a:r>
          </a:p>
          <a:p>
            <a:pPr algn="ctr">
              <a:defRPr/>
            </a:pPr>
            <a:r>
              <a:rPr lang="en-US">
                <a:latin typeface="Arial" pitchFamily="34" charset="0"/>
                <a:cs typeface="Arial" pitchFamily="34" charset="0"/>
              </a:rPr>
              <a:t>“UTF-8”</a:t>
            </a: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rot="5400000" flipH="1" flipV="1">
            <a:off x="6038850" y="3448050"/>
            <a:ext cx="7620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 rot="5400000">
            <a:off x="5810250" y="4324350"/>
            <a:ext cx="4572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8600" y="1066800"/>
            <a:ext cx="853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/>
              <a:t>UTF8 content is stored in compressed format</a:t>
            </a:r>
            <a:r>
              <a:rPr lang="en-US">
                <a:sym typeface="Wingdings" pitchFamily="2" charset="2"/>
              </a:rPr>
              <a:t> a character will be stored in 1 to 3 bytes.</a:t>
            </a:r>
          </a:p>
          <a:p>
            <a:pPr>
              <a:defRPr/>
            </a:pPr>
            <a:r>
              <a:rPr lang="en-US">
                <a:sym typeface="Wingdings" pitchFamily="2" charset="2"/>
              </a:rPr>
              <a:t>Before reading UTF, decompressing is needed.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39000" y="20574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For read  bytes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543800" y="2667000"/>
            <a:ext cx="1447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For read  a unicode character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43800" y="5029200"/>
            <a:ext cx="1447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For read  a unicode character or string.</a:t>
            </a:r>
          </a:p>
        </p:txBody>
      </p:sp>
      <p:cxnSp>
        <p:nvCxnSpPr>
          <p:cNvPr id="19" name="Straight Arrow Connector 18"/>
          <p:cNvCxnSpPr>
            <a:stCxn id="15" idx="1"/>
          </p:cNvCxnSpPr>
          <p:nvPr/>
        </p:nvCxnSpPr>
        <p:spPr>
          <a:xfrm rot="10800000" flipV="1">
            <a:off x="6096000" y="2286000"/>
            <a:ext cx="1143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1"/>
            <a:endCxn id="58371" idx="3"/>
          </p:cNvCxnSpPr>
          <p:nvPr/>
        </p:nvCxnSpPr>
        <p:spPr>
          <a:xfrm rot="10800000">
            <a:off x="7162800" y="30099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1"/>
          </p:cNvCxnSpPr>
          <p:nvPr/>
        </p:nvCxnSpPr>
        <p:spPr>
          <a:xfrm rot="10800000">
            <a:off x="5562600" y="5486400"/>
            <a:ext cx="1981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94261-4020-8625-4D6B-640C41A0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Text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1FAE48-525F-52E5-372F-6B34CFFDE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6484"/>
            <a:ext cx="2514600" cy="9264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328FB5-3289-C394-4D73-51020CB22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234164"/>
            <a:ext cx="6629400" cy="40875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D53E77-9CC3-1D66-B1EC-4F43AB309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940931"/>
            <a:ext cx="1278394" cy="20858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3889730-989A-A2EA-1207-EF46B5790F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4508038"/>
            <a:ext cx="1714649" cy="18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103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94261-4020-8625-4D6B-640C41A0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Text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4ED8D5-C47A-EA3E-2DA3-4166D09FA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43000"/>
            <a:ext cx="5982218" cy="47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608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94261-4020-8625-4D6B-640C41A0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Text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72C725-18C3-FAE7-CAFF-8C2E35DF7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97" y="636494"/>
            <a:ext cx="7453006" cy="618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962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94261-4020-8625-4D6B-640C41A0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Text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3C3FCE-C469-F6DA-A0DE-2B2964D0C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6800"/>
            <a:ext cx="7643522" cy="548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483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94261-4020-8625-4D6B-640C41A0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Text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87261-1BC4-1196-B85D-D7E33AE1D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744070"/>
            <a:ext cx="7696200" cy="606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250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34002B-FD3D-462C-E08C-AEDB5FFD8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685800"/>
          </a:xfrm>
        </p:spPr>
        <p:txBody>
          <a:bodyPr/>
          <a:lstStyle/>
          <a:p>
            <a:r>
              <a:rPr lang="en-US"/>
              <a:t>Applying File &amp; Collection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712640-9E1D-BDBA-D6D1-FADC3B59C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43000"/>
            <a:ext cx="5638800" cy="51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047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5- </a:t>
            </a:r>
            <a:r>
              <a:rPr lang="en-US">
                <a:latin typeface="Arial" charset="0"/>
                <a:cs typeface="Arial" charset="0"/>
              </a:rPr>
              <a:t>Access binary files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895600"/>
          </a:xfrm>
        </p:spPr>
        <p:txBody>
          <a:bodyPr>
            <a:normAutofit/>
          </a:bodyPr>
          <a:lstStyle/>
          <a:p>
            <a:r>
              <a:rPr lang="en-US" sz="2800">
                <a:latin typeface="Arial" charset="0"/>
                <a:cs typeface="Arial" charset="0"/>
              </a:rPr>
              <a:t>Binary streams.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Low-level streams: reading/writing data byte-by-byte.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High-level stream: reading/writing general-format data (primitives – group of bytes that store typed-values) </a:t>
            </a:r>
          </a:p>
          <a:p>
            <a:endParaRPr 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Contents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charset="0"/>
                <a:cs typeface="Arial" charset="0"/>
              </a:rPr>
              <a:t>Text, UTF, and Unicode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Introduction to the java.io package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Accessing directories and files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Accessing binary files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Accessing text files.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Read/write objects from/to files?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458200" cy="990600"/>
          </a:xfrm>
        </p:spPr>
        <p:txBody>
          <a:bodyPr>
            <a:noAutofit/>
          </a:bodyPr>
          <a:lstStyle/>
          <a:p>
            <a:r>
              <a:rPr lang="en-US" sz="3200">
                <a:latin typeface="Arial" charset="0"/>
                <a:cs typeface="Arial" charset="0"/>
              </a:rPr>
              <a:t>Access binary files…</a:t>
            </a:r>
            <a:br>
              <a:rPr lang="en-US" sz="3200">
                <a:latin typeface="Arial" charset="0"/>
                <a:cs typeface="Arial" charset="0"/>
              </a:rPr>
            </a:br>
            <a:r>
              <a:rPr lang="en-US" sz="3200">
                <a:latin typeface="Arial" charset="0"/>
                <a:cs typeface="Arial" charset="0"/>
              </a:rPr>
              <a:t> The java.io.RandomAccessFile class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576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It is used to read or modify data in a file that is compatible with the stream, or reader, or writer model</a:t>
            </a:r>
          </a:p>
          <a:p>
            <a:pPr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It supports:</a:t>
            </a:r>
          </a:p>
          <a:p>
            <a:pPr lvl="1" algn="just">
              <a:lnSpc>
                <a:spcPct val="90000"/>
              </a:lnSpc>
            </a:pPr>
            <a:r>
              <a:rPr lang="en-US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Get the file pointer</a:t>
            </a:r>
          </a:p>
          <a:p>
            <a:pPr lvl="1" algn="just">
              <a:lnSpc>
                <a:spcPct val="90000"/>
              </a:lnSpc>
            </a:pPr>
            <a:r>
              <a:rPr lang="en-US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Get the length of the file</a:t>
            </a:r>
          </a:p>
          <a:p>
            <a:pPr lvl="1" algn="just">
              <a:lnSpc>
                <a:spcPct val="90000"/>
              </a:lnSpc>
            </a:pPr>
            <a:r>
              <a:rPr lang="en-US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Seeking to any position within a file</a:t>
            </a:r>
            <a:endParaRPr lang="en-US" sz="200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Reading &amp; writing single byte/groups of bytes, treated as higher-level data types</a:t>
            </a:r>
          </a:p>
          <a:p>
            <a:pPr lvl="1" algn="just">
              <a:lnSpc>
                <a:spcPct val="90000"/>
              </a:lnSpc>
            </a:pPr>
            <a:r>
              <a:rPr lang="en-US" sz="24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Close file.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1066800"/>
          </a:xfrm>
        </p:spPr>
        <p:txBody>
          <a:bodyPr>
            <a:noAutofit/>
          </a:bodyPr>
          <a:lstStyle/>
          <a:p>
            <a:r>
              <a:rPr lang="en-US" sz="3200">
                <a:latin typeface="Arial" charset="0"/>
                <a:cs typeface="Arial" charset="0"/>
              </a:rPr>
              <a:t>Access binary files …</a:t>
            </a:r>
            <a:br>
              <a:rPr lang="en-US" sz="3200">
                <a:latin typeface="Arial" charset="0"/>
                <a:cs typeface="Arial" charset="0"/>
              </a:rPr>
            </a:br>
            <a:r>
              <a:rPr lang="en-US" sz="3200">
                <a:latin typeface="Arial" charset="0"/>
                <a:cs typeface="Arial" charset="0"/>
              </a:rPr>
              <a:t>java.io.RandomAccessFile class…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Constructors</a:t>
            </a:r>
          </a:p>
          <a:p>
            <a:pPr lvl="1" algn="just">
              <a:lnSpc>
                <a:spcPct val="90000"/>
              </a:lnSpc>
              <a:buFont typeface="Arial" charset="0"/>
              <a:buNone/>
            </a:pPr>
            <a:r>
              <a:rPr lang="en-US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RandomAccessFile(String </a:t>
            </a:r>
            <a:r>
              <a:rPr lang="en-US" i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, String </a:t>
            </a:r>
            <a:r>
              <a:rPr lang="en-US" i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just">
              <a:lnSpc>
                <a:spcPct val="90000"/>
              </a:lnSpc>
              <a:buFont typeface="Arial" charset="0"/>
              <a:buNone/>
            </a:pPr>
            <a:r>
              <a:rPr lang="en-US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RandomAccessFile(File </a:t>
            </a:r>
            <a:r>
              <a:rPr lang="en-US" i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, String </a:t>
            </a:r>
            <a:r>
              <a:rPr lang="en-US" i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en-US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 algn="just">
              <a:lnSpc>
                <a:spcPct val="90000"/>
              </a:lnSpc>
            </a:pP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Mode  “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” to open the file for reading only</a:t>
            </a:r>
          </a:p>
          <a:p>
            <a:pPr lvl="2"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Mode “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rw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” to open for both reading and writing</a:t>
            </a:r>
          </a:p>
          <a:p>
            <a:pPr lvl="2"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Mode “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rws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” is same as rw and any changes to the file’s content or metadata (file attributes) take place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immediately</a:t>
            </a:r>
          </a:p>
          <a:p>
            <a:pPr lvl="2" algn="just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Mode “</a:t>
            </a:r>
            <a:r>
              <a:rPr 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rwd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” is same as rw, and changes to the file content, but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its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metadata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, take place immediately. Its metadata are upadated  only when the file is closed.</a:t>
            </a:r>
          </a:p>
          <a:p>
            <a:pPr lvl="1" algn="just">
              <a:lnSpc>
                <a:spcPct val="90000"/>
              </a:lnSpc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1066800"/>
          </a:xfrm>
        </p:spPr>
        <p:txBody>
          <a:bodyPr>
            <a:normAutofit fontScale="90000"/>
          </a:bodyPr>
          <a:lstStyle/>
          <a:p>
            <a:br>
              <a:rPr lang="en-US" sz="3200">
                <a:latin typeface="Arial" charset="0"/>
                <a:cs typeface="Arial" charset="0"/>
              </a:rPr>
            </a:br>
            <a:r>
              <a:rPr lang="en-US" sz="3200">
                <a:latin typeface="Arial" charset="0"/>
                <a:cs typeface="Arial" charset="0"/>
              </a:rPr>
              <a:t>Access binary files …</a:t>
            </a:r>
            <a:br>
              <a:rPr lang="en-US" sz="3200">
                <a:latin typeface="Arial" charset="0"/>
                <a:cs typeface="Arial" charset="0"/>
              </a:rPr>
            </a:br>
            <a:r>
              <a:rPr lang="en-US" sz="3200">
                <a:latin typeface="Arial" charset="0"/>
                <a:cs typeface="Arial" charset="0"/>
              </a:rPr>
              <a:t>java.io.RandomAccessFile class…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887912"/>
            <a:ext cx="1905000" cy="174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3"/>
          <p:cNvPicPr>
            <a:picLocks noChangeAspect="1" noChangeArrowheads="1"/>
          </p:cNvPicPr>
          <p:nvPr/>
        </p:nvPicPr>
        <p:blipFill>
          <a:blip r:embed="rId3">
            <a:lum bright="-6000"/>
          </a:blip>
          <a:srcRect/>
          <a:stretch>
            <a:fillRect/>
          </a:stretch>
        </p:blipFill>
        <p:spPr bwMode="auto">
          <a:xfrm>
            <a:off x="4038600" y="1085850"/>
            <a:ext cx="501015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2609850"/>
            <a:ext cx="375285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52400" y="1143000"/>
            <a:ext cx="3810000" cy="6858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 demo. for write data to a file then read data from the file  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1828800"/>
            <a:ext cx="3810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The try…catch statement must be used when accessing file – checked exception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86200" y="31242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WRITE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62400" y="3810000"/>
            <a:ext cx="685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READ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400">
                <a:latin typeface="Arial" charset="0"/>
                <a:cs typeface="Arial" charset="0"/>
              </a:rPr>
              <a:t>Access binary files…</a:t>
            </a:r>
            <a:br>
              <a:rPr lang="en-US" sz="2400">
                <a:latin typeface="Arial" charset="0"/>
                <a:cs typeface="Arial" charset="0"/>
              </a:rPr>
            </a:br>
            <a:r>
              <a:rPr lang="en-US" sz="2400">
                <a:latin typeface="Arial" charset="0"/>
                <a:cs typeface="Arial" charset="0"/>
              </a:rPr>
              <a:t>Binary Streams</a:t>
            </a:r>
          </a:p>
        </p:txBody>
      </p:sp>
      <p:pic>
        <p:nvPicPr>
          <p:cNvPr id="2765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852488"/>
            <a:ext cx="7729538" cy="303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86200"/>
            <a:ext cx="9144000" cy="270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1219200"/>
            <a:ext cx="6191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4419600"/>
            <a:ext cx="6191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762000"/>
          </a:xfrm>
        </p:spPr>
        <p:txBody>
          <a:bodyPr>
            <a:noAutofit/>
          </a:bodyPr>
          <a:lstStyle/>
          <a:p>
            <a:r>
              <a:rPr lang="en-US" sz="2000">
                <a:latin typeface="Arial" charset="0"/>
                <a:cs typeface="Arial" charset="0"/>
              </a:rPr>
              <a:t>Access binary files…</a:t>
            </a:r>
            <a:br>
              <a:rPr lang="en-US" sz="2000">
                <a:latin typeface="Arial" charset="0"/>
                <a:cs typeface="Arial" charset="0"/>
              </a:rPr>
            </a:br>
            <a:r>
              <a:rPr lang="en-US" sz="2000">
                <a:latin typeface="Arial" charset="0"/>
                <a:cs typeface="Arial" charset="0"/>
              </a:rPr>
              <a:t>Low-Level Binary Stream Demo.1</a:t>
            </a:r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066800"/>
            <a:ext cx="8267700" cy="534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3886200"/>
            <a:ext cx="38385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0" y="2514600"/>
            <a:ext cx="434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These values can not be greater than 127 because only the lower bytes are written to the file.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8200" y="5943600"/>
            <a:ext cx="434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We can not read these number in the file because of binary file. However, we can see characters.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6362700" y="55245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4800" y="3429000"/>
            <a:ext cx="10668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Write data to file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>
                <a:latin typeface="Arial" charset="0"/>
                <a:cs typeface="Arial" charset="0"/>
              </a:rPr>
              <a:t>Access binary files…</a:t>
            </a:r>
            <a:br>
              <a:rPr lang="en-US" sz="2000">
                <a:latin typeface="Arial" charset="0"/>
                <a:cs typeface="Arial" charset="0"/>
              </a:rPr>
            </a:br>
            <a:r>
              <a:rPr lang="en-US" sz="2000">
                <a:latin typeface="Arial" charset="0"/>
                <a:cs typeface="Arial" charset="0"/>
              </a:rPr>
              <a:t>Low-Level Binary Stream Demo.1…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" y="990600"/>
            <a:ext cx="6769100" cy="552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1786" y="2963147"/>
            <a:ext cx="3579814" cy="9031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52400" y="1066800"/>
            <a:ext cx="9144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data from the file then print them out.</a:t>
            </a:r>
          </a:p>
        </p:txBody>
      </p:sp>
      <p:sp>
        <p:nvSpPr>
          <p:cNvPr id="8" name="Rectangle 7"/>
          <p:cNvSpPr/>
          <p:nvPr/>
        </p:nvSpPr>
        <p:spPr>
          <a:xfrm>
            <a:off x="5257800" y="1981200"/>
            <a:ext cx="3581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Convert array of characters to string for printing them easier.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rot="10800000" flipV="1">
            <a:off x="4572000" y="2324100"/>
            <a:ext cx="6858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05200" y="3581400"/>
            <a:ext cx="1447800" cy="228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the blank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05200" y="3810000"/>
            <a:ext cx="1447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a number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43200" y="2209800"/>
            <a:ext cx="1752600" cy="228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a byte: ‘5’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43200" y="2743200"/>
            <a:ext cx="1447800" cy="2286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the blank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5181600"/>
            <a:ext cx="38385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3200400" y="4572000"/>
            <a:ext cx="3810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filename stored at the end of the file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8277225" cy="588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>
                <a:latin typeface="Arial" charset="0"/>
                <a:cs typeface="Arial" charset="0"/>
              </a:rPr>
              <a:t>Access binary files…</a:t>
            </a:r>
            <a:br>
              <a:rPr lang="en-US" sz="2000">
                <a:latin typeface="Arial" charset="0"/>
                <a:cs typeface="Arial" charset="0"/>
              </a:rPr>
            </a:br>
            <a:r>
              <a:rPr lang="en-US" sz="2000">
                <a:latin typeface="Arial" charset="0"/>
                <a:cs typeface="Arial" charset="0"/>
              </a:rPr>
              <a:t>Low-Level Binary Stream Demo.2</a:t>
            </a:r>
          </a:p>
        </p:txBody>
      </p:sp>
      <p:sp>
        <p:nvSpPr>
          <p:cNvPr id="5" name="Rectangle 4"/>
          <p:cNvSpPr/>
          <p:nvPr/>
        </p:nvSpPr>
        <p:spPr>
          <a:xfrm>
            <a:off x="5791200" y="1066800"/>
            <a:ext cx="3048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This demo. Is the same as the previous one.  But, all small number will be converted to digits then write them to the file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rot="5400000">
            <a:off x="5372100" y="2324100"/>
            <a:ext cx="19812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858000" y="4876800"/>
            <a:ext cx="1905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Now, we can see all the file content because they are characters 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3276600"/>
            <a:ext cx="10668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Write data to file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>
                <a:latin typeface="Arial" charset="0"/>
                <a:cs typeface="Arial" charset="0"/>
              </a:rPr>
              <a:t>Access binary files…</a:t>
            </a:r>
            <a:br>
              <a:rPr lang="en-US" sz="2000">
                <a:latin typeface="Arial" charset="0"/>
                <a:cs typeface="Arial" charset="0"/>
              </a:rPr>
            </a:br>
            <a:r>
              <a:rPr lang="en-US" sz="2000">
                <a:latin typeface="Arial" charset="0"/>
                <a:cs typeface="Arial" charset="0"/>
              </a:rPr>
              <a:t>Low-Level Binary Stream Demo.2…</a:t>
            </a: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430338"/>
            <a:ext cx="8926513" cy="371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5763" y="4914900"/>
            <a:ext cx="4695825" cy="150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" y="1447800"/>
            <a:ext cx="6858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data from the file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6200000" flipH="1">
            <a:off x="3352800" y="3886200"/>
            <a:ext cx="1066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990600"/>
          </a:xfrm>
        </p:spPr>
        <p:txBody>
          <a:bodyPr>
            <a:noAutofit/>
          </a:bodyPr>
          <a:lstStyle/>
          <a:p>
            <a:r>
              <a:rPr lang="en-US" sz="3200">
                <a:latin typeface="Arial" charset="0"/>
                <a:cs typeface="Arial" charset="0"/>
              </a:rPr>
              <a:t>Access binary files</a:t>
            </a:r>
            <a:br>
              <a:rPr lang="en-US" sz="3200">
                <a:latin typeface="Arial" charset="0"/>
                <a:cs typeface="Arial" charset="0"/>
              </a:rPr>
            </a:br>
            <a:r>
              <a:rPr lang="en-US" sz="3200">
                <a:latin typeface="Arial" charset="0"/>
                <a:cs typeface="Arial" charset="0"/>
              </a:rPr>
              <a:t>High-Level Binary Stream 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6482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More often than not bytes to be read or written constitute higher-level information (int, String, …)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The most common of high-level streams extend from the super classes FilterInputStream and FilterOutputStream.</a:t>
            </a:r>
          </a:p>
          <a:p>
            <a:pPr algn="just">
              <a:lnSpc>
                <a:spcPct val="90000"/>
              </a:lnSpc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Do not read/write from input/output devices such as files or sockets; rather, they read/write from other streams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DataInputStream/ DataOutputStream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Constructor argument: InputStream/ OutputStream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Common methods: readXXX, writeXXX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BufferedInputStream/ BufferedOutputStream: supports read/write in large blocks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….</a:t>
            </a:r>
          </a:p>
          <a:p>
            <a:endParaRPr lang="en-US" sz="220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838200"/>
          </a:xfrm>
        </p:spPr>
        <p:txBody>
          <a:bodyPr>
            <a:noAutofit/>
          </a:bodyPr>
          <a:lstStyle/>
          <a:p>
            <a:r>
              <a:rPr lang="en-US" sz="2400">
                <a:latin typeface="Arial" charset="0"/>
                <a:cs typeface="Arial" charset="0"/>
              </a:rPr>
              <a:t>Access binary files…</a:t>
            </a:r>
            <a:br>
              <a:rPr lang="en-US" sz="2400">
                <a:latin typeface="Arial" charset="0"/>
                <a:cs typeface="Arial" charset="0"/>
              </a:rPr>
            </a:br>
            <a:r>
              <a:rPr lang="en-US" sz="2400">
                <a:latin typeface="Arial" charset="0"/>
                <a:cs typeface="Arial" charset="0"/>
              </a:rPr>
              <a:t>High-Level Binary Streams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4800" y="866775"/>
            <a:ext cx="8594725" cy="5610225"/>
            <a:chOff x="519113" y="1200150"/>
            <a:chExt cx="8594907" cy="5610225"/>
          </a:xfrm>
        </p:grpSpPr>
        <p:pic>
          <p:nvPicPr>
            <p:cNvPr id="33797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9113" y="1200150"/>
              <a:ext cx="7729537" cy="3033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798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33583" y="4267200"/>
              <a:ext cx="8580437" cy="2543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799" name="Rectangle 6"/>
            <p:cNvSpPr>
              <a:spLocks noChangeArrowheads="1"/>
            </p:cNvSpPr>
            <p:nvPr/>
          </p:nvSpPr>
          <p:spPr bwMode="auto">
            <a:xfrm>
              <a:off x="1522413" y="2579688"/>
              <a:ext cx="4525962" cy="3238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0" name="Rectangle 6"/>
            <p:cNvSpPr>
              <a:spLocks noChangeArrowheads="1"/>
            </p:cNvSpPr>
            <p:nvPr/>
          </p:nvSpPr>
          <p:spPr bwMode="auto">
            <a:xfrm>
              <a:off x="1616075" y="5770563"/>
              <a:ext cx="5145088" cy="3238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 Text, UTF, and Unicode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524000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Java 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Uses UTF to read/write Unicode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Helps converting Unicode to external 8-bit encodings and vice versa.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676400"/>
            <a:ext cx="12954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Character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1143000"/>
            <a:ext cx="17526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ASCII code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(8 bits)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2057400"/>
            <a:ext cx="17526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Unicode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(16 bits)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143000"/>
            <a:ext cx="39624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256 characters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4724400" y="2057400"/>
            <a:ext cx="3962400" cy="7620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65536 characters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 not completely represented)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1752600" y="15240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1"/>
          </p:cNvCxnSpPr>
          <p:nvPr/>
        </p:nvCxnSpPr>
        <p:spPr>
          <a:xfrm>
            <a:off x="1752600" y="205740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4800" y="3200400"/>
            <a:ext cx="8458200" cy="16002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Unicode character: a character is coded using 16/32 bits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cs typeface="Arial" pitchFamily="34" charset="0"/>
              </a:rPr>
              <a:t>UTF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: </a:t>
            </a:r>
            <a:r>
              <a:rPr lang="en-US" sz="2000" b="1" u="sng" dirty="0">
                <a:solidFill>
                  <a:schemeClr val="tx1"/>
                </a:solidFill>
                <a:cs typeface="Arial" pitchFamily="34" charset="0"/>
              </a:rPr>
              <a:t>U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niversal Character Set – UCS- </a:t>
            </a:r>
            <a:r>
              <a:rPr lang="en-US" sz="2000" b="1" u="sng" dirty="0">
                <a:solidFill>
                  <a:schemeClr val="tx1"/>
                </a:solidFill>
                <a:cs typeface="Arial" pitchFamily="34" charset="0"/>
              </a:rPr>
              <a:t>T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ransformation </a:t>
            </a:r>
            <a:r>
              <a:rPr lang="en-US" sz="2000" b="1" u="sng" dirty="0">
                <a:solidFill>
                  <a:schemeClr val="tx1"/>
                </a:solidFill>
                <a:cs typeface="Arial" pitchFamily="34" charset="0"/>
              </a:rPr>
              <a:t>F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ormat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cs typeface="Arial" pitchFamily="34" charset="0"/>
              </a:rPr>
              <a:t>UTF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: </a:t>
            </a:r>
            <a:r>
              <a:rPr lang="en-US" sz="2000" i="1" dirty="0">
                <a:solidFill>
                  <a:schemeClr val="tx1"/>
                </a:solidFill>
              </a:rPr>
              <a:t>Unicode transformation format , a 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Standard for compressing strings of Unicode text .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cs typeface="Arial" pitchFamily="34" charset="0"/>
              </a:rPr>
              <a:t>UTF-8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: A standard for compressing Unicode text to 8-bit code units.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Refer to: http://www.unicode.org/versions/Unicode7.0.0/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000">
                <a:latin typeface="Arial" charset="0"/>
                <a:cs typeface="Arial" charset="0"/>
              </a:rPr>
              <a:t>Access binary files…</a:t>
            </a:r>
            <a:br>
              <a:rPr lang="en-US" sz="2000">
                <a:latin typeface="Arial" charset="0"/>
                <a:cs typeface="Arial" charset="0"/>
              </a:rPr>
            </a:br>
            <a:r>
              <a:rPr lang="en-US" sz="2000">
                <a:latin typeface="Arial" charset="0"/>
                <a:cs typeface="Arial" charset="0"/>
              </a:rPr>
              <a:t>High-Level Binary Stream Demo. </a:t>
            </a:r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8401050" cy="538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1400175"/>
            <a:ext cx="301625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Oval 15"/>
          <p:cNvSpPr/>
          <p:nvPr/>
        </p:nvSpPr>
        <p:spPr>
          <a:xfrm>
            <a:off x="5029200" y="6172200"/>
            <a:ext cx="1600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File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00600" y="5181600"/>
            <a:ext cx="2057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FileOutputStream</a:t>
            </a:r>
          </a:p>
          <a:p>
            <a:pPr algn="ctr">
              <a:defRPr/>
            </a:pPr>
            <a:r>
              <a:rPr lang="en-US" dirty="0"/>
              <a:t>(byte)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00600" y="4114800"/>
            <a:ext cx="2057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DataOutputStream</a:t>
            </a:r>
          </a:p>
          <a:p>
            <a:pPr algn="ctr">
              <a:defRPr/>
            </a:pPr>
            <a:r>
              <a:rPr lang="en-US" dirty="0"/>
              <a:t>(int, string,…)</a:t>
            </a:r>
          </a:p>
        </p:txBody>
      </p:sp>
      <p:cxnSp>
        <p:nvCxnSpPr>
          <p:cNvPr id="20" name="Straight Arrow Connector 19"/>
          <p:cNvCxnSpPr>
            <a:stCxn id="18" idx="2"/>
            <a:endCxn id="17" idx="0"/>
          </p:cNvCxnSpPr>
          <p:nvPr/>
        </p:nvCxnSpPr>
        <p:spPr>
          <a:xfrm rot="5400000">
            <a:off x="5676900" y="5029200"/>
            <a:ext cx="3048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5714207" y="6019006"/>
            <a:ext cx="304800" cy="15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315200" y="4038600"/>
            <a:ext cx="1524000" cy="25908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 high-level file access includes some low-level access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( read an int value includes 4 times of read a byte) </a:t>
            </a:r>
          </a:p>
        </p:txBody>
      </p:sp>
      <p:sp>
        <p:nvSpPr>
          <p:cNvPr id="13" name="Right Brace 12"/>
          <p:cNvSpPr/>
          <p:nvPr/>
        </p:nvSpPr>
        <p:spPr>
          <a:xfrm>
            <a:off x="6858000" y="4114800"/>
            <a:ext cx="381000" cy="1828800"/>
          </a:xfrm>
          <a:prstGeom prst="rightBrac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Autofit/>
          </a:bodyPr>
          <a:lstStyle/>
          <a:p>
            <a:r>
              <a:rPr lang="en-US" sz="2400">
                <a:latin typeface="Arial" charset="0"/>
                <a:cs typeface="Arial" charset="0"/>
              </a:rPr>
              <a:t>Access binary files…</a:t>
            </a:r>
            <a:br>
              <a:rPr lang="en-US" sz="2400">
                <a:latin typeface="Arial" charset="0"/>
                <a:cs typeface="Arial" charset="0"/>
              </a:rPr>
            </a:br>
            <a:r>
              <a:rPr lang="en-US" sz="2400">
                <a:latin typeface="Arial" charset="0"/>
                <a:cs typeface="Arial" charset="0"/>
              </a:rPr>
              <a:t> High-Level Binary Stream Demo. …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862" y="1035050"/>
            <a:ext cx="7831138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>
            <a:lum bright="-13000"/>
          </a:blip>
          <a:srcRect/>
          <a:stretch>
            <a:fillRect/>
          </a:stretch>
        </p:blipFill>
        <p:spPr bwMode="auto">
          <a:xfrm>
            <a:off x="5943600" y="2286000"/>
            <a:ext cx="2947004" cy="4206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5029200"/>
            <a:ext cx="4668837" cy="1138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6- Access Object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609600"/>
          </a:xfrm>
        </p:spPr>
        <p:txBody>
          <a:bodyPr>
            <a:normAutofit/>
          </a:bodyPr>
          <a:lstStyle/>
          <a:p>
            <a:r>
              <a:rPr lang="en-US">
                <a:latin typeface="Arial" charset="0"/>
                <a:cs typeface="Arial" charset="0"/>
              </a:rPr>
              <a:t>2 Object streams :</a:t>
            </a:r>
            <a:r>
              <a:rPr lang="en-US" sz="2000">
                <a:latin typeface="Arial" charset="0"/>
                <a:cs typeface="Arial" charset="0"/>
              </a:rPr>
              <a:t>Object Input stream,  Object Output stream</a:t>
            </a:r>
            <a:endParaRPr lang="en-US" sz="2600">
              <a:latin typeface="Arial" charset="0"/>
              <a:cs typeface="Arial" charset="0"/>
            </a:endParaRPr>
          </a:p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52600"/>
            <a:ext cx="8477250" cy="2785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" y="4724400"/>
            <a:ext cx="8610600" cy="1905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/>
              <a:t>Serialization</a:t>
            </a:r>
            <a:r>
              <a:rPr lang="en-US" sz="2000"/>
              <a:t> is a task which will concate all data of an object to a byte stream then it can be written to a datasource. </a:t>
            </a:r>
            <a:r>
              <a:rPr lang="en-US" sz="2000" b="1" u="sng"/>
              <a:t>Static and transient data can not be serialized.</a:t>
            </a:r>
          </a:p>
          <a:p>
            <a:r>
              <a:rPr lang="en-US" sz="2000" b="1" u="sng"/>
              <a:t>De-serialization</a:t>
            </a:r>
            <a:r>
              <a:rPr lang="en-US" sz="2000"/>
              <a:t> is a task which will read a byte stream from a datasourse , split the stream to fields then assign them to data fields of an object appropriately. </a:t>
            </a:r>
          </a:p>
          <a:p>
            <a:r>
              <a:rPr lang="en-US" sz="2000" b="1"/>
              <a:t>Transient fields are omitted when an object is serialized.</a:t>
            </a:r>
            <a:r>
              <a:rPr lang="en-US" sz="2000"/>
              <a:t>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</a:rPr>
              <a:t>Serialization</a:t>
            </a:r>
          </a:p>
        </p:txBody>
      </p:sp>
      <p:sp>
        <p:nvSpPr>
          <p:cNvPr id="3482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>
                <a:latin typeface="Calibri" pitchFamily="34" charset="0"/>
              </a:rPr>
              <a:t>The process of writing an object is called </a:t>
            </a:r>
            <a:r>
              <a:rPr lang="en-US" sz="2400" i="1">
                <a:latin typeface="Calibri" pitchFamily="34" charset="0"/>
              </a:rPr>
              <a:t>serialization.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>
                <a:latin typeface="Calibri" pitchFamily="34" charset="0"/>
              </a:rPr>
              <a:t>Use  java.io.ObjectOutputStream to serialize an object.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>
                <a:latin typeface="Calibri" pitchFamily="34" charset="0"/>
              </a:rPr>
              <a:t>It is only an object’s data that is serialized, not its class definition.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>
                <a:latin typeface="Calibri" pitchFamily="34" charset="0"/>
              </a:rPr>
              <a:t>When an object output stream serializes an object that contains references to other object, every referenced object is serialized along with the original object.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>
                <a:latin typeface="Calibri" pitchFamily="34" charset="0"/>
              </a:rPr>
              <a:t>Not all data is written.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</a:rPr>
              <a:t>static</a:t>
            </a:r>
            <a:r>
              <a:rPr lang="en-US" sz="2400"/>
              <a:t> fields are not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</a:rPr>
              <a:t>transient</a:t>
            </a:r>
            <a:r>
              <a:rPr lang="en-US" sz="2400"/>
              <a:t> fields are also not serialized</a:t>
            </a:r>
          </a:p>
        </p:txBody>
      </p:sp>
    </p:spTree>
    <p:extLst>
      <p:ext uri="{BB962C8B-B14F-4D97-AF65-F5344CB8AC3E}">
        <p14:creationId xmlns:p14="http://schemas.microsoft.com/office/powerpoint/2010/main" val="28362215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</a:rPr>
              <a:t>De-serialization</a:t>
            </a:r>
          </a:p>
        </p:txBody>
      </p:sp>
      <p:sp>
        <p:nvSpPr>
          <p:cNvPr id="358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>
                <a:latin typeface="Calibri" pitchFamily="34" charset="0"/>
              </a:rPr>
              <a:t>De-serialization</a:t>
            </a:r>
            <a:r>
              <a:rPr lang="en-US" sz="2800" i="1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</a:rPr>
              <a:t>is to convert a serialized representation into a replica of the original object.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>
                <a:latin typeface="Calibri" pitchFamily="34" charset="0"/>
              </a:rPr>
              <a:t>Use  java.io.ObjectInputStream to deserialize an object.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>
                <a:latin typeface="Calibri" pitchFamily="34" charset="0"/>
              </a:rPr>
              <a:t>When an object is serialized, it will probably be deserialized by a different JVM. 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>
                <a:latin typeface="Calibri" pitchFamily="34" charset="0"/>
              </a:rPr>
              <a:t>Any JVM that tries to deserialize an object must have access to that object’s class definition.</a:t>
            </a:r>
          </a:p>
          <a:p>
            <a:pPr>
              <a:buClrTx/>
              <a:buSzTx/>
              <a:buFont typeface="Arial" pitchFamily="34" charset="0"/>
              <a:buChar char="•"/>
            </a:pPr>
            <a:endParaRPr lang="en-US" sz="28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6113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rmAutofit fontScale="90000"/>
          </a:bodyPr>
          <a:lstStyle/>
          <a:p>
            <a:r>
              <a:rPr lang="en-US"/>
              <a:t>Access Object Files…: How to?</a:t>
            </a:r>
            <a:endParaRPr lang="en-US">
              <a:latin typeface="Arial" charset="0"/>
              <a:cs typeface="Arial" charset="0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04800" y="1447800"/>
            <a:ext cx="8610600" cy="4800600"/>
            <a:chOff x="304800" y="1447800"/>
            <a:chExt cx="8610600" cy="4800600"/>
          </a:xfrm>
        </p:grpSpPr>
        <p:sp>
          <p:nvSpPr>
            <p:cNvPr id="5" name="Rectangle 4"/>
            <p:cNvSpPr/>
            <p:nvPr/>
          </p:nvSpPr>
          <p:spPr>
            <a:xfrm>
              <a:off x="304800" y="1447800"/>
              <a:ext cx="20574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FileInputStream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600" y="2514600"/>
              <a:ext cx="22860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ObjectInputStream f;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657600" y="4572000"/>
              <a:ext cx="1447800" cy="533400"/>
            </a:xfrm>
            <a:prstGeom prst="rect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dirty="0"/>
                <a:t>A obj;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1400" y="2209800"/>
              <a:ext cx="2133600" cy="2133600"/>
            </a:xfrm>
            <a:prstGeom prst="rect">
              <a:avLst/>
            </a:prstGeom>
            <a:solidFill>
              <a:srgbClr val="99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class A  </a:t>
              </a:r>
              <a:r>
                <a:rPr lang="en-US" b="1" dirty="0">
                  <a:solidFill>
                    <a:srgbClr val="C00000"/>
                  </a:solidFill>
                </a:rPr>
                <a:t>implements java.io.Serializable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{  Type  field1;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   Type  field2;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…………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304800" y="4191000"/>
              <a:ext cx="1219200" cy="1524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(filename)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324600" y="3352800"/>
              <a:ext cx="1981200" cy="457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writeObject()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5400000">
              <a:off x="7621588" y="3048000"/>
              <a:ext cx="1979612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10" idx="2"/>
            </p:cNvCxnSpPr>
            <p:nvPr/>
          </p:nvCxnSpPr>
          <p:spPr>
            <a:xfrm flipV="1">
              <a:off x="5105400" y="3581400"/>
              <a:ext cx="1219200" cy="12573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1600200" y="3429000"/>
              <a:ext cx="1828800" cy="533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readObject()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>
              <a:off x="647701" y="2247900"/>
              <a:ext cx="533400" cy="3175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Magnetic Disk 14"/>
            <p:cNvSpPr/>
            <p:nvPr/>
          </p:nvSpPr>
          <p:spPr>
            <a:xfrm>
              <a:off x="7696200" y="4038600"/>
              <a:ext cx="1219200" cy="15240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(filename)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800" y="1447800"/>
              <a:ext cx="20574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FileOutputStream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8400" y="2514600"/>
              <a:ext cx="2286000" cy="533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ObjectOutputStream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7924801" y="2286000"/>
              <a:ext cx="457200" cy="3175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3" idx="4"/>
            </p:cNvCxnSpPr>
            <p:nvPr/>
          </p:nvCxnSpPr>
          <p:spPr>
            <a:xfrm rot="16200000" flipH="1">
              <a:off x="2781300" y="3695700"/>
              <a:ext cx="609600" cy="1143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2"/>
            </p:cNvCxnSpPr>
            <p:nvPr/>
          </p:nvCxnSpPr>
          <p:spPr>
            <a:xfrm rot="16200000" flipH="1">
              <a:off x="1752600" y="3048000"/>
              <a:ext cx="381000" cy="381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7" idx="2"/>
              <a:endCxn id="10" idx="0"/>
            </p:cNvCxnSpPr>
            <p:nvPr/>
          </p:nvCxnSpPr>
          <p:spPr>
            <a:xfrm rot="5400000">
              <a:off x="7200900" y="3162300"/>
              <a:ext cx="304800" cy="762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 flipH="1" flipV="1">
              <a:off x="-685006" y="3123406"/>
              <a:ext cx="2286000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828800" y="4038600"/>
              <a:ext cx="9906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>
                  <a:solidFill>
                    <a:srgbClr val="C00000"/>
                  </a:solidFill>
                </a:rPr>
                <a:t>null?</a:t>
              </a:r>
            </a:p>
          </p:txBody>
        </p:sp>
        <p:cxnSp>
          <p:nvCxnSpPr>
            <p:cNvPr id="24" name="Straight Arrow Connector 23"/>
            <p:cNvCxnSpPr>
              <a:stCxn id="10" idx="4"/>
            </p:cNvCxnSpPr>
            <p:nvPr/>
          </p:nvCxnSpPr>
          <p:spPr>
            <a:xfrm rot="16200000" flipH="1">
              <a:off x="7353300" y="3771900"/>
              <a:ext cx="381000" cy="4572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1981200" y="5410200"/>
              <a:ext cx="4724400" cy="838200"/>
            </a:xfrm>
            <a:prstGeom prst="roundRect">
              <a:avLst/>
            </a:prstGeom>
            <a:solidFill>
              <a:srgbClr val="99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srgbClr val="C00000"/>
                  </a:solidFill>
                </a:rPr>
                <a:t>We  can read/write objects from/to file using a program only.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733800" y="1447800"/>
              <a:ext cx="2057400" cy="533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No method is declared</a:t>
              </a:r>
            </a:p>
          </p:txBody>
        </p:sp>
        <p:cxnSp>
          <p:nvCxnSpPr>
            <p:cNvPr id="27" name="Straight Arrow Connector 26"/>
            <p:cNvCxnSpPr>
              <a:stCxn id="26" idx="2"/>
            </p:cNvCxnSpPr>
            <p:nvPr/>
          </p:nvCxnSpPr>
          <p:spPr>
            <a:xfrm rot="16200000" flipH="1">
              <a:off x="4438650" y="2305050"/>
              <a:ext cx="838200" cy="19050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8443-476A-472D-AD30-8F3A1941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Demo-01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1EA91-94CE-42F3-801B-59D18C0A5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" y="685801"/>
            <a:ext cx="7085191" cy="61427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A14A3C-F621-42CA-9CD8-52AA2F842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5257800"/>
            <a:ext cx="2286000" cy="117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435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3052-ED71-462C-A3BB-117A94ADC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02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181DE1-5441-4A26-A963-03F995989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98090"/>
            <a:ext cx="7376799" cy="582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388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EE27-4CA4-47F5-8A5E-2E7689FD7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Demo-02(cont.)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8BE02E-1A0F-4843-B74D-2BD8032A0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6995766" cy="3886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C61FD5-5B42-4C9A-B003-24EEFDEE4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5029537"/>
            <a:ext cx="2752517" cy="129260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17CB905-E649-4D68-B76E-77A8A83F5C25}"/>
              </a:ext>
            </a:extLst>
          </p:cNvPr>
          <p:cNvGrpSpPr/>
          <p:nvPr/>
        </p:nvGrpSpPr>
        <p:grpSpPr>
          <a:xfrm>
            <a:off x="1905000" y="4805811"/>
            <a:ext cx="2667000" cy="2025150"/>
            <a:chOff x="1905000" y="4805811"/>
            <a:chExt cx="2667000" cy="20251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BE610D1-0DFB-443D-83B6-869268F70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05000" y="4805811"/>
              <a:ext cx="2667000" cy="202515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8A5E7A4-1476-4108-AD21-78CBD2C0158B}"/>
                </a:ext>
              </a:extLst>
            </p:cNvPr>
            <p:cNvSpPr/>
            <p:nvPr/>
          </p:nvSpPr>
          <p:spPr>
            <a:xfrm>
              <a:off x="2057400" y="6400800"/>
              <a:ext cx="1524000" cy="304800"/>
            </a:xfrm>
            <a:prstGeom prst="rect">
              <a:avLst/>
            </a:prstGeom>
            <a:noFill/>
            <a:ln w="190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80790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620000" cy="1219200"/>
          </a:xfrm>
        </p:spPr>
        <p:txBody>
          <a:bodyPr>
            <a:normAutofit fontScale="90000"/>
          </a:bodyPr>
          <a:lstStyle/>
          <a:p>
            <a:r>
              <a:rPr lang="en-US"/>
              <a:t>Access Object Files…: </a:t>
            </a:r>
            <a:br>
              <a:rPr lang="en-US"/>
            </a:br>
            <a:r>
              <a:rPr lang="en-US">
                <a:latin typeface="Arial" charset="0"/>
                <a:cs typeface="Arial" charset="0"/>
              </a:rPr>
              <a:t>Case study 3 - Object Streams Demo.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696200" cy="3581400"/>
          </a:xfrm>
        </p:spPr>
        <p:txBody>
          <a:bodyPr/>
          <a:lstStyle/>
          <a:p>
            <a:pPr>
              <a:buNone/>
            </a:pPr>
            <a:r>
              <a:rPr lang="en-US" b="1" u="sng">
                <a:latin typeface="Arial" charset="0"/>
                <a:cs typeface="Arial" charset="0"/>
              </a:rPr>
              <a:t>Problem</a:t>
            </a:r>
          </a:p>
          <a:p>
            <a:r>
              <a:rPr lang="en-US">
                <a:latin typeface="Arial" charset="0"/>
                <a:cs typeface="Arial" charset="0"/>
              </a:rPr>
              <a:t>Book &lt;title, price&gt;</a:t>
            </a:r>
          </a:p>
          <a:p>
            <a:r>
              <a:rPr lang="en-US">
                <a:latin typeface="Arial" charset="0"/>
                <a:cs typeface="Arial" charset="0"/>
              </a:rPr>
              <a:t>Write a Java program that allows user: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View books in the file books.dat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Append a book to the file </a:t>
            </a:r>
          </a:p>
          <a:p>
            <a:r>
              <a:rPr lang="en-US">
                <a:latin typeface="Arial" charset="0"/>
                <a:cs typeface="Arial" charset="0"/>
              </a:rPr>
              <a:t>Read/ Write books as binary objects from/to the file.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/>
              <a:t>2- Introduction to the java.io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Java treats all data sources ( file, directory, IO devices,…) as streams </a:t>
            </a:r>
          </a:p>
          <a:p>
            <a:r>
              <a:rPr lang="en-US" dirty="0"/>
              <a:t>The java.io package contains Java APIs for accessing to/from a stream. </a:t>
            </a:r>
          </a:p>
          <a:p>
            <a:r>
              <a:rPr lang="en-US" dirty="0"/>
              <a:t>A stream can be a binary stream.</a:t>
            </a:r>
          </a:p>
          <a:p>
            <a:pPr lvl="1"/>
            <a:r>
              <a:rPr lang="en-US" dirty="0"/>
              <a:t>Binary low-level stream: data unit  is a physical byte.</a:t>
            </a:r>
          </a:p>
          <a:p>
            <a:pPr lvl="1"/>
            <a:r>
              <a:rPr lang="en-US" dirty="0"/>
              <a:t>Binary high-level stream: data unit  is primitive data type value or a string.</a:t>
            </a:r>
          </a:p>
          <a:p>
            <a:pPr lvl="1"/>
            <a:r>
              <a:rPr lang="en-US" dirty="0"/>
              <a:t>Object stream: data unit is an object.</a:t>
            </a:r>
          </a:p>
          <a:p>
            <a:r>
              <a:rPr lang="en-US" dirty="0"/>
              <a:t>A stream can be a character stream in which a data unit is an Unicode character.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914400"/>
          </a:xfrm>
        </p:spPr>
        <p:txBody>
          <a:bodyPr>
            <a:noAutofit/>
          </a:bodyPr>
          <a:lstStyle/>
          <a:p>
            <a:r>
              <a:rPr lang="en-US" sz="2400"/>
              <a:t>Access Object Files…: </a:t>
            </a:r>
            <a:br>
              <a:rPr lang="en-US" sz="2400"/>
            </a:br>
            <a:r>
              <a:rPr lang="en-US" sz="2400">
                <a:latin typeface="Arial" charset="0"/>
                <a:cs typeface="Arial" charset="0"/>
              </a:rPr>
              <a:t>Case Study 3 - Design</a:t>
            </a:r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495425"/>
            <a:ext cx="198120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6225" y="1238250"/>
            <a:ext cx="261937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1066800"/>
            <a:ext cx="19812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00750" y="3505200"/>
            <a:ext cx="314325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5400000">
            <a:off x="6438900" y="3695700"/>
            <a:ext cx="30480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49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33600" y="5638800"/>
            <a:ext cx="59340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rot="5400000">
            <a:off x="7162800" y="5486400"/>
            <a:ext cx="5334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5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1638300"/>
            <a:ext cx="193357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152400" y="4038600"/>
            <a:ext cx="17526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Java serielize data of an object from the bottom of the declaration to the beginning.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990600"/>
          </a:xfrm>
        </p:spPr>
        <p:txBody>
          <a:bodyPr>
            <a:noAutofit/>
          </a:bodyPr>
          <a:lstStyle/>
          <a:p>
            <a:r>
              <a:rPr lang="en-US" sz="2400"/>
              <a:t>Access Object Files…: </a:t>
            </a:r>
            <a:br>
              <a:rPr lang="en-US" sz="2400"/>
            </a:br>
            <a:r>
              <a:rPr lang="en-US" sz="2400">
                <a:latin typeface="Arial" charset="0"/>
                <a:cs typeface="Arial" charset="0"/>
              </a:rPr>
              <a:t>Case Study 3- Implementations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057400"/>
            <a:ext cx="3048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Refer to the case study 1, 2.</a:t>
            </a:r>
          </a:p>
          <a:p>
            <a:pPr algn="ctr">
              <a:defRPr/>
            </a:pPr>
            <a:r>
              <a:rPr lang="en-US" dirty="0"/>
              <a:t>DO YOURSELF</a:t>
            </a:r>
          </a:p>
        </p:txBody>
      </p:sp>
      <p:pic>
        <p:nvPicPr>
          <p:cNvPr id="6246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19400"/>
            <a:ext cx="36957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057400"/>
            <a:ext cx="37433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914400"/>
          </a:xfrm>
        </p:spPr>
        <p:txBody>
          <a:bodyPr>
            <a:noAutofit/>
          </a:bodyPr>
          <a:lstStyle/>
          <a:p>
            <a:r>
              <a:rPr lang="en-US" sz="2400"/>
              <a:t>Access Object Files…: </a:t>
            </a:r>
            <a:br>
              <a:rPr lang="en-US" sz="2400"/>
            </a:br>
            <a:r>
              <a:rPr lang="en-US" sz="2400">
                <a:latin typeface="Arial" charset="0"/>
                <a:cs typeface="Arial" charset="0"/>
              </a:rPr>
              <a:t>Case Study 3– Implementations…</a:t>
            </a:r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0212" y="1066801"/>
            <a:ext cx="6927402" cy="578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696200" cy="838200"/>
          </a:xfrm>
        </p:spPr>
        <p:txBody>
          <a:bodyPr>
            <a:noAutofit/>
          </a:bodyPr>
          <a:lstStyle/>
          <a:p>
            <a:r>
              <a:rPr lang="en-US" sz="2400"/>
              <a:t>Access Object Files…: </a:t>
            </a:r>
            <a:br>
              <a:rPr lang="en-US" sz="2400"/>
            </a:br>
            <a:r>
              <a:rPr lang="en-US" sz="2400">
                <a:latin typeface="Arial" charset="0"/>
                <a:cs typeface="Arial" charset="0"/>
              </a:rPr>
              <a:t>Case Study 3– Implementations…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89486"/>
            <a:ext cx="7467600" cy="4739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9925" y="1143000"/>
            <a:ext cx="59340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2211388" y="1752600"/>
            <a:ext cx="1522412" cy="7254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696200" cy="838200"/>
          </a:xfrm>
        </p:spPr>
        <p:txBody>
          <a:bodyPr>
            <a:noAutofit/>
          </a:bodyPr>
          <a:lstStyle/>
          <a:p>
            <a:r>
              <a:rPr lang="en-US" sz="2400"/>
              <a:t>Access Object Files…: </a:t>
            </a:r>
            <a:br>
              <a:rPr lang="en-US" sz="2400"/>
            </a:br>
            <a:r>
              <a:rPr lang="en-US" sz="2400">
                <a:latin typeface="Arial" charset="0"/>
                <a:cs typeface="Arial" charset="0"/>
              </a:rPr>
              <a:t>Case Study 3– Implementations…</a:t>
            </a:r>
          </a:p>
        </p:txBody>
      </p:sp>
      <p:pic>
        <p:nvPicPr>
          <p:cNvPr id="6554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073522"/>
            <a:ext cx="6096000" cy="5479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696200" cy="838200"/>
          </a:xfrm>
        </p:spPr>
        <p:txBody>
          <a:bodyPr>
            <a:noAutofit/>
          </a:bodyPr>
          <a:lstStyle/>
          <a:p>
            <a:r>
              <a:rPr lang="en-US" sz="2400"/>
              <a:t>Access Object Files…: </a:t>
            </a:r>
            <a:br>
              <a:rPr lang="en-US" sz="2400"/>
            </a:br>
            <a:r>
              <a:rPr lang="en-US" sz="2400">
                <a:latin typeface="Arial" charset="0"/>
                <a:cs typeface="Arial" charset="0"/>
              </a:rPr>
              <a:t>Case Study 5 – Implementations…</a:t>
            </a:r>
          </a:p>
        </p:txBody>
      </p:sp>
      <p:pic>
        <p:nvPicPr>
          <p:cNvPr id="6656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00150"/>
            <a:ext cx="5162550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1038225"/>
            <a:ext cx="198120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48425" y="2286000"/>
            <a:ext cx="261937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5540-4177-BEF3-331F-EDD24920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Serialization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0454B8-F4E2-67D3-4DFE-B3A5A92C3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57400"/>
            <a:ext cx="5112080" cy="60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5A1300-1EA2-AFC6-3929-1FD82A5F9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819400"/>
            <a:ext cx="3813923" cy="86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65453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Text, UTF, and Unicode</a:t>
            </a:r>
          </a:p>
          <a:p>
            <a:r>
              <a:rPr lang="en-US">
                <a:latin typeface="Arial" charset="0"/>
                <a:cs typeface="Arial" charset="0"/>
              </a:rPr>
              <a:t>Accessing metadata of directories/files (java.io.File)</a:t>
            </a:r>
          </a:p>
          <a:p>
            <a:r>
              <a:rPr lang="en-US">
                <a:latin typeface="Arial" charset="0"/>
                <a:cs typeface="Arial" charset="0"/>
              </a:rPr>
              <a:t>Text Streams, Reader, and Writer</a:t>
            </a:r>
          </a:p>
          <a:p>
            <a:r>
              <a:rPr lang="en-US">
                <a:latin typeface="Arial" charset="0"/>
                <a:cs typeface="Arial" charset="0"/>
              </a:rPr>
              <a:t>The java.io.RandomAccessFile Class</a:t>
            </a:r>
          </a:p>
          <a:p>
            <a:r>
              <a:rPr lang="en-US">
                <a:latin typeface="Arial" charset="0"/>
                <a:cs typeface="Arial" charset="0"/>
              </a:rPr>
              <a:t>Binary file Input and Output (low and high-level)</a:t>
            </a:r>
          </a:p>
          <a:p>
            <a:r>
              <a:rPr lang="en-US">
                <a:latin typeface="Arial" charset="0"/>
                <a:cs typeface="Arial" charset="0"/>
              </a:rPr>
              <a:t>Object Streams and Serializable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3614-D88A-823C-7150-2E5611BE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15B869-3DC0-B9F0-1E2F-1C8CB1ECE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94356"/>
            <a:ext cx="8610600" cy="513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05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3- Accessing directories and files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905000"/>
            <a:ext cx="2057400" cy="17526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Java Program</a:t>
            </a:r>
          </a:p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java.io.File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657600"/>
            <a:ext cx="2057400" cy="9906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OS</a:t>
            </a:r>
          </a:p>
        </p:txBody>
      </p:sp>
      <p:sp>
        <p:nvSpPr>
          <p:cNvPr id="7" name="Oval 6"/>
          <p:cNvSpPr/>
          <p:nvPr/>
        </p:nvSpPr>
        <p:spPr>
          <a:xfrm>
            <a:off x="457200" y="5105400"/>
            <a:ext cx="2057400" cy="1066800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Directories/ Files</a:t>
            </a:r>
          </a:p>
          <a:p>
            <a:pPr algn="ctr">
              <a:defRPr/>
            </a:pPr>
            <a:r>
              <a:rPr lang="en-US" dirty="0"/>
              <a:t>Information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1333501" y="2781300"/>
            <a:ext cx="228600" cy="3175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1104901" y="3619500"/>
            <a:ext cx="685800" cy="3175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1105694" y="4685506"/>
            <a:ext cx="685800" cy="1588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667000" y="2071053"/>
          <a:ext cx="6096000" cy="3851910"/>
        </p:xfrm>
        <a:graphic>
          <a:graphicData uri="http://schemas.openxmlformats.org/drawingml/2006/table">
            <a:tbl>
              <a:tblPr/>
              <a:tblGrid>
                <a:gridCol w="588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Constructor Summary</a:t>
                      </a:r>
                      <a:endParaRPr lang="en-US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 parent, 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child)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from a parent abstract pathname and a child pathname string.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pathname)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by converting the given pathname string into an abstract pathname.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parent, </a:t>
                      </a:r>
                      <a:r>
                        <a:rPr lang="en-US" dirty="0">
                          <a:hlinkClick r:id="" action="ppaction://hlinkfile"/>
                        </a:rPr>
                        <a:t>String</a:t>
                      </a:r>
                      <a:r>
                        <a:rPr lang="en-US" dirty="0"/>
                        <a:t> child)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from a parent pathname string and a child pathname string.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" action="ppaction://hlinkfile"/>
                        </a:rPr>
                        <a:t>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" action="ppaction://hlinkfile"/>
                        </a:rPr>
                        <a:t>URI</a:t>
                      </a:r>
                      <a:r>
                        <a:rPr lang="en-US" dirty="0"/>
                        <a:t> uri) </a:t>
                      </a:r>
                      <a:br>
                        <a:rPr lang="en-US" dirty="0"/>
                      </a:br>
                      <a:r>
                        <a:rPr lang="en-US" dirty="0"/>
                        <a:t>          Creates a new File instance by converting the given file: URI into an abstract pathname.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45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/>
              <a:t> 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" y="990600"/>
            <a:ext cx="8153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charset="0"/>
                <a:cs typeface="Arial" charset="0"/>
              </a:rPr>
              <a:t>The java.io.File Class</a:t>
            </a:r>
          </a:p>
          <a:p>
            <a:pPr algn="ctr"/>
            <a:r>
              <a:rPr lang="en-US" sz="2400" dirty="0"/>
              <a:t>Class represents a file or a directory managed by operating system.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010400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Accessing directories and files…</a:t>
            </a:r>
          </a:p>
        </p:txBody>
      </p:sp>
      <p:sp>
        <p:nvSpPr>
          <p:cNvPr id="19460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/>
              <a:t> 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1676400"/>
            <a:ext cx="5638800" cy="2819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1" u="sng" dirty="0">
                <a:solidFill>
                  <a:srgbClr val="0000FF"/>
                </a:solidFill>
              </a:rPr>
              <a:t>Common Methods</a:t>
            </a:r>
            <a:r>
              <a:rPr lang="en-US" sz="2000" b="1" u="sng" dirty="0">
                <a:solidFill>
                  <a:schemeClr val="tx1"/>
                </a:solidFill>
              </a:rPr>
              <a:t>: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boolean canExecute(), canRead(), canWrite()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boolean exists(), isDirectory(),  isFile()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String getAbsolutePath(), getCanonicalPath(),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            getName(), getParent()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String[]  list()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boolean delete(), createNewFile(), mkDir(),    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                rename(File newName)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     long length()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973415"/>
              </p:ext>
            </p:extLst>
          </p:nvPr>
        </p:nvGraphicFramePr>
        <p:xfrm>
          <a:off x="152400" y="5029200"/>
          <a:ext cx="8686800" cy="1170189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9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Method Invoked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 Returns on Microsoft Windows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               Returns on Solaris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getAbsolutePath()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c:\java\</a:t>
                      </a:r>
                      <a:r>
                        <a:rPr lang="en-US" sz="140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examples\examples\</a:t>
                      </a:r>
                      <a:r>
                        <a:rPr lang="en-US" sz="240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..</a:t>
                      </a:r>
                      <a:r>
                        <a:rPr lang="en-US" sz="140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\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/</a:t>
                      </a:r>
                      <a:r>
                        <a:rPr lang="en-US" sz="140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home/examples/examples/</a:t>
                      </a:r>
                      <a:r>
                        <a:rPr lang="en-US" sz="240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..</a:t>
                      </a:r>
                      <a:r>
                        <a:rPr lang="en-US" sz="140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/xanadu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9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getCanonicalPath()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c:\java\examples\xanadu.txt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 /</a:t>
                      </a:r>
                      <a:r>
                        <a:rPr lang="en-US" sz="140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home/examples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/xanadu.txt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48400" y="1524000"/>
            <a:ext cx="25908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This class helps accessing file/directory information only. It does not have any method to access data in a file. 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986135"/>
            <a:ext cx="31242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charset="0"/>
                <a:cs typeface="Arial" charset="0"/>
              </a:rPr>
              <a:t>The </a:t>
            </a:r>
            <a:r>
              <a:rPr lang="en-US" sz="2000" dirty="0" err="1">
                <a:solidFill>
                  <a:schemeClr val="bg1"/>
                </a:solidFill>
                <a:latin typeface="Arial" charset="0"/>
                <a:cs typeface="Arial" charset="0"/>
              </a:rPr>
              <a:t>java.io.File</a:t>
            </a:r>
            <a:r>
              <a:rPr lang="en-US" sz="2000">
                <a:solidFill>
                  <a:schemeClr val="bg1"/>
                </a:solidFill>
                <a:latin typeface="Arial" charset="0"/>
                <a:cs typeface="Arial" charset="0"/>
              </a:rPr>
              <a:t> Class…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1566</TotalTime>
  <Words>2688</Words>
  <Application>Microsoft Office PowerPoint</Application>
  <PresentationFormat>On-screen Show (4:3)</PresentationFormat>
  <Paragraphs>353</Paragraphs>
  <Slides>78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6" baseType="lpstr">
      <vt:lpstr>Arial</vt:lpstr>
      <vt:lpstr>Calibri</vt:lpstr>
      <vt:lpstr>Courier New</vt:lpstr>
      <vt:lpstr>Franklin Gothic Book</vt:lpstr>
      <vt:lpstr>Perpetua</vt:lpstr>
      <vt:lpstr>Times New Roman</vt:lpstr>
      <vt:lpstr>Wingdings 2</vt:lpstr>
      <vt:lpstr>Equity</vt:lpstr>
      <vt:lpstr>File I/O</vt:lpstr>
      <vt:lpstr>What are streams?</vt:lpstr>
      <vt:lpstr>Why should you study this chapter?</vt:lpstr>
      <vt:lpstr>Objectives</vt:lpstr>
      <vt:lpstr>Contents</vt:lpstr>
      <vt:lpstr>1- Text, UTF, and Unicode</vt:lpstr>
      <vt:lpstr>2- Introduction to the java.io Package</vt:lpstr>
      <vt:lpstr>3- Accessing directories and files</vt:lpstr>
      <vt:lpstr>Accessing directories and files…</vt:lpstr>
      <vt:lpstr>Demo</vt:lpstr>
      <vt:lpstr>Accessing directories and files…</vt:lpstr>
      <vt:lpstr>Accessing directories and files…</vt:lpstr>
      <vt:lpstr>4- Access Text Files</vt:lpstr>
      <vt:lpstr>Access Text Files … Character Streams</vt:lpstr>
      <vt:lpstr>Access Text Files …  Reading Data </vt:lpstr>
      <vt:lpstr>Access Text Files …  Writing Data</vt:lpstr>
      <vt:lpstr>Demo 01</vt:lpstr>
      <vt:lpstr>Demo 02</vt:lpstr>
      <vt:lpstr>Demo 03</vt:lpstr>
      <vt:lpstr>Demo 03</vt:lpstr>
      <vt:lpstr>Demo 03</vt:lpstr>
      <vt:lpstr>Demo 03-2</vt:lpstr>
      <vt:lpstr>Demo 03-2</vt:lpstr>
      <vt:lpstr>Access Text Files …  Case study 1</vt:lpstr>
      <vt:lpstr>Access Text Files …: Case study 1- Design</vt:lpstr>
      <vt:lpstr>Access Text Files …: Case study 1- Implementations</vt:lpstr>
      <vt:lpstr>Access Text Files …: Case study 1- Implementations</vt:lpstr>
      <vt:lpstr>Access Text Files …: Case study  1- Implementations</vt:lpstr>
      <vt:lpstr>Access Text Files …: Case study  1- Implementations</vt:lpstr>
      <vt:lpstr>Access Text Files …: Case study 1- Implementations</vt:lpstr>
      <vt:lpstr>Access Text Files …: Case study 1- Implementations</vt:lpstr>
      <vt:lpstr>Access Text Files …: Case study 1- Implementations</vt:lpstr>
      <vt:lpstr>Access Text Files …: Case study 1- Implementations</vt:lpstr>
      <vt:lpstr>Access Text Files …:  Case study 2.- Append File Demo.</vt:lpstr>
      <vt:lpstr>Access Text Files …: Case study 2.-Design</vt:lpstr>
      <vt:lpstr>Access Text Files …: Case study 2- Implementations</vt:lpstr>
      <vt:lpstr>Access Text Files …: Case study 4.- Implementations</vt:lpstr>
      <vt:lpstr>Access Text Files …: Case study 2- Implementations</vt:lpstr>
      <vt:lpstr>Access Text Files …: Case study 2- Implementations</vt:lpstr>
      <vt:lpstr>Access Text Files …: Case study 2- Implementations</vt:lpstr>
      <vt:lpstr>Access Text Files …: Case study 2- Implementations</vt:lpstr>
      <vt:lpstr>Access Text Files …: Read UTF-8 File content</vt:lpstr>
      <vt:lpstr>Applying Text File</vt:lpstr>
      <vt:lpstr>Applying Text File</vt:lpstr>
      <vt:lpstr>Applying Text File</vt:lpstr>
      <vt:lpstr>Applying Text File</vt:lpstr>
      <vt:lpstr>Applying Text File</vt:lpstr>
      <vt:lpstr>Applying File &amp; Collection</vt:lpstr>
      <vt:lpstr>5- Access binary files</vt:lpstr>
      <vt:lpstr>Access binary files…  The java.io.RandomAccessFile class</vt:lpstr>
      <vt:lpstr>Access binary files … java.io.RandomAccessFile class…</vt:lpstr>
      <vt:lpstr> Access binary files … java.io.RandomAccessFile class…</vt:lpstr>
      <vt:lpstr>Access binary files… Binary Streams</vt:lpstr>
      <vt:lpstr>Access binary files… Low-Level Binary Stream Demo.1</vt:lpstr>
      <vt:lpstr>Access binary files… Low-Level Binary Stream Demo.1…</vt:lpstr>
      <vt:lpstr>Access binary files… Low-Level Binary Stream Demo.2</vt:lpstr>
      <vt:lpstr>Access binary files… Low-Level Binary Stream Demo.2…</vt:lpstr>
      <vt:lpstr>Access binary files High-Level Binary Stream </vt:lpstr>
      <vt:lpstr>Access binary files… High-Level Binary Streams </vt:lpstr>
      <vt:lpstr>Access binary files… High-Level Binary Stream Demo. </vt:lpstr>
      <vt:lpstr>Access binary files…  High-Level Binary Stream Demo. …</vt:lpstr>
      <vt:lpstr>6- Access Object Files</vt:lpstr>
      <vt:lpstr>Serialization</vt:lpstr>
      <vt:lpstr>De-serialization</vt:lpstr>
      <vt:lpstr>Access Object Files…: How to?</vt:lpstr>
      <vt:lpstr>Demo-01</vt:lpstr>
      <vt:lpstr>Demo 02</vt:lpstr>
      <vt:lpstr>Demo-02(cont.)</vt:lpstr>
      <vt:lpstr>Access Object Files…:  Case study 3 - Object Streams Demo.</vt:lpstr>
      <vt:lpstr>Access Object Files…:  Case Study 3 - Design</vt:lpstr>
      <vt:lpstr>Access Object Files…:  Case Study 3- Implementations</vt:lpstr>
      <vt:lpstr>Access Object Files…:  Case Study 3– Implementations…</vt:lpstr>
      <vt:lpstr>Access Object Files…:  Case Study 3– Implementations…</vt:lpstr>
      <vt:lpstr>Access Object Files…:  Case Study 3– Implementations…</vt:lpstr>
      <vt:lpstr>Access Object Files…:  Case Study 5 – Implementations…</vt:lpstr>
      <vt:lpstr>Lab Serialization </vt:lpstr>
      <vt:lpstr>Summary</vt:lpstr>
      <vt:lpstr>Review 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Titile</dc:title>
  <dc:creator>USER</dc:creator>
  <cp:lastModifiedBy>Kiem</cp:lastModifiedBy>
  <cp:revision>82</cp:revision>
  <dcterms:created xsi:type="dcterms:W3CDTF">2014-12-30T03:31:12Z</dcterms:created>
  <dcterms:modified xsi:type="dcterms:W3CDTF">2023-08-23T08:03:30Z</dcterms:modified>
</cp:coreProperties>
</file>