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56"/>
  </p:notesMasterIdLst>
  <p:handoutMasterIdLst>
    <p:handoutMasterId r:id="rId57"/>
  </p:handoutMasterIdLst>
  <p:sldIdLst>
    <p:sldId id="439" r:id="rId2"/>
    <p:sldId id="440" r:id="rId3"/>
    <p:sldId id="576" r:id="rId4"/>
    <p:sldId id="515" r:id="rId5"/>
    <p:sldId id="516" r:id="rId6"/>
    <p:sldId id="517" r:id="rId7"/>
    <p:sldId id="553" r:id="rId8"/>
    <p:sldId id="549" r:id="rId9"/>
    <p:sldId id="554" r:id="rId10"/>
    <p:sldId id="521" r:id="rId11"/>
    <p:sldId id="566" r:id="rId12"/>
    <p:sldId id="567" r:id="rId13"/>
    <p:sldId id="555" r:id="rId14"/>
    <p:sldId id="556" r:id="rId15"/>
    <p:sldId id="570" r:id="rId16"/>
    <p:sldId id="571" r:id="rId17"/>
    <p:sldId id="572" r:id="rId18"/>
    <p:sldId id="587" r:id="rId19"/>
    <p:sldId id="586" r:id="rId20"/>
    <p:sldId id="525" r:id="rId21"/>
    <p:sldId id="527" r:id="rId22"/>
    <p:sldId id="558" r:id="rId23"/>
    <p:sldId id="560" r:id="rId24"/>
    <p:sldId id="557" r:id="rId25"/>
    <p:sldId id="562" r:id="rId26"/>
    <p:sldId id="563" r:id="rId27"/>
    <p:sldId id="573" r:id="rId28"/>
    <p:sldId id="574" r:id="rId29"/>
    <p:sldId id="559" r:id="rId30"/>
    <p:sldId id="528" r:id="rId31"/>
    <p:sldId id="568" r:id="rId32"/>
    <p:sldId id="569" r:id="rId33"/>
    <p:sldId id="530" r:id="rId34"/>
    <p:sldId id="531" r:id="rId35"/>
    <p:sldId id="532" r:id="rId36"/>
    <p:sldId id="533" r:id="rId37"/>
    <p:sldId id="564" r:id="rId38"/>
    <p:sldId id="565" r:id="rId39"/>
    <p:sldId id="577" r:id="rId40"/>
    <p:sldId id="578" r:id="rId41"/>
    <p:sldId id="582" r:id="rId42"/>
    <p:sldId id="534" r:id="rId43"/>
    <p:sldId id="535" r:id="rId44"/>
    <p:sldId id="536" r:id="rId45"/>
    <p:sldId id="561" r:id="rId46"/>
    <p:sldId id="579" r:id="rId47"/>
    <p:sldId id="584" r:id="rId48"/>
    <p:sldId id="588" r:id="rId49"/>
    <p:sldId id="585" r:id="rId50"/>
    <p:sldId id="580" r:id="rId51"/>
    <p:sldId id="581" r:id="rId52"/>
    <p:sldId id="545" r:id="rId53"/>
    <p:sldId id="583" r:id="rId54"/>
    <p:sldId id="575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536" autoAdjust="0"/>
  </p:normalViewPr>
  <p:slideViewPr>
    <p:cSldViewPr>
      <p:cViewPr varScale="1">
        <p:scale>
          <a:sx n="68" d="100"/>
          <a:sy n="68" d="100"/>
        </p:scale>
        <p:origin x="9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6/25/2024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common data in almost all of programs. In</a:t>
            </a:r>
            <a:r>
              <a:rPr lang="en-US" baseline="0" dirty="0"/>
              <a:t> this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Thread: unit of running code (methods)</a:t>
            </a:r>
            <a:r>
              <a:rPr lang="en-US" baseline="0" dirty="0"/>
              <a:t> of a process ( program in running).</a:t>
            </a:r>
            <a:endParaRPr lang="en-US" dirty="0"/>
          </a:p>
          <a:p>
            <a:r>
              <a:rPr lang="en-US" dirty="0"/>
              <a:t>Nowaday, operating systems support the time-sharing mechanism which allows many</a:t>
            </a:r>
            <a:r>
              <a:rPr lang="en-US" baseline="0" dirty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dirty="0"/>
              <a:t>Also, a computer can have a multicore-CPU with 2, 4, 8,… cores. Some processes/ threads execute really concurrently.</a:t>
            </a:r>
          </a:p>
          <a:p>
            <a:r>
              <a:rPr lang="en-US" baseline="0" dirty="0"/>
              <a:t>A common data can be accessed by some threads concurrently </a:t>
            </a:r>
            <a:r>
              <a:rPr lang="en-US" baseline="0" dirty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8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3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-Compare To : return 0 thì in ra customer đầu tiên : 3 – Hoàng Anh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-Compare To : return -1 / 1 thì in ra tất cả</a:t>
            </a:r>
          </a:p>
          <a:p>
            <a:r>
              <a:rPr lang="en-US"/>
              <a:t>*** Integer.compare(n1, n2) : nếu n1 &gt; n2 : return 1, = return 0, n1 &lt; n2: return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9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slide is intended to introduce the most basic concept about a hash table. More</a:t>
            </a:r>
            <a:r>
              <a:rPr lang="en-US" baseline="0" dirty="0"/>
              <a:t> details about hash table will be studied in the subject Data Structure and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4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0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Collections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(http://docs.oracle.com/javase/tutorial/collections/</a:t>
            </a:r>
            <a:br>
              <a:rPr lang="en-US" sz="2800" b="0" dirty="0"/>
            </a:br>
            <a:r>
              <a:rPr lang="en-US" sz="2800" b="0" dirty="0"/>
              <a:t>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List keeps it elements in the </a:t>
            </a:r>
            <a:r>
              <a:rPr lang="en-US" u="sng" dirty="0">
                <a:latin typeface="Calibri" pitchFamily="34" charset="0"/>
              </a:rPr>
              <a:t>order</a:t>
            </a:r>
            <a:r>
              <a:rPr lang="en-US" dirty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Each element of a List has an index, starting from 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Common methods:</a:t>
            </a: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void add(int index, 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get(int index)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int indexOf(Object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remove(int index)</a:t>
            </a: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396B-5B7E-494A-85EC-1C81CD37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Demo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99D22-C00C-4D50-8C84-E9885529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6264183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3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D7446-C693-4EFF-B086-DE508001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" y="677849"/>
            <a:ext cx="5654530" cy="38179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0667D92-3FC2-FE9E-AE39-0C4A6E542063}"/>
              </a:ext>
            </a:extLst>
          </p:cNvPr>
          <p:cNvGrpSpPr/>
          <p:nvPr/>
        </p:nvGrpSpPr>
        <p:grpSpPr>
          <a:xfrm>
            <a:off x="685800" y="4541520"/>
            <a:ext cx="8063987" cy="2087880"/>
            <a:chOff x="838200" y="4693920"/>
            <a:chExt cx="8063987" cy="2087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EC91EC-901A-4636-A92D-4DC3D991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724400"/>
              <a:ext cx="8063987" cy="20574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8A3721-C274-A756-04D9-B6AF45EEF3D4}"/>
                </a:ext>
              </a:extLst>
            </p:cNvPr>
            <p:cNvSpPr/>
            <p:nvPr/>
          </p:nvSpPr>
          <p:spPr>
            <a:xfrm>
              <a:off x="3403600" y="4693920"/>
              <a:ext cx="152400" cy="22860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851F7F-FCFF-F8BD-01DA-1F1332F52C2C}"/>
                </a:ext>
              </a:extLst>
            </p:cNvPr>
            <p:cNvSpPr/>
            <p:nvPr/>
          </p:nvSpPr>
          <p:spPr>
            <a:xfrm>
              <a:off x="3048000" y="4907280"/>
              <a:ext cx="152400" cy="22860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43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list=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for (int i = 0; i &lt; list.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         System.out.println(list.get(i));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list.iterator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EC46-BF67-44DE-9688-635ACB1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ArrayList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D0301-35F4-42FF-9AFE-8589CAE263E6}"/>
              </a:ext>
            </a:extLst>
          </p:cNvPr>
          <p:cNvSpPr txBox="1"/>
          <p:nvPr/>
        </p:nvSpPr>
        <p:spPr>
          <a:xfrm>
            <a:off x="27928" y="749270"/>
            <a:ext cx="746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Create the project as follows: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14C80-54F7-EA7A-71A3-EA3C01BD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" y="1235844"/>
            <a:ext cx="2717617" cy="2392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B08-12EC-1AA9-378E-14A46A9E3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55" y="1226116"/>
            <a:ext cx="5555864" cy="4121281"/>
          </a:xfrm>
          <a:prstGeom prst="rect">
            <a:avLst/>
          </a:prstGeom>
        </p:spPr>
      </p:pic>
      <p:sp>
        <p:nvSpPr>
          <p:cNvPr id="10" name="Heptagon 9">
            <a:extLst>
              <a:ext uri="{FF2B5EF4-FFF2-40B4-BE49-F238E27FC236}">
                <a16:creationId xmlns:a16="http://schemas.microsoft.com/office/drawing/2014/main" id="{A25BEFE5-592D-6223-7E60-B1B7857BCD98}"/>
              </a:ext>
            </a:extLst>
          </p:cNvPr>
          <p:cNvSpPr/>
          <p:nvPr/>
        </p:nvSpPr>
        <p:spPr>
          <a:xfrm>
            <a:off x="7391400" y="2819400"/>
            <a:ext cx="533400" cy="523220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3AAED8-394A-03DA-620F-4D0E5C17D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7" y="4354104"/>
            <a:ext cx="4114800" cy="2461950"/>
          </a:xfrm>
          <a:prstGeom prst="rect">
            <a:avLst/>
          </a:prstGeom>
        </p:spPr>
      </p:pic>
      <p:sp>
        <p:nvSpPr>
          <p:cNvPr id="14" name="Heptagon 13">
            <a:extLst>
              <a:ext uri="{FF2B5EF4-FFF2-40B4-BE49-F238E27FC236}">
                <a16:creationId xmlns:a16="http://schemas.microsoft.com/office/drawing/2014/main" id="{89CC2F81-2548-A93D-33F9-5B6AECBA1556}"/>
              </a:ext>
            </a:extLst>
          </p:cNvPr>
          <p:cNvSpPr/>
          <p:nvPr/>
        </p:nvSpPr>
        <p:spPr>
          <a:xfrm>
            <a:off x="3228328" y="4648200"/>
            <a:ext cx="533400" cy="523220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4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A2AB7C-2367-11ED-0CFF-4E0B44BD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609600"/>
            <a:ext cx="6477000" cy="6106886"/>
          </a:xfrm>
          <a:prstGeom prst="rect">
            <a:avLst/>
          </a:prstGeom>
        </p:spPr>
      </p:pic>
      <p:sp>
        <p:nvSpPr>
          <p:cNvPr id="8" name="Heptagon 7">
            <a:extLst>
              <a:ext uri="{FF2B5EF4-FFF2-40B4-BE49-F238E27FC236}">
                <a16:creationId xmlns:a16="http://schemas.microsoft.com/office/drawing/2014/main" id="{D0A728CC-AD34-D8E1-B417-92B13328BE6E}"/>
              </a:ext>
            </a:extLst>
          </p:cNvPr>
          <p:cNvSpPr/>
          <p:nvPr/>
        </p:nvSpPr>
        <p:spPr>
          <a:xfrm>
            <a:off x="7086600" y="625813"/>
            <a:ext cx="533400" cy="523220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5987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C39D86-9475-2F33-9B9F-A40BEE476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200"/>
            <a:ext cx="6607511" cy="6260121"/>
          </a:xfrm>
          <a:prstGeom prst="rect">
            <a:avLst/>
          </a:prstGeom>
        </p:spPr>
      </p:pic>
      <p:sp>
        <p:nvSpPr>
          <p:cNvPr id="10" name="Heptagon 9">
            <a:extLst>
              <a:ext uri="{FF2B5EF4-FFF2-40B4-BE49-F238E27FC236}">
                <a16:creationId xmlns:a16="http://schemas.microsoft.com/office/drawing/2014/main" id="{00B82F08-FB08-24E5-6CB4-860A7B3E804E}"/>
              </a:ext>
            </a:extLst>
          </p:cNvPr>
          <p:cNvSpPr/>
          <p:nvPr/>
        </p:nvSpPr>
        <p:spPr>
          <a:xfrm>
            <a:off x="7086600" y="625813"/>
            <a:ext cx="533400" cy="523220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981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E33AB-8817-9D4B-ED83-1A767450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2843"/>
            <a:ext cx="7818798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D47D29-73F6-5EFF-C74F-FA797531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5597987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66DEC-6683-E2C2-7D49-F91FFF648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248974"/>
            <a:ext cx="3869744" cy="3519013"/>
          </a:xfrm>
          <a:prstGeom prst="rect">
            <a:avLst/>
          </a:prstGeom>
        </p:spPr>
      </p:pic>
      <p:sp>
        <p:nvSpPr>
          <p:cNvPr id="8" name="Heptagon 7">
            <a:extLst>
              <a:ext uri="{FF2B5EF4-FFF2-40B4-BE49-F238E27FC236}">
                <a16:creationId xmlns:a16="http://schemas.microsoft.com/office/drawing/2014/main" id="{15A9F2E0-2E1E-B19E-A8BC-8DEDF44800C9}"/>
              </a:ext>
            </a:extLst>
          </p:cNvPr>
          <p:cNvSpPr/>
          <p:nvPr/>
        </p:nvSpPr>
        <p:spPr>
          <a:xfrm>
            <a:off x="4724400" y="914400"/>
            <a:ext cx="533400" cy="523220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20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Framework (package </a:t>
            </a:r>
            <a:r>
              <a:rPr lang="en-US" dirty="0">
                <a:solidFill>
                  <a:srgbClr val="0000CC"/>
                </a:solidFill>
              </a:rPr>
              <a:t>java.util</a:t>
            </a:r>
            <a:r>
              <a:rPr lang="en-US" dirty="0"/>
              <a:t>):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ArrayList, Vector </a:t>
            </a:r>
            <a:r>
              <a:rPr lang="en-US" sz="2000" dirty="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HashSet, TreeSet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HashMap, </a:t>
            </a:r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Sets may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dirty="0">
                <a:latin typeface="Calibri" pitchFamily="34" charset="0"/>
              </a:rPr>
              <a:t> contain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dirty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 and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Ordered Tree – Introduced in the subject Discrete Mathematics</a:t>
            </a:r>
          </a:p>
          <a:p>
            <a:r>
              <a:rPr lang="en-US" sz="2800" dirty="0"/>
              <a:t>Set: Group of different elements</a:t>
            </a:r>
          </a:p>
          <a:p>
            <a:r>
              <a:rPr lang="en-US" sz="2800" dirty="0"/>
              <a:t>TreeSet: Set + ordered tree, each element is called as node</a:t>
            </a:r>
          </a:p>
          <a:p>
            <a:r>
              <a:rPr lang="en-US" sz="2800" dirty="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 dirty="0"/>
              <a:t>Linked list: a group of elements, each element contains a reference to the next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27</a:t>
            </a:r>
          </a:p>
          <a:p>
            <a:pPr algn="ctr">
              <a:defRPr/>
            </a:pPr>
            <a:r>
              <a:rPr lang="en-US" sz="2400" b="1" dirty="0"/>
              <a:t>36</a:t>
            </a:r>
          </a:p>
          <a:p>
            <a:pPr algn="ctr">
              <a:defRPr/>
            </a:pPr>
            <a:r>
              <a:rPr lang="en-US" sz="2400" b="1" dirty="0"/>
              <a:t>41</a:t>
            </a:r>
          </a:p>
          <a:p>
            <a:pPr algn="ctr">
              <a:defRPr/>
            </a:pPr>
            <a:r>
              <a:rPr lang="en-US" sz="2400" b="1" dirty="0"/>
              <a:t>43</a:t>
            </a:r>
          </a:p>
          <a:p>
            <a:pPr algn="ctr">
              <a:defRPr/>
            </a:pPr>
            <a:r>
              <a:rPr lang="en-US" sz="2400" b="1" dirty="0"/>
              <a:t>46</a:t>
            </a:r>
          </a:p>
          <a:p>
            <a:pPr algn="ctr">
              <a:defRPr/>
            </a:pPr>
            <a:r>
              <a:rPr lang="en-US" sz="2400" b="1" dirty="0"/>
              <a:t>49</a:t>
            </a:r>
          </a:p>
          <a:p>
            <a:pPr algn="ctr">
              <a:defRPr/>
            </a:pPr>
            <a:r>
              <a:rPr lang="en-US" sz="2400" b="1" dirty="0"/>
              <a:t>57</a:t>
            </a:r>
          </a:p>
          <a:p>
            <a:pPr algn="ctr">
              <a:defRPr/>
            </a:pPr>
            <a:r>
              <a:rPr lang="en-US" sz="2400" b="1" dirty="0"/>
              <a:t>75</a:t>
            </a:r>
          </a:p>
          <a:p>
            <a:pPr algn="ctr">
              <a:defRPr/>
            </a:pPr>
            <a:r>
              <a:rPr lang="en-US" sz="2400" b="1" dirty="0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577C-21DF-4B9E-9C34-CEB61E8D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 Demo-01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B4417-32B9-41C6-A403-F4C2D591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5997460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45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7780ED-741A-4C3D-8051-2D24BB79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6362451" cy="48672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2561D-8A09-42AA-BDA1-92965FCB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76" y="4724400"/>
            <a:ext cx="2712955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65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8ECD-63B0-42A1-8F36-8D997F62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TreeSet</a:t>
            </a:r>
            <a:r>
              <a:rPr lang="en-US" dirty="0"/>
              <a:t> Demo-02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C046A-17EF-4C84-87DC-81ED3ABFCB12}"/>
              </a:ext>
            </a:extLst>
          </p:cNvPr>
          <p:cNvSpPr txBox="1"/>
          <p:nvPr/>
        </p:nvSpPr>
        <p:spPr>
          <a:xfrm>
            <a:off x="152400" y="772180"/>
            <a:ext cx="746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Create  DemoTreeSetWithObject.java as follows: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C096B-AFFC-3B64-450D-AECD4B0A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50580"/>
            <a:ext cx="6172200" cy="555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8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9239F1-F845-C64A-4CD4-0EA99A3C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" y="1371600"/>
            <a:ext cx="7681626" cy="3627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708727-76A6-9AB5-30A2-EA0D53916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5181600"/>
            <a:ext cx="2720576" cy="108213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CD2F-93A4-23EC-A699-14E1F378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TreeSet</a:t>
            </a:r>
            <a:r>
              <a:rPr lang="en-US" dirty="0"/>
              <a:t> Demo-02</a:t>
            </a:r>
          </a:p>
        </p:txBody>
      </p:sp>
    </p:spTree>
    <p:extLst>
      <p:ext uri="{BB962C8B-B14F-4D97-AF65-F5344CB8AC3E}">
        <p14:creationId xmlns:p14="http://schemas.microsoft.com/office/powerpoint/2010/main" val="2997371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dirty="0"/>
              <a:t>In array, elements are stored in a contiguous memory blocks </a:t>
            </a:r>
            <a:r>
              <a:rPr lang="en-US" sz="2400" dirty="0">
                <a:sym typeface="Wingdings" pitchFamily="2" charset="2"/>
              </a:rPr>
              <a:t> Linear  search is applied  </a:t>
            </a:r>
            <a:r>
              <a:rPr lang="en-US" sz="2400" dirty="0"/>
              <a:t> slow, binary search is an improvement.</a:t>
            </a:r>
          </a:p>
          <a:p>
            <a:r>
              <a:rPr lang="en-US" sz="2400" dirty="0"/>
              <a:t>Hash table: elements can be stored in a different memory blocks. The index of an element is determined by a function (hash function) </a:t>
            </a:r>
            <a:r>
              <a:rPr lang="en-US" sz="2400" dirty="0">
                <a:sym typeface="Wingdings" pitchFamily="2" charset="2"/>
              </a:rPr>
              <a:t> Add/Search operation is very fast (O(1)).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“Smith”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hash function f may be: ‘S’*10000+’m’*1000+’i’*100+’t’*10+’h’ % 50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49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7374-FA36-8749-59AD-F7CA0A8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in 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8F26A-FC1F-29D5-3954-4067DB50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2" y="752059"/>
            <a:ext cx="2453853" cy="4580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D1165-FE30-809A-A6C1-09593B79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01" y="5332076"/>
            <a:ext cx="2225233" cy="1508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4C9B34-4DBD-7FF1-E22E-7C9D09086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189" y="914400"/>
            <a:ext cx="3711262" cy="54259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382496-4FD8-D8C8-173B-82D29EC77F41}"/>
              </a:ext>
            </a:extLst>
          </p:cNvPr>
          <p:cNvSpPr/>
          <p:nvPr/>
        </p:nvSpPr>
        <p:spPr>
          <a:xfrm>
            <a:off x="4941189" y="4572000"/>
            <a:ext cx="3745611" cy="176831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2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84</a:t>
            </a:r>
          </a:p>
          <a:p>
            <a:pPr algn="ctr">
              <a:defRPr/>
            </a:pPr>
            <a:r>
              <a:rPr lang="en-US" sz="2400" b="1" dirty="0"/>
              <a:t>55</a:t>
            </a:r>
          </a:p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76</a:t>
            </a:r>
          </a:p>
          <a:p>
            <a:pPr algn="ctr">
              <a:defRPr/>
            </a:pPr>
            <a:r>
              <a:rPr lang="en-US" sz="2400" b="1" dirty="0"/>
              <a:t>77</a:t>
            </a:r>
          </a:p>
          <a:p>
            <a:pPr algn="ctr">
              <a:defRPr/>
            </a:pPr>
            <a:r>
              <a:rPr lang="en-US" sz="2400" b="1" dirty="0"/>
              <a:t>95</a:t>
            </a:r>
          </a:p>
          <a:p>
            <a:pPr algn="ctr">
              <a:defRPr/>
            </a:pPr>
            <a:r>
              <a:rPr lang="en-US" sz="2400" b="1" dirty="0"/>
              <a:t>94</a:t>
            </a:r>
          </a:p>
          <a:p>
            <a:pPr algn="ctr">
              <a:defRPr/>
            </a:pPr>
            <a:r>
              <a:rPr lang="en-US" sz="2400" b="1" dirty="0"/>
              <a:t>12</a:t>
            </a:r>
          </a:p>
          <a:p>
            <a:pPr algn="ctr">
              <a:defRPr/>
            </a:pPr>
            <a:r>
              <a:rPr lang="en-US" sz="2400" b="1" dirty="0"/>
              <a:t>91</a:t>
            </a:r>
          </a:p>
          <a:p>
            <a:pPr algn="ctr">
              <a:defRPr/>
            </a:pPr>
            <a:r>
              <a:rPr lang="en-US" sz="2400" b="1" dirty="0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3810-CFA6-41AE-A2B0-F4835B96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HashSet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FADA1E-459C-2CC1-912B-C91A961678D0}"/>
              </a:ext>
            </a:extLst>
          </p:cNvPr>
          <p:cNvGrpSpPr/>
          <p:nvPr/>
        </p:nvGrpSpPr>
        <p:grpSpPr>
          <a:xfrm>
            <a:off x="13856" y="914400"/>
            <a:ext cx="4558144" cy="5029200"/>
            <a:chOff x="13856" y="914400"/>
            <a:chExt cx="4558144" cy="5029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C90FA7-3BF9-AA83-2857-BE71BA5DA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6" y="914400"/>
              <a:ext cx="4558144" cy="488749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210AD6-1142-9BD5-E9F8-02365DFEC184}"/>
                </a:ext>
              </a:extLst>
            </p:cNvPr>
            <p:cNvSpPr/>
            <p:nvPr/>
          </p:nvSpPr>
          <p:spPr>
            <a:xfrm>
              <a:off x="293148" y="2743200"/>
              <a:ext cx="4267200" cy="3200400"/>
            </a:xfrm>
            <a:prstGeom prst="rect">
              <a:avLst/>
            </a:prstGeom>
            <a:noFill/>
            <a:ln w="19050">
              <a:solidFill>
                <a:srgbClr val="FF3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761740D-386E-BA49-4384-1BEADE86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261" y="4275942"/>
            <a:ext cx="4465707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3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420E7-DB38-5A99-FD11-86AF3D24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7148179" cy="44428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596B28-8335-7B53-A4A7-1A1C3373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HashSet 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2DB8D-63E3-76F4-92B2-F8744FFD8F7A}"/>
              </a:ext>
            </a:extLst>
          </p:cNvPr>
          <p:cNvSpPr/>
          <p:nvPr/>
        </p:nvSpPr>
        <p:spPr>
          <a:xfrm>
            <a:off x="5942706" y="2514600"/>
            <a:ext cx="1066800" cy="228600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C3AB6-7399-3E42-47ED-6313E2947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391" y="4572000"/>
            <a:ext cx="3786609" cy="21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0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you care about </a:t>
            </a:r>
            <a:r>
              <a:rPr lang="en-US" u="sng" dirty="0"/>
              <a:t>iteration order</a:t>
            </a:r>
            <a:r>
              <a:rPr lang="en-US" dirty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Tree Sets rely on all their elements implementing the interface  </a:t>
            </a:r>
            <a:r>
              <a:rPr lang="en-US" dirty="0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 dirty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229600" cy="50292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String name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//constructors…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Comparing 2 students based on their IDs ( field </a:t>
            </a:r>
            <a:r>
              <a:rPr lang="en-US" sz="2000" b="1" i="1" u="sng" dirty="0"/>
              <a:t>no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No: 2</a:t>
            </a:r>
          </a:p>
          <a:p>
            <a:pPr>
              <a:defRPr/>
            </a:pPr>
            <a:r>
              <a:rPr lang="en-US" b="1" dirty="0"/>
              <a:t>No: 8</a:t>
            </a:r>
          </a:p>
          <a:p>
            <a:pPr>
              <a:defRPr/>
            </a:pPr>
            <a:r>
              <a:rPr lang="en-US" b="1" dirty="0"/>
              <a:t>No: 11</a:t>
            </a:r>
          </a:p>
          <a:p>
            <a:pPr>
              <a:defRPr/>
            </a:pPr>
            <a:r>
              <a:rPr lang="en-US" b="1" dirty="0"/>
              <a:t>No: 19</a:t>
            </a:r>
          </a:p>
          <a:p>
            <a:pPr>
              <a:defRPr/>
            </a:pPr>
            <a:r>
              <a:rPr lang="en-US" b="1" dirty="0"/>
              <a:t>No: 33</a:t>
            </a:r>
          </a:p>
          <a:p>
            <a:pPr>
              <a:defRPr/>
            </a:pPr>
            <a:r>
              <a:rPr lang="en-US" b="1" dirty="0"/>
              <a:t>No: 52</a:t>
            </a:r>
          </a:p>
          <a:p>
            <a:pPr>
              <a:defRPr/>
            </a:pPr>
            <a:r>
              <a:rPr lang="en-US" b="1" dirty="0"/>
              <a:t>No: 78</a:t>
            </a:r>
          </a:p>
          <a:p>
            <a:pPr>
              <a:defRPr/>
            </a:pPr>
            <a:r>
              <a:rPr lang="en-US" b="1" dirty="0"/>
              <a:t>No: 83</a:t>
            </a:r>
          </a:p>
          <a:p>
            <a:pPr>
              <a:defRPr/>
            </a:pPr>
            <a:r>
              <a:rPr lang="en-US" b="1" dirty="0"/>
              <a:t>No: 92</a:t>
            </a:r>
          </a:p>
          <a:p>
            <a:pPr>
              <a:defRPr/>
            </a:pPr>
            <a:r>
              <a:rPr lang="en-US" b="1" dirty="0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5775-9635-4074-A2D6-67F6935A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with Comparator Demo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B82BC-0FC3-4410-AB43-73AF84731663}"/>
              </a:ext>
            </a:extLst>
          </p:cNvPr>
          <p:cNvGrpSpPr/>
          <p:nvPr/>
        </p:nvGrpSpPr>
        <p:grpSpPr>
          <a:xfrm>
            <a:off x="990600" y="926960"/>
            <a:ext cx="6781800" cy="5772742"/>
            <a:chOff x="990600" y="926960"/>
            <a:chExt cx="6781800" cy="57727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52CA1B-3EA5-4711-8CC2-2E5AB70CA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926960"/>
              <a:ext cx="6781800" cy="577274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D7F60E-44D5-4C00-B6A7-5557D7C59C15}"/>
                </a:ext>
              </a:extLst>
            </p:cNvPr>
            <p:cNvSpPr/>
            <p:nvPr/>
          </p:nvSpPr>
          <p:spPr>
            <a:xfrm>
              <a:off x="1325880" y="3530600"/>
              <a:ext cx="4114800" cy="57912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E9F680-59F1-45E5-992F-96E400278E16}"/>
                </a:ext>
              </a:extLst>
            </p:cNvPr>
            <p:cNvSpPr/>
            <p:nvPr/>
          </p:nvSpPr>
          <p:spPr>
            <a:xfrm>
              <a:off x="1315720" y="4160520"/>
              <a:ext cx="5740400" cy="231648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519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5A79D-C761-43EE-82B5-C1D20E62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4" y="533400"/>
            <a:ext cx="8405588" cy="4252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7FC198-548B-4181-B900-91F703D0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785728"/>
            <a:ext cx="5197290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5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D17081-A420-2487-689B-FB61594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Sorting with Lambda Expressions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9AD6A-6ED1-4F7F-0D8B-34E7FA6D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162800" cy="40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Java 2 platform includes a new </a:t>
            </a:r>
            <a:r>
              <a:rPr lang="en-US" i="1" dirty="0">
                <a:latin typeface="Calibri" pitchFamily="34" charset="0"/>
              </a:rPr>
              <a:t>collections framework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</a:t>
            </a:r>
            <a:r>
              <a:rPr lang="en-US" i="1" dirty="0">
                <a:latin typeface="Calibri" pitchFamily="34" charset="0"/>
              </a:rPr>
              <a:t>collection</a:t>
            </a:r>
            <a:r>
              <a:rPr lang="en-US" dirty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D17081-A420-2487-689B-FB61594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Sorting with Lambda Expressions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838158-CE11-714C-8624-1EA88BD4FF55}"/>
              </a:ext>
            </a:extLst>
          </p:cNvPr>
          <p:cNvGrpSpPr/>
          <p:nvPr/>
        </p:nvGrpSpPr>
        <p:grpSpPr>
          <a:xfrm>
            <a:off x="0" y="914399"/>
            <a:ext cx="9067800" cy="5618031"/>
            <a:chOff x="0" y="914399"/>
            <a:chExt cx="9067800" cy="56180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113603-D803-1F45-1C28-02F8C2FE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14399"/>
              <a:ext cx="9067800" cy="56180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10747E-C8B2-7C42-693E-7FD69AA8443A}"/>
                </a:ext>
              </a:extLst>
            </p:cNvPr>
            <p:cNvSpPr/>
            <p:nvPr/>
          </p:nvSpPr>
          <p:spPr>
            <a:xfrm>
              <a:off x="762000" y="4178298"/>
              <a:ext cx="5791200" cy="207010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630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D17081-A420-2487-689B-FB61594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Sorting with Lambda Expressions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1EAE0-E7E3-836F-5B7E-FE4CAC45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44" y="2943943"/>
            <a:ext cx="6291832" cy="3837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3C48C-7B06-8885-402E-AF8842CC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8" y="1102330"/>
            <a:ext cx="9045724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7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combines </a:t>
            </a:r>
            <a:r>
              <a:rPr lang="en-US" sz="2400" i="1" dirty="0"/>
              <a:t>two </a:t>
            </a:r>
            <a:r>
              <a:rPr lang="en-US" sz="2400" dirty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Each element: &lt;key,value&gt;</a:t>
            </a: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Java’s two most important Map classes:</a:t>
            </a:r>
          </a:p>
          <a:p>
            <a:pPr lvl="1"/>
            <a:r>
              <a:rPr lang="en-US" dirty="0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 dirty="0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 dirty="0">
              <a:cs typeface="Arial" pitchFamily="34" charset="0"/>
            </a:endParaRPr>
          </a:p>
          <a:p>
            <a:pPr lvl="1"/>
            <a:endParaRPr lang="en-US" dirty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1: One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2: Two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3: Three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4: Four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integer, value: String</a:t>
            </a:r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String, value: String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8191-5E7F-4243-B1B3-A1E900AD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HashMap 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EDD01-909B-5730-5D58-CA855A82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32" y="1016651"/>
            <a:ext cx="6801136" cy="55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00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BB11708-FC79-363C-4D59-F9509965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Demo HashMap 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1A7A2-18D3-8AF4-123D-A8B7DE60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54" y="900289"/>
            <a:ext cx="6599492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67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BB11708-FC79-363C-4D59-F9509965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Demo HashMap 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03168-A765-D47F-EEFC-CB77A3AB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" y="866421"/>
            <a:ext cx="6744284" cy="3398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BC59E-2787-CBD6-6475-4901F163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996980"/>
            <a:ext cx="3200400" cy="38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90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8191-5E7F-4243-B1B3-A1E900AD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HashMap 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DE7CB-DBA9-49F9-CEBC-A6F0998C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95400"/>
            <a:ext cx="442274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programming effort</a:t>
            </a:r>
            <a:r>
              <a:rPr lang="en-US" sz="2300" dirty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Increases performance</a:t>
            </a:r>
            <a:r>
              <a:rPr lang="en-US" sz="2300" dirty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Provides interoperability between unrelated APIs</a:t>
            </a:r>
            <a:r>
              <a:rPr lang="en-US" sz="2300" dirty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learn APIs</a:t>
            </a:r>
            <a:r>
              <a:rPr lang="en-US" sz="2300" dirty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design and implement APIs</a:t>
            </a:r>
            <a:r>
              <a:rPr lang="en-US" sz="2300" dirty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Fosters software reuse</a:t>
            </a:r>
            <a:r>
              <a:rPr lang="en-US" sz="2300" dirty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8191-5E7F-4243-B1B3-A1E900AD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HashMap 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4D76B-D831-DD8F-9130-991389BB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3" y="914400"/>
            <a:ext cx="8848348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0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158C4E-5056-EDCB-70A7-A581771C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" y="381001"/>
            <a:ext cx="8623786" cy="3723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A651B8-B633-9415-2A1A-9EA84AB2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657600"/>
            <a:ext cx="5029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0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The </a:t>
            </a:r>
            <a:r>
              <a:rPr lang="en-US" sz="2400" b="1" i="1" dirty="0"/>
              <a:t>Collection </a:t>
            </a:r>
            <a:r>
              <a:rPr lang="en-US" sz="2400" b="1" dirty="0"/>
              <a:t>Super interface and Iteration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Lists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Maps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Practice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13F9F-9ADA-8CA1-6014-2046B2DB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52600"/>
            <a:ext cx="5437905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83690-6F9C-8B87-B7EF-11F4BC63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819399"/>
            <a:ext cx="4953000" cy="27630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E770DB-3088-7D07-38E3-E05CB928236B}"/>
              </a:ext>
            </a:extLst>
          </p:cNvPr>
          <p:cNvSpPr/>
          <p:nvPr/>
        </p:nvSpPr>
        <p:spPr>
          <a:xfrm>
            <a:off x="2362200" y="4724400"/>
            <a:ext cx="3962400" cy="609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7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DD72-52FC-B0C8-711E-F0E1E551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 Try Exam-PRO192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F039-CCC0-BC45-1AE6-A3EB68B38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4644"/>
            <a:ext cx="8839200" cy="5410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>
                <a:solidFill>
                  <a:srgbClr val="333333"/>
                </a:solidFill>
                <a:effectLst/>
                <a:latin typeface="Helvetica Neue"/>
              </a:rPr>
              <a:t>    </a:t>
            </a:r>
            <a:r>
              <a:rPr lang="en-US" sz="2800" b="1" i="0">
                <a:solidFill>
                  <a:srgbClr val="333333"/>
                </a:solidFill>
                <a:effectLst/>
                <a:latin typeface="Helvetica Neue"/>
              </a:rPr>
              <a:t>Test Name</a:t>
            </a:r>
            <a:r>
              <a:rPr lang="en-US" sz="2800" b="0" i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en-US" sz="2800" b="1" i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PE_PRO192_TrialExam_012345</a:t>
            </a:r>
            <a:endParaRPr lang="en-US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Đọc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hướng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dẫn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sử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dụng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Helvetica Neue"/>
              </a:rPr>
              <a:t>HuongDanSuDung_Tool</a:t>
            </a:r>
            <a:r>
              <a:rPr lang="en-US" sz="2400" dirty="0">
                <a:solidFill>
                  <a:srgbClr val="FF0000"/>
                </a:solidFill>
                <a:latin typeface="Helvetica Neue"/>
              </a:rPr>
              <a:t> Practical Exam.pdf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trên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thư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mục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Helvetica Neue"/>
              </a:rPr>
              <a:t>TaiLieuMonHoc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(Google Drive)</a:t>
            </a:r>
          </a:p>
          <a:p>
            <a:pPr marL="457200" indent="-457200" algn="l" fontAlgn="base">
              <a:lnSpc>
                <a:spcPct val="150000"/>
              </a:lnSpc>
              <a:buAutoNum type="arabicPeriod" startAt="2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Sinh viên kết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Helvetica Neue"/>
              </a:rPr>
              <a:t> nối wifi </a:t>
            </a:r>
            <a:r>
              <a:rPr lang="vi-VN" sz="2400" b="1" i="0" dirty="0">
                <a:solidFill>
                  <a:srgbClr val="000000"/>
                </a:solidFill>
                <a:effectLst/>
                <a:latin typeface="Helvetica Neue"/>
              </a:rPr>
              <a:t>FPTU</a:t>
            </a:r>
            <a:r>
              <a:rPr lang="vi-VN" sz="2400" b="1" i="0">
                <a:solidFill>
                  <a:srgbClr val="000000"/>
                </a:solidFill>
                <a:effectLst/>
                <a:latin typeface="Helvetica Neue"/>
              </a:rPr>
              <a:t>_Exam</a:t>
            </a:r>
            <a:r>
              <a:rPr lang="en-US" sz="2400" b="1" i="0">
                <a:solidFill>
                  <a:srgbClr val="000000"/>
                </a:solidFill>
                <a:effectLst/>
                <a:latin typeface="Helvetica Neue"/>
              </a:rPr>
              <a:t> (</a:t>
            </a:r>
            <a:r>
              <a:rPr lang="en-US" sz="2400" b="1" i="0">
                <a:solidFill>
                  <a:srgbClr val="FF0000"/>
                </a:solidFill>
                <a:effectLst/>
                <a:latin typeface="Helvetica Neue"/>
              </a:rPr>
              <a:t>luôn chọn Connect automatically</a:t>
            </a:r>
            <a:r>
              <a:rPr lang="en-US" sz="2400" b="1" i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vi-VN" sz="2400" b="1" i="0">
                <a:solidFill>
                  <a:srgbClr val="000000"/>
                </a:solidFill>
                <a:effectLst/>
                <a:latin typeface="Helvetica Neue"/>
              </a:rPr>
              <a:t>. 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Helvetica Neue"/>
              </a:rPr>
              <a:t>Mật khẩu: 12345678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 algn="l" fontAlgn="base">
              <a:lnSpc>
                <a:spcPct val="150000"/>
              </a:lnSpc>
              <a:buAutoNum type="arabicPeriod" startAt="2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Helvetica Neue"/>
              </a:rPr>
              <a:t>Tải phần mềm thi </a:t>
            </a:r>
            <a:r>
              <a:rPr lang="vi-VN" sz="2400" b="1" i="0" dirty="0">
                <a:solidFill>
                  <a:srgbClr val="FF0000"/>
                </a:solidFill>
                <a:effectLst/>
                <a:latin typeface="Helvetica Neue"/>
              </a:rPr>
              <a:t>mới nhất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Helvetica Neue"/>
              </a:rPr>
              <a:t>tại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LMS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 </a:t>
            </a:r>
            <a:r>
              <a:rPr lang="vi-VN" sz="2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PEA Client Thi Thu</a:t>
            </a:r>
            <a:r>
              <a:rPr lang="vi-VN" sz="24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 </a:t>
            </a:r>
            <a:endParaRPr lang="vi-VN" sz="2400" b="0" i="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4. 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Nộp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bài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theo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hướng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dẫn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trong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err="1">
                <a:solidFill>
                  <a:srgbClr val="333333"/>
                </a:solidFill>
                <a:latin typeface="Helvetica Neue"/>
              </a:rPr>
              <a:t>đề</a:t>
            </a:r>
            <a:r>
              <a:rPr lang="en-US" sz="2400">
                <a:solidFill>
                  <a:srgbClr val="333333"/>
                </a:solidFill>
                <a:latin typeface="Helvetica Neue"/>
              </a:rPr>
              <a:t> thi.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60382-9743-3C42-CD80-95EAC644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5" y="5265213"/>
            <a:ext cx="8169348" cy="153175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931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List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Set</a:t>
            </a:r>
            <a:r>
              <a:rPr lang="en-US" sz="2000" dirty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Map</a:t>
            </a:r>
            <a:r>
              <a:rPr lang="en-US" sz="2000" dirty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methods on group are: Add, Remove, Search, Clear,…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Details of this will be introduced in the topic Generic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Queue, Deque</a:t>
            </a:r>
            <a:r>
              <a:rPr lang="en-US" sz="2000" dirty="0">
                <a:solidFill>
                  <a:schemeClr val="bg1"/>
                </a:solidFill>
              </a:rPr>
              <a:t> contains methods of restricted list.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Common Methods of the interface Collection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dirty="0">
                <a:solidFill>
                  <a:srgbClr val="FF0000"/>
                </a:solidFill>
              </a:rPr>
              <a:t>Iterator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index to access an element.</a:t>
                </a: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Store: Specific structure/tree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 to access elements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Classes Implementing the interface List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/>
              <a:t>AbstractList</a:t>
            </a:r>
          </a:p>
          <a:p>
            <a:pPr lvl="1"/>
            <a:r>
              <a:rPr lang="en-US" dirty="0"/>
              <a:t>ArrayList</a:t>
            </a:r>
          </a:p>
          <a:p>
            <a:pPr lvl="1"/>
            <a:r>
              <a:rPr lang="en-US" dirty="0"/>
              <a:t>Vector</a:t>
            </a:r>
            <a:r>
              <a:rPr lang="en-US" b="1" dirty="0"/>
              <a:t> </a:t>
            </a:r>
            <a:r>
              <a:rPr lang="en-US" dirty="0"/>
              <a:t>(like ArrayList but it is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LinkedList: </a:t>
            </a:r>
            <a:r>
              <a:rPr lang="en-US" i="1" dirty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5558</TotalTime>
  <Words>2427</Words>
  <Application>Microsoft Office PowerPoint</Application>
  <PresentationFormat>On-screen Show (4:3)</PresentationFormat>
  <Paragraphs>314</Paragraphs>
  <Slides>54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Helvetica Neue</vt:lpstr>
      <vt:lpstr>Perpetua</vt:lpstr>
      <vt:lpstr>Tahoma</vt:lpstr>
      <vt:lpstr>Wingdings</vt:lpstr>
      <vt:lpstr>Office Theme</vt:lpstr>
      <vt:lpstr> Collections  (http://docs.oracle.com/javase/tutorial/collections/ index.html)</vt:lpstr>
      <vt:lpstr>Objectives</vt:lpstr>
      <vt:lpstr>Collections in Java</vt:lpstr>
      <vt:lpstr>The Collections Framework</vt:lpstr>
      <vt:lpstr>The Collections Framework…</vt:lpstr>
      <vt:lpstr>Collection Interfaces</vt:lpstr>
      <vt:lpstr>PowerPoint Presentation</vt:lpstr>
      <vt:lpstr>The Collection Framework…</vt:lpstr>
      <vt:lpstr>Classes Implementing the interface List</vt:lpstr>
      <vt:lpstr>Lists</vt:lpstr>
      <vt:lpstr>Collection Demo </vt:lpstr>
      <vt:lpstr>PowerPoint Presentation</vt:lpstr>
      <vt:lpstr>List Implementing Classes</vt:lpstr>
      <vt:lpstr>Using the Vector class</vt:lpstr>
      <vt:lpstr>Demo ArrayList </vt:lpstr>
      <vt:lpstr>PowerPoint Presentation</vt:lpstr>
      <vt:lpstr>PowerPoint Presentation</vt:lpstr>
      <vt:lpstr>PowerPoint Presentation</vt:lpstr>
      <vt:lpstr>PowerPoint Presentation</vt:lpstr>
      <vt:lpstr>Sets</vt:lpstr>
      <vt:lpstr>Sets…</vt:lpstr>
      <vt:lpstr>TreeSet  and Iterator</vt:lpstr>
      <vt:lpstr>TreeSet = Set + Tree</vt:lpstr>
      <vt:lpstr>Using the TreeSet class &amp; Iterator</vt:lpstr>
      <vt:lpstr>TreeSet Demo-01</vt:lpstr>
      <vt:lpstr>PowerPoint Presentation</vt:lpstr>
      <vt:lpstr>TreeSet Demo-02</vt:lpstr>
      <vt:lpstr>TreeSet Demo-02</vt:lpstr>
      <vt:lpstr>Hash Table</vt:lpstr>
      <vt:lpstr>HashSet = Set + Hash Table</vt:lpstr>
      <vt:lpstr>HashSet Demo</vt:lpstr>
      <vt:lpstr>HashSet Demo</vt:lpstr>
      <vt:lpstr>HashSet or TreeSet?</vt:lpstr>
      <vt:lpstr>How to TreeSet ordering elements?</vt:lpstr>
      <vt:lpstr>How to TreeSet ordering elements?</vt:lpstr>
      <vt:lpstr>How to TreeSet ordering elements?</vt:lpstr>
      <vt:lpstr>Sorting with Comparator Demo</vt:lpstr>
      <vt:lpstr>PowerPoint Presentation</vt:lpstr>
      <vt:lpstr>Sorting with Lambda Expressions</vt:lpstr>
      <vt:lpstr>Sorting with Lambda Expressions</vt:lpstr>
      <vt:lpstr>Sorting with Lambda Expressions</vt:lpstr>
      <vt:lpstr>Maps</vt:lpstr>
      <vt:lpstr>Maps..</vt:lpstr>
      <vt:lpstr>HashMap</vt:lpstr>
      <vt:lpstr>Using HashMap class &amp; Iterator</vt:lpstr>
      <vt:lpstr>Demo HashMap 01</vt:lpstr>
      <vt:lpstr>Demo HashMap 01</vt:lpstr>
      <vt:lpstr>Demo HashMap 01</vt:lpstr>
      <vt:lpstr>Demo HashMap 02</vt:lpstr>
      <vt:lpstr>Demo HashMap 02</vt:lpstr>
      <vt:lpstr>PowerPoint Presentation</vt:lpstr>
      <vt:lpstr>Summary</vt:lpstr>
      <vt:lpstr>Practice</vt:lpstr>
      <vt:lpstr>PE Try Exam-PRO192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Kiem Ho Hoan</cp:lastModifiedBy>
  <cp:revision>555</cp:revision>
  <dcterms:created xsi:type="dcterms:W3CDTF">2007-08-21T04:43:22Z</dcterms:created>
  <dcterms:modified xsi:type="dcterms:W3CDTF">2024-06-25T09:14:26Z</dcterms:modified>
</cp:coreProperties>
</file>