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56"/>
  </p:notesMasterIdLst>
  <p:handoutMasterIdLst>
    <p:handoutMasterId r:id="rId57"/>
  </p:handoutMasterIdLst>
  <p:sldIdLst>
    <p:sldId id="439" r:id="rId2"/>
    <p:sldId id="440" r:id="rId3"/>
    <p:sldId id="576" r:id="rId4"/>
    <p:sldId id="515" r:id="rId5"/>
    <p:sldId id="516" r:id="rId6"/>
    <p:sldId id="517" r:id="rId7"/>
    <p:sldId id="553" r:id="rId8"/>
    <p:sldId id="549" r:id="rId9"/>
    <p:sldId id="554" r:id="rId10"/>
    <p:sldId id="521" r:id="rId11"/>
    <p:sldId id="566" r:id="rId12"/>
    <p:sldId id="567" r:id="rId13"/>
    <p:sldId id="555" r:id="rId14"/>
    <p:sldId id="556" r:id="rId15"/>
    <p:sldId id="570" r:id="rId16"/>
    <p:sldId id="571" r:id="rId17"/>
    <p:sldId id="572" r:id="rId18"/>
    <p:sldId id="587" r:id="rId19"/>
    <p:sldId id="586" r:id="rId20"/>
    <p:sldId id="525" r:id="rId21"/>
    <p:sldId id="527" r:id="rId22"/>
    <p:sldId id="558" r:id="rId23"/>
    <p:sldId id="560" r:id="rId24"/>
    <p:sldId id="557" r:id="rId25"/>
    <p:sldId id="562" r:id="rId26"/>
    <p:sldId id="563" r:id="rId27"/>
    <p:sldId id="573" r:id="rId28"/>
    <p:sldId id="574" r:id="rId29"/>
    <p:sldId id="559" r:id="rId30"/>
    <p:sldId id="528" r:id="rId31"/>
    <p:sldId id="568" r:id="rId32"/>
    <p:sldId id="569" r:id="rId33"/>
    <p:sldId id="530" r:id="rId34"/>
    <p:sldId id="531" r:id="rId35"/>
    <p:sldId id="532" r:id="rId36"/>
    <p:sldId id="533" r:id="rId37"/>
    <p:sldId id="564" r:id="rId38"/>
    <p:sldId id="565" r:id="rId39"/>
    <p:sldId id="577" r:id="rId40"/>
    <p:sldId id="578" r:id="rId41"/>
    <p:sldId id="582" r:id="rId42"/>
    <p:sldId id="534" r:id="rId43"/>
    <p:sldId id="535" r:id="rId44"/>
    <p:sldId id="536" r:id="rId45"/>
    <p:sldId id="561" r:id="rId46"/>
    <p:sldId id="579" r:id="rId47"/>
    <p:sldId id="584" r:id="rId48"/>
    <p:sldId id="588" r:id="rId49"/>
    <p:sldId id="585" r:id="rId50"/>
    <p:sldId id="580" r:id="rId51"/>
    <p:sldId id="581" r:id="rId52"/>
    <p:sldId id="545" r:id="rId53"/>
    <p:sldId id="583" r:id="rId54"/>
    <p:sldId id="575" r:id="rId5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80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2" autoAdjust="0"/>
    <p:restoredTop sz="86536" autoAdjust="0"/>
  </p:normalViewPr>
  <p:slideViewPr>
    <p:cSldViewPr>
      <p:cViewPr varScale="1">
        <p:scale>
          <a:sx n="59" d="100"/>
          <a:sy n="59" d="100"/>
        </p:scale>
        <p:origin x="67" y="2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2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A1E54-5B88-4DCC-8136-E426A019C818}" type="datetimeFigureOut">
              <a:rPr lang="en-US" smtClean="0"/>
              <a:pPr/>
              <a:t>10/19/2024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3DD3B-01CD-45B6-8030-679E494C59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069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E854831-01EB-409C-BAD6-09AACD654632}" type="datetimeFigureOut">
              <a:rPr lang="en-US"/>
              <a:pPr>
                <a:defRPr/>
              </a:pPr>
              <a:t>10/19/2024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8747BF-E32F-4C5D-BB9D-96B7E3B67E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1893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Lists are common data in almost all of programs. In</a:t>
            </a:r>
            <a:r>
              <a:rPr lang="en-US" baseline="0" dirty="0"/>
              <a:t> this lesson, the framework for managing group of elements in the java.util package are introduced . If you use them, you will save noticeable efforts.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5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Thread: unit of running code (methods)</a:t>
            </a:r>
            <a:r>
              <a:rPr lang="en-US" baseline="0" dirty="0"/>
              <a:t> of a process ( program in running).</a:t>
            </a:r>
            <a:endParaRPr lang="en-US" dirty="0"/>
          </a:p>
          <a:p>
            <a:r>
              <a:rPr lang="en-US" dirty="0"/>
              <a:t>Nowaday, operating systems support the time-sharing mechanism which allows many</a:t>
            </a:r>
            <a:r>
              <a:rPr lang="en-US" baseline="0" dirty="0"/>
              <a:t> process running concurrently. CPU will run instructions of each process in a duration (about 50 milsecond) the the process will  pause to yield CPU to others.</a:t>
            </a:r>
          </a:p>
          <a:p>
            <a:r>
              <a:rPr lang="en-US" baseline="0" dirty="0"/>
              <a:t>Also, a computer can have a multicore-CPU with 2, 4, 8,… cores. Some processes/ threads execute really concurrently.</a:t>
            </a:r>
          </a:p>
          <a:p>
            <a:r>
              <a:rPr lang="en-US" baseline="0" dirty="0"/>
              <a:t>A common data can be accessed by some threads concurrently </a:t>
            </a:r>
            <a:r>
              <a:rPr lang="en-US" baseline="0" dirty="0">
                <a:sym typeface="Wingdings" pitchFamily="2" charset="2"/>
              </a:rPr>
              <a:t> It’s value is not reliable  not threadsafe.</a:t>
            </a:r>
          </a:p>
          <a:p>
            <a:r>
              <a:rPr lang="en-US" baseline="0" dirty="0">
                <a:sym typeface="Wingdings" pitchFamily="2" charset="2"/>
              </a:rPr>
              <a:t>To make a common data being reliable, a mechanism in which at a time, only one thread is granted to access this data  Synchronization  threadsafe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689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939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-Compare To : return 0 thì in ra customer đầu tiên : 3 – Hoàng Anh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-Compare To : return -1 / 1 thì in ra tất cả</a:t>
            </a:r>
          </a:p>
          <a:p>
            <a:r>
              <a:rPr lang="en-US"/>
              <a:t>*** Integer.compare(n1, n2) : nếu n1 &gt; n2 : return 1, = return 0, n1 &lt; n2: return -1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195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slide is intended to introduce the most basic concept about a hash table. More</a:t>
            </a:r>
            <a:r>
              <a:rPr lang="en-US" baseline="0" dirty="0"/>
              <a:t> details about hash table will be studied in the subject Data Structure and Algorithms.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348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02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000"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13525"/>
            <a:ext cx="990600" cy="2444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81200" y="6613525"/>
            <a:ext cx="5410200" cy="2444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48600" y="6613525"/>
            <a:ext cx="838200" cy="2444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73B7A44-4BEB-4535-A06C-A1CE01569806}" type="slidenum">
              <a:rPr lang="en-US" smtClean="0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4570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4EB92-0B2B-4075-BCA3-94B886265CAF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894602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67E24A-A1FD-41D3-A0A4-2F7DDDF04A0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48297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>
            <a:lvl1pPr>
              <a:defRPr sz="3600" b="1"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tx1"/>
              </a:buClr>
              <a:buSzPct val="80000"/>
              <a:buFont typeface="Arial" pitchFamily="34" charset="0"/>
              <a:buChar char="•"/>
              <a:defRPr>
                <a:latin typeface="Arial" pitchFamily="34" charset="0"/>
                <a:cs typeface="Arial" pitchFamily="34" charset="0"/>
              </a:defRPr>
            </a:lvl1pPr>
            <a:lvl2pPr marL="742950" indent="-28575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2pPr>
            <a:lvl3pPr marL="11430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3pPr>
            <a:lvl4pPr marL="16002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4pPr>
            <a:lvl5pPr marL="20574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13525"/>
            <a:ext cx="1143000" cy="2444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38400" y="6613525"/>
            <a:ext cx="4495800" cy="2444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6200" y="6613525"/>
            <a:ext cx="990600" cy="2444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17F965C-3CEB-45B2-B97C-76AD457A2442}" type="slidenum">
              <a:rPr lang="en-US" smtClean="0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860978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7CAB4-F23C-43F4-B686-8E1D365D3A45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2367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F97DB9-6F1F-4587-B4D8-7611A9895928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1839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EAE02-80AB-4832-B1BF-4E3BB3B6CC7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229378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E600C-8C4E-4143-B853-68A70D9331C7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43879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14D644-7D5F-464F-ACE6-65B648A8CD0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05176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417B27-8B09-402C-8D0C-F158C101AFF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2567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5AB066-4475-48FE-A074-7E4CA38B9454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28987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8105"/>
            <a:ext cx="1600200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1"/>
          <p:cNvSpPr>
            <a:spLocks noGrp="1"/>
          </p:cNvSpPr>
          <p:nvPr>
            <p:ph type="ctrTitle"/>
          </p:nvPr>
        </p:nvSpPr>
        <p:spPr>
          <a:xfrm>
            <a:off x="304800" y="1676400"/>
            <a:ext cx="8534400" cy="2438400"/>
          </a:xfrm>
        </p:spPr>
        <p:txBody>
          <a:bodyPr/>
          <a:lstStyle/>
          <a:p>
            <a:pPr eaLnBrk="1" hangingPunct="1"/>
            <a:br>
              <a:rPr lang="en-US" sz="4000" dirty="0">
                <a:latin typeface="Arial" charset="0"/>
                <a:cs typeface="Arial" charset="0"/>
              </a:rPr>
            </a:br>
            <a:r>
              <a:rPr lang="en-US" dirty="0"/>
              <a:t>Collections</a:t>
            </a:r>
            <a:br>
              <a:rPr lang="en-US" dirty="0"/>
            </a:br>
            <a:br>
              <a:rPr lang="en-US" dirty="0"/>
            </a:br>
            <a:r>
              <a:rPr lang="en-US" sz="2800" b="0" dirty="0"/>
              <a:t>(http://docs.oracle.com/javase/tutorial/collections/</a:t>
            </a:r>
            <a:br>
              <a:rPr lang="en-US" sz="2800" b="0" dirty="0"/>
            </a:br>
            <a:r>
              <a:rPr lang="en-US" sz="2800" b="0" dirty="0"/>
              <a:t>index.html)</a:t>
            </a:r>
          </a:p>
        </p:txBody>
      </p:sp>
    </p:spTree>
    <p:extLst>
      <p:ext uri="{BB962C8B-B14F-4D97-AF65-F5344CB8AC3E}">
        <p14:creationId xmlns:p14="http://schemas.microsoft.com/office/powerpoint/2010/main" val="428212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Lists</a:t>
            </a:r>
          </a:p>
        </p:txBody>
      </p:sp>
      <p:sp>
        <p:nvSpPr>
          <p:cNvPr id="224259" name="Rectangle 3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>
              <a:buClrTx/>
              <a:buSzTx/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A List keeps it elements in the </a:t>
            </a:r>
            <a:r>
              <a:rPr lang="en-US" u="sng" dirty="0">
                <a:latin typeface="Calibri" pitchFamily="34" charset="0"/>
              </a:rPr>
              <a:t>order</a:t>
            </a:r>
            <a:r>
              <a:rPr lang="en-US" dirty="0">
                <a:latin typeface="Calibri" pitchFamily="34" charset="0"/>
              </a:rPr>
              <a:t> in which they were added. 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Each element of a List has an index, starting from 0.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Common methods:</a:t>
            </a:r>
          </a:p>
          <a:p>
            <a:pPr lvl="1">
              <a:buClrTx/>
            </a:pPr>
            <a:r>
              <a:rPr lang="en-US" b="1" dirty="0">
                <a:latin typeface="Calibri" pitchFamily="34" charset="0"/>
              </a:rPr>
              <a:t>void add(int index, Object x)</a:t>
            </a:r>
            <a:endParaRPr lang="en-US" dirty="0">
              <a:latin typeface="Calibri" pitchFamily="34" charset="0"/>
            </a:endParaRPr>
          </a:p>
          <a:p>
            <a:pPr lvl="1">
              <a:buClrTx/>
            </a:pPr>
            <a:r>
              <a:rPr lang="en-US" b="1" dirty="0">
                <a:latin typeface="Calibri" pitchFamily="34" charset="0"/>
              </a:rPr>
              <a:t>Object get(int index)</a:t>
            </a:r>
            <a:endParaRPr lang="en-US" dirty="0">
              <a:latin typeface="Calibri" pitchFamily="34" charset="0"/>
            </a:endParaRPr>
          </a:p>
          <a:p>
            <a:pPr lvl="1">
              <a:buClrTx/>
            </a:pPr>
            <a:r>
              <a:rPr lang="en-US" b="1" dirty="0">
                <a:latin typeface="Calibri" pitchFamily="34" charset="0"/>
              </a:rPr>
              <a:t>int indexOf(Object x)</a:t>
            </a:r>
            <a:endParaRPr lang="en-US" dirty="0">
              <a:latin typeface="Calibri" pitchFamily="34" charset="0"/>
            </a:endParaRPr>
          </a:p>
          <a:p>
            <a:pPr lvl="1">
              <a:buClrTx/>
            </a:pPr>
            <a:r>
              <a:rPr lang="en-US" b="1" dirty="0">
                <a:latin typeface="Calibri" pitchFamily="34" charset="0"/>
              </a:rPr>
              <a:t>Object remove(int index)</a:t>
            </a:r>
            <a:endParaRPr lang="en-US" dirty="0">
              <a:latin typeface="Calibri" pitchFamily="34" charset="0"/>
            </a:endParaRPr>
          </a:p>
          <a:p>
            <a:pPr>
              <a:buClrTx/>
              <a:buSzTx/>
              <a:buFont typeface="Arial" pitchFamily="34" charset="0"/>
              <a:buNone/>
            </a:pPr>
            <a:endParaRPr lang="en-US" dirty="0">
              <a:latin typeface="Calibri" pitchFamily="34" charset="0"/>
            </a:endParaRPr>
          </a:p>
          <a:p>
            <a:pPr>
              <a:buClrTx/>
              <a:buSzTx/>
              <a:buFont typeface="Arial" pitchFamily="34" charset="0"/>
              <a:buChar char="•"/>
            </a:pP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880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2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24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24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24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5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1396B-5B7E-494A-85EC-1C81CD37C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Collection Demo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199D22-C00C-4D50-8C84-E98855291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6264183" cy="550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035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CD7446-C693-4EFF-B086-DE508001B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0" y="677849"/>
            <a:ext cx="5654530" cy="3817951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50667D92-3FC2-FE9E-AE39-0C4A6E542063}"/>
              </a:ext>
            </a:extLst>
          </p:cNvPr>
          <p:cNvGrpSpPr/>
          <p:nvPr/>
        </p:nvGrpSpPr>
        <p:grpSpPr>
          <a:xfrm>
            <a:off x="685800" y="4541520"/>
            <a:ext cx="8063987" cy="2087880"/>
            <a:chOff x="838200" y="4693920"/>
            <a:chExt cx="8063987" cy="208788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5EC91EC-901A-4636-A92D-4DC3D99113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4724400"/>
              <a:ext cx="8063987" cy="2057400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E8A3721-C274-A756-04D9-B6AF45EEF3D4}"/>
                </a:ext>
              </a:extLst>
            </p:cNvPr>
            <p:cNvSpPr/>
            <p:nvPr/>
          </p:nvSpPr>
          <p:spPr>
            <a:xfrm>
              <a:off x="3403600" y="4693920"/>
              <a:ext cx="152400" cy="228600"/>
            </a:xfrm>
            <a:prstGeom prst="rect">
              <a:avLst/>
            </a:prstGeom>
            <a:noFill/>
            <a:ln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B851F7F-FCFF-F8BD-01DA-1F1332F52C2C}"/>
                </a:ext>
              </a:extLst>
            </p:cNvPr>
            <p:cNvSpPr/>
            <p:nvPr/>
          </p:nvSpPr>
          <p:spPr>
            <a:xfrm>
              <a:off x="3048000" y="4907280"/>
              <a:ext cx="152400" cy="228600"/>
            </a:xfrm>
            <a:prstGeom prst="rect">
              <a:avLst/>
            </a:prstGeom>
            <a:noFill/>
            <a:ln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26439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List Implementing Classes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5029200"/>
          </a:xfrm>
        </p:spPr>
        <p:txBody>
          <a:bodyPr/>
          <a:lstStyle/>
          <a:p>
            <a:pPr lvl="1">
              <a:buFont typeface="Arial" pitchFamily="34" charset="0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list= new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buFont typeface="Arial" pitchFamily="34" charset="0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for (int i = 101; i &lt;= 110; i++) {</a:t>
            </a:r>
          </a:p>
          <a:p>
            <a:pPr lvl="1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list.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(i);</a:t>
            </a:r>
          </a:p>
          <a:p>
            <a:pPr lvl="1">
              <a:buFont typeface="Arial" pitchFamily="34" charset="0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lvl="1">
              <a:buFont typeface="Arial" pitchFamily="34" charset="0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nn-NO" sz="2000" b="1" dirty="0">
                <a:latin typeface="Courier New" pitchFamily="49" charset="0"/>
                <a:cs typeface="Courier New" pitchFamily="49" charset="0"/>
              </a:rPr>
              <a:t>for (int i = 0; i &lt; list.</a:t>
            </a:r>
            <a:r>
              <a:rPr lang="nn-NO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size</a:t>
            </a:r>
            <a:r>
              <a:rPr lang="nn-NO" sz="2000" b="1" dirty="0">
                <a:latin typeface="Courier New" pitchFamily="49" charset="0"/>
                <a:cs typeface="Courier New" pitchFamily="49" charset="0"/>
              </a:rPr>
              <a:t>(); i++) {</a:t>
            </a:r>
          </a:p>
          <a:p>
            <a:pPr lvl="1">
              <a:buFont typeface="Arial" pitchFamily="34" charset="0"/>
              <a:buNone/>
            </a:pPr>
            <a:r>
              <a:rPr lang="nn-NO" sz="2000" b="1" dirty="0">
                <a:latin typeface="Courier New" pitchFamily="49" charset="0"/>
                <a:cs typeface="Courier New" pitchFamily="49" charset="0"/>
              </a:rPr>
              <a:t>            System.out.println(list.get(i));</a:t>
            </a:r>
          </a:p>
          <a:p>
            <a:pPr lvl="1">
              <a:buFont typeface="Arial" pitchFamily="34" charset="0"/>
              <a:buNone/>
            </a:pPr>
            <a:r>
              <a:rPr lang="nn-NO" sz="2000" b="1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lvl="1">
              <a:buFont typeface="Arial" pitchFamily="34" charset="0"/>
              <a:buNone/>
            </a:pPr>
            <a:r>
              <a:rPr lang="nn-NO" sz="2000" b="1" dirty="0">
                <a:latin typeface="Courier New" pitchFamily="49" charset="0"/>
                <a:cs typeface="Courier New" pitchFamily="49" charset="0"/>
              </a:rPr>
              <a:t>   //or using </a:t>
            </a:r>
            <a:r>
              <a:rPr lang="nn-NO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Iterator</a:t>
            </a:r>
          </a:p>
          <a:p>
            <a:pPr lvl="1">
              <a:buFont typeface="Arial" pitchFamily="34" charset="0"/>
              <a:buNone/>
            </a:pPr>
            <a:r>
              <a:rPr lang="nn-NO" sz="2000" b="1" dirty="0">
                <a:latin typeface="Courier New" pitchFamily="49" charset="0"/>
                <a:cs typeface="Courier New" pitchFamily="49" charset="0"/>
              </a:rPr>
              <a:t>   /*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pitchFamily="34" charset="0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Iterator iter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list.iterator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buFont typeface="Arial" pitchFamily="34" charset="0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while (iter.hasNext()) {</a:t>
            </a:r>
          </a:p>
          <a:p>
            <a:pPr lvl="1">
              <a:buFont typeface="Arial" pitchFamily="34" charset="0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System.out.println(iter.next());</a:t>
            </a:r>
          </a:p>
          <a:p>
            <a:pPr lvl="1">
              <a:buFont typeface="Arial" pitchFamily="34" charset="0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lvl="1">
              <a:buFont typeface="Arial" pitchFamily="34" charset="0"/>
              <a:buNone/>
            </a:pPr>
            <a:r>
              <a:rPr lang="en-US" sz="2000" b="1" i="1" dirty="0">
                <a:latin typeface="Courier New" pitchFamily="49" charset="0"/>
                <a:cs typeface="Courier New" pitchFamily="49" charset="0"/>
              </a:rPr>
              <a:t>   */</a:t>
            </a:r>
          </a:p>
        </p:txBody>
      </p:sp>
    </p:spTree>
    <p:extLst>
      <p:ext uri="{BB962C8B-B14F-4D97-AF65-F5344CB8AC3E}">
        <p14:creationId xmlns:p14="http://schemas.microsoft.com/office/powerpoint/2010/main" val="80539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Using the Vector class</a:t>
            </a: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8450" y="1371600"/>
            <a:ext cx="8086725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514600" y="953869"/>
            <a:ext cx="6629400" cy="646331"/>
          </a:xfrm>
          <a:prstGeom prst="rect">
            <a:avLst/>
          </a:prstGeom>
          <a:solidFill>
            <a:srgbClr val="0000FF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erpetua" pitchFamily="18" charset="0"/>
              </a:rPr>
              <a:t>java.util.</a:t>
            </a:r>
            <a:r>
              <a:rPr lang="en-US" b="1" dirty="0">
                <a:solidFill>
                  <a:schemeClr val="bg1"/>
                </a:solidFill>
                <a:latin typeface="Perpetua" pitchFamily="18" charset="0"/>
              </a:rPr>
              <a:t>Vector</a:t>
            </a:r>
            <a:r>
              <a:rPr lang="en-US" dirty="0">
                <a:solidFill>
                  <a:schemeClr val="bg1"/>
                </a:solidFill>
                <a:latin typeface="Perpetua" pitchFamily="18" charset="0"/>
              </a:rPr>
              <a:t>&lt;E&gt; (implements java.lang.Cloneable, </a:t>
            </a:r>
          </a:p>
          <a:p>
            <a:r>
              <a:rPr lang="en-US" dirty="0">
                <a:solidFill>
                  <a:schemeClr val="bg1"/>
                </a:solidFill>
                <a:latin typeface="Perpetua" pitchFamily="18" charset="0"/>
              </a:rPr>
              <a:t>                 java.util.List&lt;E&gt;, java.util.RandomAccess, java.io.Serializable)</a:t>
            </a:r>
          </a:p>
        </p:txBody>
      </p:sp>
      <p:sp>
        <p:nvSpPr>
          <p:cNvPr id="7" name="Rectangle 6"/>
          <p:cNvSpPr/>
          <p:nvPr/>
        </p:nvSpPr>
        <p:spPr>
          <a:xfrm>
            <a:off x="2514600" y="1600200"/>
            <a:ext cx="6629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erpetua" pitchFamily="18" charset="0"/>
              </a:rPr>
              <a:t>The Vector class is obsolete from Java 1.6 but it is still introduced because it is a parameter in the constructor of the javax.swing.JTable class, a class will be introduced in GUI programming.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6EC46-BF67-44DE-9688-635ACB1AC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 ArrayList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DD0301-35F4-42FF-9AFE-8589CAE263E6}"/>
              </a:ext>
            </a:extLst>
          </p:cNvPr>
          <p:cNvSpPr txBox="1"/>
          <p:nvPr/>
        </p:nvSpPr>
        <p:spPr>
          <a:xfrm>
            <a:off x="27928" y="749270"/>
            <a:ext cx="7467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>
                <a:latin typeface="Calibri" pitchFamily="34" charset="0"/>
              </a:rPr>
              <a:t>Create the project as follows:</a:t>
            </a:r>
            <a:endParaRPr lang="en-US" sz="2800" dirty="0">
              <a:latin typeface="Calibri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A14C80-54F7-EA7A-71A3-EA3C01BDD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8" y="1235844"/>
            <a:ext cx="2717617" cy="23926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CE5B08-12EC-1AA9-378E-14A46A9E3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155" y="1226116"/>
            <a:ext cx="5555864" cy="4121281"/>
          </a:xfrm>
          <a:prstGeom prst="rect">
            <a:avLst/>
          </a:prstGeom>
        </p:spPr>
      </p:pic>
      <p:sp>
        <p:nvSpPr>
          <p:cNvPr id="10" name="Heptagon 9">
            <a:extLst>
              <a:ext uri="{FF2B5EF4-FFF2-40B4-BE49-F238E27FC236}">
                <a16:creationId xmlns:a16="http://schemas.microsoft.com/office/drawing/2014/main" id="{A25BEFE5-592D-6223-7E60-B1B7857BCD98}"/>
              </a:ext>
            </a:extLst>
          </p:cNvPr>
          <p:cNvSpPr/>
          <p:nvPr/>
        </p:nvSpPr>
        <p:spPr>
          <a:xfrm>
            <a:off x="7391400" y="2819400"/>
            <a:ext cx="533400" cy="523220"/>
          </a:xfrm>
          <a:prstGeom prst="heptagon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53AAED8-394A-03DA-620F-4D0E5C17D0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57" y="4354104"/>
            <a:ext cx="4114800" cy="2461950"/>
          </a:xfrm>
          <a:prstGeom prst="rect">
            <a:avLst/>
          </a:prstGeom>
        </p:spPr>
      </p:pic>
      <p:sp>
        <p:nvSpPr>
          <p:cNvPr id="14" name="Heptagon 13">
            <a:extLst>
              <a:ext uri="{FF2B5EF4-FFF2-40B4-BE49-F238E27FC236}">
                <a16:creationId xmlns:a16="http://schemas.microsoft.com/office/drawing/2014/main" id="{89CC2F81-2548-A93D-33F9-5B6AECBA1556}"/>
              </a:ext>
            </a:extLst>
          </p:cNvPr>
          <p:cNvSpPr/>
          <p:nvPr/>
        </p:nvSpPr>
        <p:spPr>
          <a:xfrm>
            <a:off x="3228328" y="4648200"/>
            <a:ext cx="533400" cy="523220"/>
          </a:xfrm>
          <a:prstGeom prst="heptagon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7146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6A2AB7C-2367-11ED-0CFF-4E0B44BD3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609600"/>
            <a:ext cx="6477000" cy="6106886"/>
          </a:xfrm>
          <a:prstGeom prst="rect">
            <a:avLst/>
          </a:prstGeom>
        </p:spPr>
      </p:pic>
      <p:sp>
        <p:nvSpPr>
          <p:cNvPr id="8" name="Heptagon 7">
            <a:extLst>
              <a:ext uri="{FF2B5EF4-FFF2-40B4-BE49-F238E27FC236}">
                <a16:creationId xmlns:a16="http://schemas.microsoft.com/office/drawing/2014/main" id="{D0A728CC-AD34-D8E1-B417-92B13328BE6E}"/>
              </a:ext>
            </a:extLst>
          </p:cNvPr>
          <p:cNvSpPr/>
          <p:nvPr/>
        </p:nvSpPr>
        <p:spPr>
          <a:xfrm>
            <a:off x="7086600" y="625813"/>
            <a:ext cx="533400" cy="523220"/>
          </a:xfrm>
          <a:prstGeom prst="heptagon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59871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6C39D86-9475-2F33-9B9F-A40BEE476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457200"/>
            <a:ext cx="6607511" cy="6260121"/>
          </a:xfrm>
          <a:prstGeom prst="rect">
            <a:avLst/>
          </a:prstGeom>
        </p:spPr>
      </p:pic>
      <p:sp>
        <p:nvSpPr>
          <p:cNvPr id="10" name="Heptagon 9">
            <a:extLst>
              <a:ext uri="{FF2B5EF4-FFF2-40B4-BE49-F238E27FC236}">
                <a16:creationId xmlns:a16="http://schemas.microsoft.com/office/drawing/2014/main" id="{00B82F08-FB08-24E5-6CB4-860A7B3E804E}"/>
              </a:ext>
            </a:extLst>
          </p:cNvPr>
          <p:cNvSpPr/>
          <p:nvPr/>
        </p:nvSpPr>
        <p:spPr>
          <a:xfrm>
            <a:off x="7086600" y="625813"/>
            <a:ext cx="533400" cy="523220"/>
          </a:xfrm>
          <a:prstGeom prst="heptagon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849811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9E33AB-8817-9D4B-ED83-1A7674501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22843"/>
            <a:ext cx="7818798" cy="621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622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FD47D29-73F6-5EFF-C74F-FA7975318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5597987" cy="3657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F66DEC-6683-E2C2-7D49-F91FFF648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3248974"/>
            <a:ext cx="3869744" cy="3519013"/>
          </a:xfrm>
          <a:prstGeom prst="rect">
            <a:avLst/>
          </a:prstGeom>
        </p:spPr>
      </p:pic>
      <p:sp>
        <p:nvSpPr>
          <p:cNvPr id="8" name="Heptagon 7">
            <a:extLst>
              <a:ext uri="{FF2B5EF4-FFF2-40B4-BE49-F238E27FC236}">
                <a16:creationId xmlns:a16="http://schemas.microsoft.com/office/drawing/2014/main" id="{15A9F2E0-2E1E-B19E-A8BC-8DEDF44800C9}"/>
              </a:ext>
            </a:extLst>
          </p:cNvPr>
          <p:cNvSpPr/>
          <p:nvPr/>
        </p:nvSpPr>
        <p:spPr>
          <a:xfrm>
            <a:off x="4724400" y="914400"/>
            <a:ext cx="533400" cy="523220"/>
          </a:xfrm>
          <a:prstGeom prst="heptagon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52029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077" name="Rectangle 3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Collections Framework (package </a:t>
            </a:r>
            <a:r>
              <a:rPr lang="en-US" dirty="0">
                <a:solidFill>
                  <a:srgbClr val="0000CC"/>
                </a:solidFill>
              </a:rPr>
              <a:t>java.util</a:t>
            </a:r>
            <a:r>
              <a:rPr lang="en-US" dirty="0"/>
              <a:t>):</a:t>
            </a:r>
          </a:p>
          <a:p>
            <a:pPr lvl="1">
              <a:buClrTx/>
              <a:buFont typeface="Arial" charset="0"/>
              <a:buChar char="•"/>
            </a:pPr>
            <a:r>
              <a:rPr lang="en-US" dirty="0"/>
              <a:t>List: ArrayList, Vector </a:t>
            </a:r>
            <a:r>
              <a:rPr lang="en-US" sz="2000" dirty="0">
                <a:sym typeface="Wingdings" pitchFamily="2" charset="2"/>
              </a:rPr>
              <a:t> Duplicates are agreed</a:t>
            </a:r>
            <a:endParaRPr lang="en-US" dirty="0"/>
          </a:p>
          <a:p>
            <a:pPr lvl="1">
              <a:buClrTx/>
              <a:buFont typeface="Arial" charset="0"/>
              <a:buChar char="•"/>
            </a:pPr>
            <a:r>
              <a:rPr lang="en-US" dirty="0"/>
              <a:t>Set: HashSet, TreeSet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sz="2000" dirty="0">
                <a:sym typeface="Wingdings" pitchFamily="2" charset="2"/>
              </a:rPr>
              <a:t> Duplicates are not agreed</a:t>
            </a:r>
            <a:endParaRPr lang="en-US" dirty="0"/>
          </a:p>
          <a:p>
            <a:pPr lvl="1">
              <a:buClrTx/>
              <a:buFont typeface="Arial" charset="0"/>
              <a:buChar char="•"/>
            </a:pPr>
            <a:r>
              <a:rPr lang="en-US" dirty="0"/>
              <a:t>Map: HashMap, </a:t>
            </a:r>
            <a:r>
              <a:rPr lang="en-US" dirty="0" err="1"/>
              <a:t>TreeMap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645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14341" name="Rectangle 3"/>
          <p:cNvSpPr>
            <a:spLocks noGrp="1"/>
          </p:cNvSpPr>
          <p:nvPr>
            <p:ph type="body" idx="1"/>
          </p:nvPr>
        </p:nvSpPr>
        <p:spPr>
          <a:xfrm>
            <a:off x="228600" y="1066800"/>
            <a:ext cx="4572000" cy="4648201"/>
          </a:xfrm>
        </p:spPr>
        <p:txBody>
          <a:bodyPr/>
          <a:lstStyle/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 dirty="0">
                <a:latin typeface="Calibri" pitchFamily="34" charset="0"/>
              </a:rPr>
              <a:t>Lists are based on an ordering of their members. Sets have no concept of order.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 dirty="0">
                <a:latin typeface="Calibri" pitchFamily="34" charset="0"/>
              </a:rPr>
              <a:t>A Set is just a cluster of references to objects.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 dirty="0">
                <a:latin typeface="Calibri" pitchFamily="34" charset="0"/>
              </a:rPr>
              <a:t>Sets may </a:t>
            </a:r>
            <a:r>
              <a:rPr lang="en-US" sz="2800" dirty="0">
                <a:solidFill>
                  <a:srgbClr val="FF0000"/>
                </a:solidFill>
                <a:latin typeface="Calibri" pitchFamily="34" charset="0"/>
              </a:rPr>
              <a:t>not</a:t>
            </a:r>
            <a:r>
              <a:rPr lang="en-US" sz="2800" dirty="0">
                <a:latin typeface="Calibri" pitchFamily="34" charset="0"/>
              </a:rPr>
              <a:t> contain </a:t>
            </a:r>
            <a:r>
              <a:rPr lang="en-US" sz="2800" dirty="0">
                <a:solidFill>
                  <a:srgbClr val="FF0000"/>
                </a:solidFill>
                <a:latin typeface="Calibri" pitchFamily="34" charset="0"/>
              </a:rPr>
              <a:t>duplicate</a:t>
            </a:r>
            <a:r>
              <a:rPr lang="en-US" sz="2800" dirty="0">
                <a:latin typeface="Calibri" pitchFamily="34" charset="0"/>
              </a:rPr>
              <a:t> elements.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 dirty="0">
                <a:solidFill>
                  <a:srgbClr val="0000CC"/>
                </a:solidFill>
                <a:latin typeface="Calibri" pitchFamily="34" charset="0"/>
              </a:rPr>
              <a:t>Sets use the equals() method, not the == operator, to check for duplication of elements.</a:t>
            </a:r>
          </a:p>
        </p:txBody>
      </p:sp>
      <p:sp>
        <p:nvSpPr>
          <p:cNvPr id="5" name="Rectangle 3"/>
          <p:cNvSpPr txBox="1">
            <a:spLocks/>
          </p:cNvSpPr>
          <p:nvPr/>
        </p:nvSpPr>
        <p:spPr bwMode="auto">
          <a:xfrm>
            <a:off x="4876800" y="1524000"/>
            <a:ext cx="3810000" cy="2971800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void addTwice(Set set)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	set.clear();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	Point p1 = new Point(10, 20);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	Point p2 = new Point(10, 20);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	set.add(p1);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	set.add(p2);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	System.out.println(set.size());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}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4953000" y="4876800"/>
            <a:ext cx="3810000" cy="609600"/>
          </a:xfrm>
          <a:prstGeom prst="wedgeEllipseCallout">
            <a:avLst>
              <a:gd name="adj1" fmla="val 25384"/>
              <a:gd name="adj2" fmla="val -18618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will print out 1, not 2.</a:t>
            </a:r>
          </a:p>
        </p:txBody>
      </p:sp>
    </p:spTree>
    <p:extLst>
      <p:ext uri="{BB962C8B-B14F-4D97-AF65-F5344CB8AC3E}">
        <p14:creationId xmlns:p14="http://schemas.microsoft.com/office/powerpoint/2010/main" val="355808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Sets…</a:t>
            </a:r>
          </a:p>
        </p:txBody>
      </p:sp>
      <p:sp>
        <p:nvSpPr>
          <p:cNvPr id="1638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800" dirty="0"/>
              <a:t>Set extends Collection but does not add any additional methods. 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800" dirty="0"/>
              <a:t>The two most commonly used implementing classes are: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0000CC"/>
                </a:solidFill>
                <a:cs typeface="Arial" pitchFamily="34" charset="0"/>
              </a:rPr>
              <a:t>TreeSet 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cs typeface="Arial" pitchFamily="34" charset="0"/>
              </a:rPr>
              <a:t>Guarantees that the sorted set will be in ascending element order.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cs typeface="Arial" pitchFamily="34" charset="0"/>
              </a:rPr>
              <a:t>log(n) time cost for the basic operations (add, remove and contains). 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0000CC"/>
                </a:solidFill>
                <a:cs typeface="Arial" pitchFamily="34" charset="0"/>
              </a:rPr>
              <a:t>HashSet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cs typeface="Arial" pitchFamily="34" charset="0"/>
              </a:rPr>
              <a:t>Constant time performance for the basic operations (add, remove, contains and size). </a:t>
            </a:r>
          </a:p>
        </p:txBody>
      </p:sp>
    </p:spTree>
    <p:extLst>
      <p:ext uri="{BB962C8B-B14F-4D97-AF65-F5344CB8AC3E}">
        <p14:creationId xmlns:p14="http://schemas.microsoft.com/office/powerpoint/2010/main" val="1568827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TreeSet  and Iterator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Ordered Tree – Introduced in the subject Discrete Mathematics</a:t>
            </a:r>
          </a:p>
          <a:p>
            <a:r>
              <a:rPr lang="en-US" sz="2800" dirty="0"/>
              <a:t>Set: Group of different elements</a:t>
            </a:r>
          </a:p>
          <a:p>
            <a:r>
              <a:rPr lang="en-US" sz="2800" dirty="0"/>
              <a:t>TreeSet: Set + ordered tree, each element is called as node</a:t>
            </a:r>
          </a:p>
          <a:p>
            <a:r>
              <a:rPr lang="en-US" sz="2800" dirty="0"/>
              <a:t>Iterator: An operation in which references of all node are grouped to make a linked list. Iterator is a way to access every node of a tree.</a:t>
            </a:r>
          </a:p>
          <a:p>
            <a:r>
              <a:rPr lang="en-US" sz="2800" dirty="0"/>
              <a:t>Linked list: a group of elements, each element contains a reference to the next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TreeSet = Set + Tree</a:t>
            </a:r>
          </a:p>
        </p:txBody>
      </p:sp>
      <p:sp>
        <p:nvSpPr>
          <p:cNvPr id="2293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Tx/>
              <a:buSzTx/>
              <a:buFont typeface="Wingdings" pitchFamily="2" charset="2"/>
              <a:buNone/>
              <a:defRPr/>
            </a:pPr>
            <a:r>
              <a:rPr lang="en-US" sz="2000" dirty="0"/>
              <a:t>	    </a:t>
            </a:r>
            <a:r>
              <a:rPr lang="en-US" sz="2400" dirty="0"/>
              <a:t>Random r = new Random();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        </a:t>
            </a:r>
            <a:r>
              <a:rPr lang="en-US" sz="2400" dirty="0">
                <a:solidFill>
                  <a:srgbClr val="FF0000"/>
                </a:solidFill>
              </a:rPr>
              <a:t>TreeSet myset = new TreeSet();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        for (int i = 0; i &lt; 10; i++)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            int number = r.nextInt(100);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            myset.add(number);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      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        //using Iterator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        Iterator iter = myset.iterator();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        while (iter.hasNext())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            System.out.println(iter.next());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        }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6858000" y="2133600"/>
            <a:ext cx="990600" cy="3733800"/>
          </a:xfrm>
          <a:prstGeom prst="wedgeRectCallout">
            <a:avLst>
              <a:gd name="adj1" fmla="val -210767"/>
              <a:gd name="adj2" fmla="val 315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/>
              <a:t>7</a:t>
            </a:r>
          </a:p>
          <a:p>
            <a:pPr algn="ctr">
              <a:defRPr/>
            </a:pPr>
            <a:r>
              <a:rPr lang="en-US" sz="2400" b="1" dirty="0"/>
              <a:t>27</a:t>
            </a:r>
          </a:p>
          <a:p>
            <a:pPr algn="ctr">
              <a:defRPr/>
            </a:pPr>
            <a:r>
              <a:rPr lang="en-US" sz="2400" b="1" dirty="0"/>
              <a:t>36</a:t>
            </a:r>
          </a:p>
          <a:p>
            <a:pPr algn="ctr">
              <a:defRPr/>
            </a:pPr>
            <a:r>
              <a:rPr lang="en-US" sz="2400" b="1" dirty="0"/>
              <a:t>41</a:t>
            </a:r>
          </a:p>
          <a:p>
            <a:pPr algn="ctr">
              <a:defRPr/>
            </a:pPr>
            <a:r>
              <a:rPr lang="en-US" sz="2400" b="1" dirty="0"/>
              <a:t>43</a:t>
            </a:r>
          </a:p>
          <a:p>
            <a:pPr algn="ctr">
              <a:defRPr/>
            </a:pPr>
            <a:r>
              <a:rPr lang="en-US" sz="2400" b="1" dirty="0"/>
              <a:t>46</a:t>
            </a:r>
          </a:p>
          <a:p>
            <a:pPr algn="ctr">
              <a:defRPr/>
            </a:pPr>
            <a:r>
              <a:rPr lang="en-US" sz="2400" b="1" dirty="0"/>
              <a:t>49</a:t>
            </a:r>
          </a:p>
          <a:p>
            <a:pPr algn="ctr">
              <a:defRPr/>
            </a:pPr>
            <a:r>
              <a:rPr lang="en-US" sz="2400" b="1" dirty="0"/>
              <a:t>57</a:t>
            </a:r>
          </a:p>
          <a:p>
            <a:pPr algn="ctr">
              <a:defRPr/>
            </a:pPr>
            <a:r>
              <a:rPr lang="en-US" sz="2400" b="1" dirty="0"/>
              <a:t>75</a:t>
            </a:r>
          </a:p>
          <a:p>
            <a:pPr algn="ctr">
              <a:defRPr/>
            </a:pPr>
            <a:r>
              <a:rPr lang="en-US" sz="2400" b="1" dirty="0"/>
              <a:t>83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72200" y="1371600"/>
            <a:ext cx="2286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result may be:</a:t>
            </a:r>
          </a:p>
        </p:txBody>
      </p:sp>
    </p:spTree>
    <p:extLst>
      <p:ext uri="{BB962C8B-B14F-4D97-AF65-F5344CB8AC3E}">
        <p14:creationId xmlns:p14="http://schemas.microsoft.com/office/powerpoint/2010/main" val="3042492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rial" charset="0"/>
                <a:cs typeface="Arial" charset="0"/>
              </a:rPr>
              <a:t>Using the TreeSet class &amp; Iterator</a:t>
            </a:r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914400"/>
            <a:ext cx="8697913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838200" y="5029200"/>
            <a:ext cx="8153400" cy="15240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A TreeSet will stored elements using ascending order.  Natural ordering is applied to numbers  and lexicographic (dictionary) ordering is applied to strings.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If you want a TreeSet containing your own objects, you must implement the method compareTo(Object), declared in the Comparable interface.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8577C-21DF-4B9E-9C34-CEB61E8D5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TreeSet</a:t>
            </a:r>
            <a:r>
              <a:rPr lang="en-US" dirty="0"/>
              <a:t> Demo-01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7B4417-32B9-41C6-A403-F4C2D591B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90600"/>
            <a:ext cx="5997460" cy="571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1450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37780ED-741A-4C3D-8051-2D24BB79C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457200"/>
            <a:ext cx="6362451" cy="4867275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32561D-8A09-42AA-BDA1-92965FCBE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476" y="4724400"/>
            <a:ext cx="2712955" cy="196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6651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18ECD-63B0-42A1-8F36-8D997F628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err="1"/>
              <a:t>TreeSet</a:t>
            </a:r>
            <a:r>
              <a:rPr lang="en-US" dirty="0"/>
              <a:t> Demo-02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0C046A-17EF-4C84-87DC-81ED3ABFCB12}"/>
              </a:ext>
            </a:extLst>
          </p:cNvPr>
          <p:cNvSpPr txBox="1"/>
          <p:nvPr/>
        </p:nvSpPr>
        <p:spPr>
          <a:xfrm>
            <a:off x="152400" y="772180"/>
            <a:ext cx="7467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>
                <a:latin typeface="Calibri" pitchFamily="34" charset="0"/>
              </a:rPr>
              <a:t>Create  DemoTreeSetWithObject.java as follows:</a:t>
            </a:r>
            <a:endParaRPr lang="en-US" sz="2800" dirty="0">
              <a:latin typeface="Calibri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BC096B-AFFC-3B64-450D-AECD4B0AC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250580"/>
            <a:ext cx="6172200" cy="555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6684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69239F1-F845-C64A-4CD4-0EA99A3C0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9" y="1371600"/>
            <a:ext cx="7681626" cy="36274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708727-76A6-9AB5-30A2-EA0D539160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600" y="5181600"/>
            <a:ext cx="2720576" cy="108213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26BCD2F-93A4-23EC-A699-14E1F3786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err="1"/>
              <a:t>TreeSet</a:t>
            </a:r>
            <a:r>
              <a:rPr lang="en-US" dirty="0"/>
              <a:t> Demo-02</a:t>
            </a:r>
          </a:p>
        </p:txBody>
      </p:sp>
    </p:spTree>
    <p:extLst>
      <p:ext uri="{BB962C8B-B14F-4D97-AF65-F5344CB8AC3E}">
        <p14:creationId xmlns:p14="http://schemas.microsoft.com/office/powerpoint/2010/main" val="29973710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5257800" cy="3886200"/>
          </a:xfrm>
        </p:spPr>
        <p:txBody>
          <a:bodyPr/>
          <a:lstStyle/>
          <a:p>
            <a:r>
              <a:rPr lang="en-US" sz="2400" dirty="0"/>
              <a:t>In array, elements are stored in a contiguous memory blocks </a:t>
            </a:r>
            <a:r>
              <a:rPr lang="en-US" sz="2400" dirty="0">
                <a:sym typeface="Wingdings" pitchFamily="2" charset="2"/>
              </a:rPr>
              <a:t> Linear  search is applied  </a:t>
            </a:r>
            <a:r>
              <a:rPr lang="en-US" sz="2400" dirty="0"/>
              <a:t> slow, binary search is an improvement.</a:t>
            </a:r>
          </a:p>
          <a:p>
            <a:r>
              <a:rPr lang="en-US" sz="2400" dirty="0"/>
              <a:t>Hash table: elements can be stored in a different memory blocks. The index of an element is determined by a function (hash function) </a:t>
            </a:r>
            <a:r>
              <a:rPr lang="en-US" sz="2400" dirty="0">
                <a:sym typeface="Wingdings" pitchFamily="2" charset="2"/>
              </a:rPr>
              <a:t> Add/Search operation is very fast (O(1)). 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705600" y="11430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705600" y="14478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Brown</a:t>
            </a:r>
          </a:p>
        </p:txBody>
      </p:sp>
      <p:sp>
        <p:nvSpPr>
          <p:cNvPr id="7" name="Rectangle 6"/>
          <p:cNvSpPr/>
          <p:nvPr/>
        </p:nvSpPr>
        <p:spPr>
          <a:xfrm>
            <a:off x="6705600" y="17526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05600" y="20574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705600" y="23622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705600" y="26670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705600" y="29718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705600" y="32766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705600" y="35814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705600" y="38862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05600" y="41910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Smith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705600" y="44958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705600" y="48006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705600" y="51054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705600" y="54102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705600" y="57150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Linel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24600" y="57150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324600" y="41910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324600" y="29718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9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172200" y="1414046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14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057400" y="4953000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“Smith”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29200" y="4953000"/>
            <a:ext cx="457200" cy="40011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29" name="Straight Arrow Connector 28"/>
          <p:cNvCxnSpPr>
            <a:stCxn id="25" idx="3"/>
            <a:endCxn id="26" idx="1"/>
          </p:cNvCxnSpPr>
          <p:nvPr/>
        </p:nvCxnSpPr>
        <p:spPr>
          <a:xfrm flipV="1">
            <a:off x="3048000" y="5153055"/>
            <a:ext cx="1981200" cy="2854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3581400" y="4876800"/>
            <a:ext cx="914400" cy="609600"/>
          </a:xfrm>
          <a:prstGeom prst="ellipse">
            <a:avLst/>
          </a:prstGeom>
          <a:solidFill>
            <a:srgbClr val="FF00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28600" y="5715000"/>
            <a:ext cx="54102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hash function f may be: ‘S’*10000+’m’*1000+’i’*100+’t’*10+’h’ % 50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705600" y="2286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172200" y="2286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49</a:t>
            </a:r>
          </a:p>
        </p:txBody>
      </p:sp>
      <p:cxnSp>
        <p:nvCxnSpPr>
          <p:cNvPr id="42" name="Straight Connector 41"/>
          <p:cNvCxnSpPr/>
          <p:nvPr/>
        </p:nvCxnSpPr>
        <p:spPr>
          <a:xfrm rot="5400000">
            <a:off x="3839662" y="3076867"/>
            <a:ext cx="5731877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>
            <a:off x="5210467" y="3093745"/>
            <a:ext cx="5731877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C7374-FA36-8749-59AD-F7CA0A88F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 in Java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18F26A-FC1F-29D5-3954-4067DB509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62" y="752059"/>
            <a:ext cx="2453853" cy="45800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DD1165-FE30-809A-A6C1-09593B790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801" y="5332076"/>
            <a:ext cx="2225233" cy="15088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4C9B34-4DBD-7FF1-E22E-7C9D09086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1189" y="914400"/>
            <a:ext cx="3711262" cy="542591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2382496-4FD8-D8C8-173B-82D29EC77F41}"/>
              </a:ext>
            </a:extLst>
          </p:cNvPr>
          <p:cNvSpPr/>
          <p:nvPr/>
        </p:nvSpPr>
        <p:spPr>
          <a:xfrm>
            <a:off x="4941189" y="4572000"/>
            <a:ext cx="3745611" cy="1768310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422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HashSet = Set + Hash Table</a:t>
            </a:r>
          </a:p>
        </p:txBody>
      </p:sp>
      <p:sp>
        <p:nvSpPr>
          <p:cNvPr id="2293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Tx/>
              <a:buSzTx/>
              <a:buFont typeface="Wingdings" pitchFamily="2" charset="2"/>
              <a:buNone/>
              <a:defRPr/>
            </a:pPr>
            <a:r>
              <a:rPr lang="en-US" sz="2000" dirty="0"/>
              <a:t>	    </a:t>
            </a:r>
            <a:r>
              <a:rPr lang="en-US" sz="2400" dirty="0"/>
              <a:t>Random r = new Random();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        </a:t>
            </a:r>
            <a:r>
              <a:rPr lang="en-US" sz="2400" dirty="0">
                <a:solidFill>
                  <a:srgbClr val="FF0000"/>
                </a:solidFill>
              </a:rPr>
              <a:t>HashSet myset = new HashSet();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        for (int i = 0; i &lt; 10; i++)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            int number = r.nextInt(100);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            myset.add(number);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      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0000CC"/>
                </a:solidFill>
              </a:rPr>
              <a:t>        //using Iterator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        Iterator iter = myset.iterator();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        while (iter.hasNext())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            System.out.println(iter.next());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        }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6858000" y="1905000"/>
            <a:ext cx="914400" cy="3733800"/>
          </a:xfrm>
          <a:prstGeom prst="wedgeRectCallout">
            <a:avLst>
              <a:gd name="adj1" fmla="val -210308"/>
              <a:gd name="adj2" fmla="val 403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/>
              <a:t>84</a:t>
            </a:r>
          </a:p>
          <a:p>
            <a:pPr algn="ctr">
              <a:defRPr/>
            </a:pPr>
            <a:r>
              <a:rPr lang="en-US" sz="2400" b="1" dirty="0"/>
              <a:t>55</a:t>
            </a:r>
          </a:p>
          <a:p>
            <a:pPr algn="ctr">
              <a:defRPr/>
            </a:pPr>
            <a:r>
              <a:rPr lang="en-US" sz="2400" b="1" dirty="0"/>
              <a:t>7</a:t>
            </a:r>
          </a:p>
          <a:p>
            <a:pPr algn="ctr">
              <a:defRPr/>
            </a:pPr>
            <a:r>
              <a:rPr lang="en-US" sz="2400" b="1" dirty="0"/>
              <a:t>76</a:t>
            </a:r>
          </a:p>
          <a:p>
            <a:pPr algn="ctr">
              <a:defRPr/>
            </a:pPr>
            <a:r>
              <a:rPr lang="en-US" sz="2400" b="1" dirty="0"/>
              <a:t>77</a:t>
            </a:r>
          </a:p>
          <a:p>
            <a:pPr algn="ctr">
              <a:defRPr/>
            </a:pPr>
            <a:r>
              <a:rPr lang="en-US" sz="2400" b="1" dirty="0"/>
              <a:t>95</a:t>
            </a:r>
          </a:p>
          <a:p>
            <a:pPr algn="ctr">
              <a:defRPr/>
            </a:pPr>
            <a:r>
              <a:rPr lang="en-US" sz="2400" b="1" dirty="0"/>
              <a:t>94</a:t>
            </a:r>
          </a:p>
          <a:p>
            <a:pPr algn="ctr">
              <a:defRPr/>
            </a:pPr>
            <a:r>
              <a:rPr lang="en-US" sz="2400" b="1" dirty="0"/>
              <a:t>12</a:t>
            </a:r>
          </a:p>
          <a:p>
            <a:pPr algn="ctr">
              <a:defRPr/>
            </a:pPr>
            <a:r>
              <a:rPr lang="en-US" sz="2400" b="1" dirty="0"/>
              <a:t>91</a:t>
            </a:r>
          </a:p>
          <a:p>
            <a:pPr algn="ctr">
              <a:defRPr/>
            </a:pPr>
            <a:r>
              <a:rPr lang="en-US" sz="2400" b="1" dirty="0"/>
              <a:t>44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1371600"/>
            <a:ext cx="2286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result may be:</a:t>
            </a:r>
          </a:p>
        </p:txBody>
      </p:sp>
    </p:spTree>
    <p:extLst>
      <p:ext uri="{BB962C8B-B14F-4D97-AF65-F5344CB8AC3E}">
        <p14:creationId xmlns:p14="http://schemas.microsoft.com/office/powerpoint/2010/main" val="32488712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D3810-CFA6-41AE-A2B0-F4835B96A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HashSet Demo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BFADA1E-459C-2CC1-912B-C91A961678D0}"/>
              </a:ext>
            </a:extLst>
          </p:cNvPr>
          <p:cNvGrpSpPr/>
          <p:nvPr/>
        </p:nvGrpSpPr>
        <p:grpSpPr>
          <a:xfrm>
            <a:off x="13856" y="914400"/>
            <a:ext cx="4558144" cy="5029200"/>
            <a:chOff x="13856" y="914400"/>
            <a:chExt cx="4558144" cy="502920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CC90FA7-3BF9-AA83-2857-BE71BA5DA9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56" y="914400"/>
              <a:ext cx="4558144" cy="488749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D210AD6-1142-9BD5-E9F8-02365DFEC184}"/>
                </a:ext>
              </a:extLst>
            </p:cNvPr>
            <p:cNvSpPr/>
            <p:nvPr/>
          </p:nvSpPr>
          <p:spPr>
            <a:xfrm>
              <a:off x="293148" y="2743200"/>
              <a:ext cx="4267200" cy="3200400"/>
            </a:xfrm>
            <a:prstGeom prst="rect">
              <a:avLst/>
            </a:prstGeom>
            <a:noFill/>
            <a:ln w="19050">
              <a:solidFill>
                <a:srgbClr val="FF33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F761740D-386E-BA49-4384-1BEADE86E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261" y="4275942"/>
            <a:ext cx="4465707" cy="256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3339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1420E7-DB38-5A99-FD11-86AF3D246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8200"/>
            <a:ext cx="7148179" cy="444284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7596B28-8335-7B53-A4A7-1A1C33733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/>
              <a:t>HashSet Demo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82DB8D-63E3-76F4-92B2-F8744FFD8F7A}"/>
              </a:ext>
            </a:extLst>
          </p:cNvPr>
          <p:cNvSpPr/>
          <p:nvPr/>
        </p:nvSpPr>
        <p:spPr>
          <a:xfrm>
            <a:off x="5942706" y="2514600"/>
            <a:ext cx="1066800" cy="228600"/>
          </a:xfrm>
          <a:prstGeom prst="rect">
            <a:avLst/>
          </a:prstGeom>
          <a:noFill/>
          <a:ln w="19050">
            <a:solidFill>
              <a:srgbClr val="FF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BC3AB6-7399-3E42-47ED-6313E2947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391" y="4572000"/>
            <a:ext cx="3786609" cy="217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0070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HashSet or TreeSet?</a:t>
            </a:r>
          </a:p>
        </p:txBody>
      </p:sp>
      <p:sp>
        <p:nvSpPr>
          <p:cNvPr id="1946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pitchFamily="34" charset="0"/>
              <a:buChar char="•"/>
            </a:pPr>
            <a:r>
              <a:rPr lang="en-US" dirty="0"/>
              <a:t>If you care about </a:t>
            </a:r>
            <a:r>
              <a:rPr lang="en-US" u="sng" dirty="0"/>
              <a:t>iteration order</a:t>
            </a:r>
            <a:r>
              <a:rPr lang="en-US" dirty="0"/>
              <a:t>, use a Tree Set and pay the time penalty. 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dirty="0"/>
              <a:t>If iteration order doesn’t matter, use the higher-performance Hash Set.</a:t>
            </a:r>
          </a:p>
        </p:txBody>
      </p:sp>
    </p:spTree>
    <p:extLst>
      <p:ext uri="{BB962C8B-B14F-4D97-AF65-F5344CB8AC3E}">
        <p14:creationId xmlns:p14="http://schemas.microsoft.com/office/powerpoint/2010/main" val="8427340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/>
          </p:cNvSpPr>
          <p:nvPr>
            <p:ph type="title"/>
          </p:nvPr>
        </p:nvSpPr>
        <p:spPr>
          <a:xfrm>
            <a:off x="0" y="427038"/>
            <a:ext cx="9144000" cy="639762"/>
          </a:xfrm>
        </p:spPr>
        <p:txBody>
          <a:bodyPr/>
          <a:lstStyle/>
          <a:p>
            <a:r>
              <a:rPr lang="en-US" sz="4000" dirty="0"/>
              <a:t>How to TreeSet ordering elements?</a:t>
            </a:r>
          </a:p>
        </p:txBody>
      </p:sp>
      <p:sp>
        <p:nvSpPr>
          <p:cNvPr id="2048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pitchFamily="34" charset="0"/>
              <a:buChar char="•"/>
            </a:pPr>
            <a:r>
              <a:rPr lang="en-US" dirty="0"/>
              <a:t>Tree Sets rely on all their elements implementing the interface  </a:t>
            </a:r>
            <a:r>
              <a:rPr lang="en-US" dirty="0">
                <a:solidFill>
                  <a:srgbClr val="0000CC"/>
                </a:solidFill>
              </a:rPr>
              <a:t>java.lang.Comparable.</a:t>
            </a:r>
          </a:p>
          <a:p>
            <a:pPr>
              <a:buClrTx/>
              <a:buSzTx/>
              <a:buFont typeface="Arial" pitchFamily="34" charset="0"/>
              <a:buNone/>
            </a:pPr>
            <a:r>
              <a:rPr lang="en-US" dirty="0"/>
              <a:t>	</a:t>
            </a:r>
          </a:p>
          <a:p>
            <a:pPr>
              <a:buClrTx/>
              <a:buSzTx/>
              <a:buFont typeface="Arial" pitchFamily="34" charset="0"/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3300"/>
                </a:solidFill>
              </a:rPr>
              <a:t>public int compareTo(Object x)</a:t>
            </a:r>
          </a:p>
          <a:p>
            <a:pPr lvl="1"/>
            <a:r>
              <a:rPr lang="en-US" dirty="0">
                <a:cs typeface="Arial" pitchFamily="34" charset="0"/>
              </a:rPr>
              <a:t>Returns a positive number if the current object is “greater than” x, by whatever definition of “greater than” the class itself wants to use.</a:t>
            </a:r>
          </a:p>
        </p:txBody>
      </p:sp>
    </p:spTree>
    <p:extLst>
      <p:ext uri="{BB962C8B-B14F-4D97-AF65-F5344CB8AC3E}">
        <p14:creationId xmlns:p14="http://schemas.microsoft.com/office/powerpoint/2010/main" val="41336306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39762"/>
          </a:xfrm>
        </p:spPr>
        <p:txBody>
          <a:bodyPr/>
          <a:lstStyle/>
          <a:p>
            <a:r>
              <a:rPr lang="en-US" sz="4000" dirty="0"/>
              <a:t>How to TreeSet ordering elements?</a:t>
            </a:r>
          </a:p>
        </p:txBody>
      </p:sp>
      <p:sp>
        <p:nvSpPr>
          <p:cNvPr id="21509" name="Rectangle 3"/>
          <p:cNvSpPr>
            <a:spLocks noGrp="1"/>
          </p:cNvSpPr>
          <p:nvPr>
            <p:ph type="body" idx="1"/>
          </p:nvPr>
        </p:nvSpPr>
        <p:spPr>
          <a:xfrm>
            <a:off x="381000" y="1219200"/>
            <a:ext cx="8229600" cy="5029200"/>
          </a:xfrm>
        </p:spPr>
        <p:txBody>
          <a:bodyPr/>
          <a:lstStyle/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class Student implements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Comparable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int no;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   String name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   //constructors…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public int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compareTo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(Object o) {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Student st = (Student) o;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if(no &gt; st.getNo())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return 1;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else if(no == st.getNo())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return 0;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return -1;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. . .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0" y="2971800"/>
            <a:ext cx="2667000" cy="101566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Comparing 2 students based on their IDs ( field </a:t>
            </a:r>
            <a:r>
              <a:rPr lang="en-US" sz="2000" b="1" i="1" u="sng" dirty="0"/>
              <a:t>no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464226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39762"/>
          </a:xfrm>
        </p:spPr>
        <p:txBody>
          <a:bodyPr/>
          <a:lstStyle/>
          <a:p>
            <a:r>
              <a:rPr lang="en-US" sz="4000" dirty="0"/>
              <a:t>How to TreeSet ordering elements?</a:t>
            </a:r>
          </a:p>
        </p:txBody>
      </p:sp>
      <p:sp>
        <p:nvSpPr>
          <p:cNvPr id="22533" name="Rectangle 3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334000"/>
          </a:xfrm>
        </p:spPr>
        <p:txBody>
          <a:bodyPr/>
          <a:lstStyle/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public static void main(String[] args) {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Random r =  new Random();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TreeSet myset = new TreeSet();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for (int i = 0; i &lt; 10; i++) {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int no = r.nextInt(100);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Student st = new Student(no, "abc");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myset.add(st);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//using Iterator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Iterator iter = myset.iterator();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while (iter.hasNext()) {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Student st = (Student)iter.next();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System.out.println("No: " + st.getNo());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7239000" y="1524000"/>
            <a:ext cx="1143000" cy="3276600"/>
          </a:xfrm>
          <a:prstGeom prst="wedgeRectCallout">
            <a:avLst>
              <a:gd name="adj1" fmla="val -121150"/>
              <a:gd name="adj2" fmla="val 31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b="1" dirty="0"/>
              <a:t>No: 2</a:t>
            </a:r>
          </a:p>
          <a:p>
            <a:pPr>
              <a:defRPr/>
            </a:pPr>
            <a:r>
              <a:rPr lang="en-US" b="1" dirty="0"/>
              <a:t>No: 8</a:t>
            </a:r>
          </a:p>
          <a:p>
            <a:pPr>
              <a:defRPr/>
            </a:pPr>
            <a:r>
              <a:rPr lang="en-US" b="1" dirty="0"/>
              <a:t>No: 11</a:t>
            </a:r>
          </a:p>
          <a:p>
            <a:pPr>
              <a:defRPr/>
            </a:pPr>
            <a:r>
              <a:rPr lang="en-US" b="1" dirty="0"/>
              <a:t>No: 19</a:t>
            </a:r>
          </a:p>
          <a:p>
            <a:pPr>
              <a:defRPr/>
            </a:pPr>
            <a:r>
              <a:rPr lang="en-US" b="1" dirty="0"/>
              <a:t>No: 33</a:t>
            </a:r>
          </a:p>
          <a:p>
            <a:pPr>
              <a:defRPr/>
            </a:pPr>
            <a:r>
              <a:rPr lang="en-US" b="1" dirty="0"/>
              <a:t>No: 52</a:t>
            </a:r>
          </a:p>
          <a:p>
            <a:pPr>
              <a:defRPr/>
            </a:pPr>
            <a:r>
              <a:rPr lang="en-US" b="1" dirty="0"/>
              <a:t>No: 78</a:t>
            </a:r>
          </a:p>
          <a:p>
            <a:pPr>
              <a:defRPr/>
            </a:pPr>
            <a:r>
              <a:rPr lang="en-US" b="1" dirty="0"/>
              <a:t>No: 83</a:t>
            </a:r>
          </a:p>
          <a:p>
            <a:pPr>
              <a:defRPr/>
            </a:pPr>
            <a:r>
              <a:rPr lang="en-US" b="1" dirty="0"/>
              <a:t>No: 92</a:t>
            </a:r>
          </a:p>
          <a:p>
            <a:pPr>
              <a:defRPr/>
            </a:pPr>
            <a:r>
              <a:rPr lang="en-US" b="1" dirty="0"/>
              <a:t>No: 96</a:t>
            </a:r>
          </a:p>
        </p:txBody>
      </p:sp>
    </p:spTree>
    <p:extLst>
      <p:ext uri="{BB962C8B-B14F-4D97-AF65-F5344CB8AC3E}">
        <p14:creationId xmlns:p14="http://schemas.microsoft.com/office/powerpoint/2010/main" val="21034136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15775-9635-4074-A2D6-67F6935A1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Sorting with Comparator Demo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89B82BC-0FC3-4410-AB43-73AF84731663}"/>
              </a:ext>
            </a:extLst>
          </p:cNvPr>
          <p:cNvGrpSpPr/>
          <p:nvPr/>
        </p:nvGrpSpPr>
        <p:grpSpPr>
          <a:xfrm>
            <a:off x="990600" y="926960"/>
            <a:ext cx="6781800" cy="5772742"/>
            <a:chOff x="990600" y="926960"/>
            <a:chExt cx="6781800" cy="577274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152CA1B-3EA5-4711-8CC2-2E5AB70CA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0600" y="926960"/>
              <a:ext cx="6781800" cy="5772742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6D7F60E-44D5-4C00-B6A7-5557D7C59C15}"/>
                </a:ext>
              </a:extLst>
            </p:cNvPr>
            <p:cNvSpPr/>
            <p:nvPr/>
          </p:nvSpPr>
          <p:spPr>
            <a:xfrm>
              <a:off x="1325880" y="3530600"/>
              <a:ext cx="4114800" cy="579120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6E9F680-59F1-45E5-992F-96E400278E16}"/>
                </a:ext>
              </a:extLst>
            </p:cNvPr>
            <p:cNvSpPr/>
            <p:nvPr/>
          </p:nvSpPr>
          <p:spPr>
            <a:xfrm>
              <a:off x="1315720" y="4160520"/>
              <a:ext cx="5740400" cy="2316480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45192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8A5A79D-C761-43EE-82B5-C1D20E629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84" y="533400"/>
            <a:ext cx="8405588" cy="42523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7FC198-548B-4181-B900-91F703D01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4785728"/>
            <a:ext cx="5197290" cy="195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5459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2D17081-A420-2487-689B-FB61594A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/>
              <a:t>Sorting with Lambda Expressions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D9AD6A-6ED1-4F7F-0D8B-34E7FA6DD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524000"/>
            <a:ext cx="7162800" cy="40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02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Collections Framework</a:t>
            </a:r>
          </a:p>
        </p:txBody>
      </p:sp>
      <p:sp>
        <p:nvSpPr>
          <p:cNvPr id="21811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The Java 2 platform includes a new </a:t>
            </a:r>
            <a:r>
              <a:rPr lang="en-US" i="1" dirty="0">
                <a:latin typeface="Calibri" pitchFamily="34" charset="0"/>
              </a:rPr>
              <a:t>collections framework</a:t>
            </a:r>
            <a:r>
              <a:rPr lang="en-US" dirty="0">
                <a:latin typeface="Calibri" pitchFamily="34" charset="0"/>
              </a:rPr>
              <a:t>. 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A </a:t>
            </a:r>
            <a:r>
              <a:rPr lang="en-US" i="1" dirty="0">
                <a:latin typeface="Calibri" pitchFamily="34" charset="0"/>
              </a:rPr>
              <a:t>collection</a:t>
            </a:r>
            <a:r>
              <a:rPr lang="en-US" dirty="0">
                <a:latin typeface="Calibri" pitchFamily="34" charset="0"/>
              </a:rPr>
              <a:t> is an object that represents a group of objects.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The Collections Framework is a unified architecture for representing and manipulating collections.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The collections framework as a whole is not threadsafe. </a:t>
            </a:r>
          </a:p>
        </p:txBody>
      </p:sp>
    </p:spTree>
    <p:extLst>
      <p:ext uri="{BB962C8B-B14F-4D97-AF65-F5344CB8AC3E}">
        <p14:creationId xmlns:p14="http://schemas.microsoft.com/office/powerpoint/2010/main" val="27269436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2D17081-A420-2487-689B-FB61594A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/>
              <a:t>Sorting with Lambda Expressions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6838158-CE11-714C-8624-1EA88BD4FF55}"/>
              </a:ext>
            </a:extLst>
          </p:cNvPr>
          <p:cNvGrpSpPr/>
          <p:nvPr/>
        </p:nvGrpSpPr>
        <p:grpSpPr>
          <a:xfrm>
            <a:off x="0" y="914399"/>
            <a:ext cx="9067800" cy="5618031"/>
            <a:chOff x="0" y="914399"/>
            <a:chExt cx="9067800" cy="561803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A113603-D803-1F45-1C28-02F8C2FEF0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914399"/>
              <a:ext cx="9067800" cy="5618031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510747E-C8B2-7C42-693E-7FD69AA8443A}"/>
                </a:ext>
              </a:extLst>
            </p:cNvPr>
            <p:cNvSpPr/>
            <p:nvPr/>
          </p:nvSpPr>
          <p:spPr>
            <a:xfrm>
              <a:off x="762000" y="4178298"/>
              <a:ext cx="5791200" cy="2070102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66309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2D17081-A420-2487-689B-FB61594A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/>
              <a:t>Sorting with Lambda Expressions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11EAE0-E7E3-836F-5B7E-FE4CAC45D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444" y="2943943"/>
            <a:ext cx="6291832" cy="38378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B3C48C-7B06-8885-402E-AF8842CC2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38" y="1102330"/>
            <a:ext cx="9045724" cy="165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2677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</a:t>
            </a:r>
          </a:p>
        </p:txBody>
      </p:sp>
      <p:sp>
        <p:nvSpPr>
          <p:cNvPr id="233475" name="Rectangle 3"/>
          <p:cNvSpPr>
            <a:spLocks noGrp="1"/>
          </p:cNvSpPr>
          <p:nvPr>
            <p:ph type="body" idx="1"/>
          </p:nvPr>
        </p:nvSpPr>
        <p:spPr>
          <a:xfrm>
            <a:off x="152400" y="1143000"/>
            <a:ext cx="5181600" cy="4983163"/>
          </a:xfrm>
        </p:spPr>
        <p:txBody>
          <a:bodyPr/>
          <a:lstStyle/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 dirty="0"/>
              <a:t>Map doesn’t implement the java.util.Collection interface.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 dirty="0"/>
              <a:t>A Map combines </a:t>
            </a:r>
            <a:r>
              <a:rPr lang="en-US" sz="2400" i="1" dirty="0"/>
              <a:t>two </a:t>
            </a:r>
            <a:r>
              <a:rPr lang="en-US" sz="2400" dirty="0"/>
              <a:t>collections, called keys and values.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 dirty="0"/>
              <a:t>The Map’s job is to associate exactly one value with each key.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 dirty="0"/>
              <a:t>A Map like a dictionary.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 dirty="0"/>
              <a:t>Maps check for key uniqueness based on the equals() method, not the == operator.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 dirty="0"/>
              <a:t>IDs, Item code, roll numbers are keys.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 dirty="0"/>
              <a:t>The normal data type for keys is String. </a:t>
            </a:r>
          </a:p>
        </p:txBody>
      </p:sp>
      <p:sp>
        <p:nvSpPr>
          <p:cNvPr id="5" name="Oval 4"/>
          <p:cNvSpPr/>
          <p:nvPr/>
        </p:nvSpPr>
        <p:spPr>
          <a:xfrm>
            <a:off x="5486400" y="2209800"/>
            <a:ext cx="1371600" cy="25908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3300"/>
                </a:solidFill>
              </a:rPr>
              <a:t>key</a:t>
            </a:r>
          </a:p>
        </p:txBody>
      </p:sp>
      <p:sp>
        <p:nvSpPr>
          <p:cNvPr id="6" name="Oval 5"/>
          <p:cNvSpPr/>
          <p:nvPr/>
        </p:nvSpPr>
        <p:spPr>
          <a:xfrm>
            <a:off x="7239000" y="2209800"/>
            <a:ext cx="1371600" cy="25908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value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400800" y="3505200"/>
            <a:ext cx="1219200" cy="1588"/>
          </a:xfrm>
          <a:prstGeom prst="straightConnector1">
            <a:avLst/>
          </a:prstGeom>
          <a:ln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91200" y="17642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3300"/>
                </a:solidFill>
              </a:rPr>
              <a:t>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43800" y="17526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15000" y="5181600"/>
            <a:ext cx="3200400" cy="369332"/>
          </a:xfrm>
          <a:prstGeom prst="rect">
            <a:avLst/>
          </a:prstGeom>
          <a:solidFill>
            <a:srgbClr val="0000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Each element: &lt;key,value&gt;</a:t>
            </a:r>
          </a:p>
        </p:txBody>
      </p:sp>
    </p:spTree>
    <p:extLst>
      <p:ext uri="{BB962C8B-B14F-4D97-AF65-F5344CB8AC3E}">
        <p14:creationId xmlns:p14="http://schemas.microsoft.com/office/powerpoint/2010/main" val="21185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3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5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Maps..</a:t>
            </a:r>
          </a:p>
        </p:txBody>
      </p:sp>
      <p:sp>
        <p:nvSpPr>
          <p:cNvPr id="2458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pitchFamily="34" charset="0"/>
              <a:buChar char="•"/>
            </a:pPr>
            <a:r>
              <a:rPr lang="en-US" dirty="0"/>
              <a:t>Java’s two most important Map classes:</a:t>
            </a:r>
          </a:p>
          <a:p>
            <a:pPr lvl="1"/>
            <a:r>
              <a:rPr lang="en-US" dirty="0">
                <a:cs typeface="Arial" pitchFamily="34" charset="0"/>
              </a:rPr>
              <a:t>HashMap (mapping keys are unpredictable order – hash table is used, hash function is pre-defined in the Java Library).</a:t>
            </a:r>
          </a:p>
          <a:p>
            <a:pPr lvl="1"/>
            <a:r>
              <a:rPr lang="en-US" dirty="0">
                <a:cs typeface="Arial" pitchFamily="34" charset="0"/>
              </a:rPr>
              <a:t>TreeMap (mapping keys are natural order)-&gt; all keys must implement Comparable (a tree is used to store elements).</a:t>
            </a:r>
          </a:p>
          <a:p>
            <a:pPr lvl="1"/>
            <a:endParaRPr lang="en-US" dirty="0">
              <a:cs typeface="Arial" pitchFamily="34" charset="0"/>
            </a:endParaRPr>
          </a:p>
          <a:p>
            <a:pPr lvl="1"/>
            <a:endParaRPr lang="en-US" dirty="0">
              <a:cs typeface="Arial" pitchFamily="34" charset="0"/>
            </a:endParaRPr>
          </a:p>
          <a:p>
            <a:pPr>
              <a:buClrTx/>
              <a:buSzTx/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782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HashMap</a:t>
            </a:r>
          </a:p>
        </p:txBody>
      </p:sp>
      <p:sp>
        <p:nvSpPr>
          <p:cNvPr id="25605" name="Rectangle 3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/>
              <a:t>public static void main(String[] args) {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>
                <a:solidFill>
                  <a:srgbClr val="FF0000"/>
                </a:solidFill>
              </a:rPr>
              <a:t>        HashMap mymap = new HashMap();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/>
              <a:t>        mymap.put(1, “One");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/>
              <a:t>        mymap.put(2, “Two");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/>
              <a:t>        mymap.put(3, “Three");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/>
              <a:t>        mymap.put(4, “Four");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/>
              <a:t>        //using Iterator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/>
              <a:t>        Iterator iter = mymap.keySet().iterator();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/>
              <a:t>        while (iter.hasNext()) {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/>
              <a:t>            Object key = iter.next();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/>
              <a:t>            System.out.println(key + ": " + mymap.get(key));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/>
              <a:t>        }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/>
              <a:t>    }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6477000" y="1524000"/>
            <a:ext cx="1600200" cy="2209800"/>
          </a:xfrm>
          <a:prstGeom prst="wedgeRoundRectCallout">
            <a:avLst>
              <a:gd name="adj1" fmla="val -194801"/>
              <a:gd name="adj2" fmla="val 5330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fr-FR" sz="2400" b="1" dirty="0">
                <a:latin typeface="Arial" pitchFamily="34" charset="0"/>
                <a:cs typeface="Arial" pitchFamily="34" charset="0"/>
              </a:rPr>
              <a:t>//output</a:t>
            </a:r>
          </a:p>
          <a:p>
            <a:pPr>
              <a:defRPr/>
            </a:pPr>
            <a:r>
              <a:rPr lang="fr-FR" sz="2400" b="1" dirty="0">
                <a:latin typeface="Arial" pitchFamily="34" charset="0"/>
                <a:cs typeface="Arial" pitchFamily="34" charset="0"/>
              </a:rPr>
              <a:t>1: One</a:t>
            </a:r>
          </a:p>
          <a:p>
            <a:pPr>
              <a:defRPr/>
            </a:pPr>
            <a:r>
              <a:rPr lang="fr-FR" sz="2400" b="1" dirty="0">
                <a:latin typeface="Arial" pitchFamily="34" charset="0"/>
                <a:cs typeface="Arial" pitchFamily="34" charset="0"/>
              </a:rPr>
              <a:t>2: Two</a:t>
            </a:r>
          </a:p>
          <a:p>
            <a:pPr>
              <a:defRPr/>
            </a:pPr>
            <a:r>
              <a:rPr lang="fr-FR" sz="2400" b="1" dirty="0">
                <a:latin typeface="Arial" pitchFamily="34" charset="0"/>
                <a:cs typeface="Arial" pitchFamily="34" charset="0"/>
              </a:rPr>
              <a:t>3: Three</a:t>
            </a:r>
          </a:p>
          <a:p>
            <a:pPr>
              <a:defRPr/>
            </a:pPr>
            <a:r>
              <a:rPr lang="fr-FR" sz="2400" b="1" dirty="0">
                <a:latin typeface="Arial" pitchFamily="34" charset="0"/>
                <a:cs typeface="Arial" pitchFamily="34" charset="0"/>
              </a:rPr>
              <a:t>4: Four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5000" y="3886200"/>
            <a:ext cx="32004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Key: integer, value: String</a:t>
            </a:r>
          </a:p>
        </p:txBody>
      </p:sp>
    </p:spTree>
    <p:extLst>
      <p:ext uri="{BB962C8B-B14F-4D97-AF65-F5344CB8AC3E}">
        <p14:creationId xmlns:p14="http://schemas.microsoft.com/office/powerpoint/2010/main" val="10402833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rial" charset="0"/>
                <a:cs typeface="Arial" charset="0"/>
              </a:rPr>
              <a:t>Using HashMap class &amp; Iterator</a:t>
            </a:r>
          </a:p>
        </p:txBody>
      </p:sp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019175"/>
            <a:ext cx="5724525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5400675"/>
            <a:ext cx="50292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410200" y="2133600"/>
            <a:ext cx="32004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Key: String, value: String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C8191-5E7F-4243-B1B3-A1E900AD3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 HashMap 01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8EDD01-909B-5730-5D58-CA855A82B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432" y="1016651"/>
            <a:ext cx="6801136" cy="556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5009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BB11708-FC79-363C-4D59-F9509965D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/>
              <a:t>Demo HashMap 01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61A7A2-18D3-8AF4-123D-A8B7DE60F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254" y="900289"/>
            <a:ext cx="6599492" cy="584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3674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BB11708-FC79-363C-4D59-F9509965D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/>
              <a:t>Demo HashMap 01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803168-A765-D47F-EEFC-CB77A3AB7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66" y="866421"/>
            <a:ext cx="6744284" cy="33988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ABC59E-2787-CBD6-6475-4901F163C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2996980"/>
            <a:ext cx="3200400" cy="382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7906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C8191-5E7F-4243-B1B3-A1E900AD3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 HashMap 02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4DE7CB-DBA9-49F9-CEBC-A6F0998C3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295400"/>
            <a:ext cx="4422742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025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/>
              <a:t>The Collections Framework…</a:t>
            </a:r>
          </a:p>
        </p:txBody>
      </p:sp>
      <p:sp>
        <p:nvSpPr>
          <p:cNvPr id="219139" name="Rectangle 3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191000"/>
          </a:xfrm>
        </p:spPr>
        <p:txBody>
          <a:bodyPr/>
          <a:lstStyle/>
          <a:p>
            <a:pPr>
              <a:lnSpc>
                <a:spcPct val="80000"/>
              </a:lnSpc>
              <a:buClrTx/>
              <a:buSzTx/>
              <a:buFont typeface="Arial" pitchFamily="34" charset="0"/>
              <a:buChar char="•"/>
            </a:pPr>
            <a:r>
              <a:rPr lang="en-US" sz="2300" b="1" dirty="0">
                <a:latin typeface="Calibri" pitchFamily="34" charset="0"/>
              </a:rPr>
              <a:t>Reduces programming effort</a:t>
            </a:r>
            <a:r>
              <a:rPr lang="en-US" sz="2300" dirty="0">
                <a:latin typeface="Calibri" pitchFamily="34" charset="0"/>
              </a:rPr>
              <a:t> by providing useful data structures and algorithms so you don't have to write them yourself.</a:t>
            </a:r>
          </a:p>
          <a:p>
            <a:pPr>
              <a:lnSpc>
                <a:spcPct val="80000"/>
              </a:lnSpc>
              <a:buClrTx/>
              <a:buSzTx/>
              <a:buFont typeface="Arial" pitchFamily="34" charset="0"/>
              <a:buChar char="•"/>
            </a:pPr>
            <a:r>
              <a:rPr lang="en-US" sz="2300" b="1" dirty="0">
                <a:latin typeface="Calibri" pitchFamily="34" charset="0"/>
              </a:rPr>
              <a:t>Increases performance</a:t>
            </a:r>
            <a:r>
              <a:rPr lang="en-US" sz="2300" dirty="0">
                <a:latin typeface="Calibri" pitchFamily="34" charset="0"/>
              </a:rPr>
              <a:t> by providing high-performance implementations of useful data structures and algorithms.</a:t>
            </a:r>
          </a:p>
          <a:p>
            <a:pPr>
              <a:lnSpc>
                <a:spcPct val="80000"/>
              </a:lnSpc>
              <a:buClrTx/>
              <a:buSzTx/>
              <a:buFont typeface="Arial" pitchFamily="34" charset="0"/>
              <a:buChar char="•"/>
            </a:pPr>
            <a:r>
              <a:rPr lang="en-US" sz="2300" b="1" dirty="0">
                <a:latin typeface="Calibri" pitchFamily="34" charset="0"/>
              </a:rPr>
              <a:t>Provides interoperability between unrelated APIs</a:t>
            </a:r>
            <a:r>
              <a:rPr lang="en-US" sz="2300" dirty="0">
                <a:latin typeface="Calibri" pitchFamily="34" charset="0"/>
              </a:rPr>
              <a:t> by establishing a common language to pass collections back and forth.</a:t>
            </a:r>
          </a:p>
          <a:p>
            <a:pPr>
              <a:lnSpc>
                <a:spcPct val="80000"/>
              </a:lnSpc>
              <a:buClrTx/>
              <a:buSzTx/>
              <a:buFont typeface="Arial" pitchFamily="34" charset="0"/>
              <a:buChar char="•"/>
            </a:pPr>
            <a:r>
              <a:rPr lang="en-US" sz="2300" b="1" dirty="0">
                <a:latin typeface="Calibri" pitchFamily="34" charset="0"/>
              </a:rPr>
              <a:t>Reduces the effort required to learn APIs</a:t>
            </a:r>
            <a:r>
              <a:rPr lang="en-US" sz="2300" dirty="0">
                <a:latin typeface="Calibri" pitchFamily="34" charset="0"/>
              </a:rPr>
              <a:t> by eliminating the need to learn multiple ad hoc collection APIs.</a:t>
            </a:r>
          </a:p>
          <a:p>
            <a:pPr>
              <a:lnSpc>
                <a:spcPct val="80000"/>
              </a:lnSpc>
              <a:buClrTx/>
              <a:buSzTx/>
              <a:buFont typeface="Arial" pitchFamily="34" charset="0"/>
              <a:buChar char="•"/>
            </a:pPr>
            <a:r>
              <a:rPr lang="en-US" sz="2300" b="1" dirty="0">
                <a:latin typeface="Calibri" pitchFamily="34" charset="0"/>
              </a:rPr>
              <a:t>Reduces the effort required to design and implement APIs</a:t>
            </a:r>
            <a:r>
              <a:rPr lang="en-US" sz="2300" dirty="0">
                <a:latin typeface="Calibri" pitchFamily="34" charset="0"/>
              </a:rPr>
              <a:t> by eliminating the need to produce ad hoc collections APIs.</a:t>
            </a:r>
          </a:p>
          <a:p>
            <a:pPr>
              <a:lnSpc>
                <a:spcPct val="80000"/>
              </a:lnSpc>
              <a:buClrTx/>
              <a:buSzTx/>
              <a:buFont typeface="Arial" pitchFamily="34" charset="0"/>
              <a:buChar char="•"/>
            </a:pPr>
            <a:r>
              <a:rPr lang="en-US" sz="2300" b="1" dirty="0">
                <a:latin typeface="Calibri" pitchFamily="34" charset="0"/>
              </a:rPr>
              <a:t>Fosters software reuse</a:t>
            </a:r>
            <a:r>
              <a:rPr lang="en-US" sz="2300" dirty="0">
                <a:latin typeface="Calibri" pitchFamily="34" charset="0"/>
              </a:rPr>
              <a:t> by providing a standard interface for collections and algorithms to manipulate them.</a:t>
            </a:r>
          </a:p>
          <a:p>
            <a:pPr>
              <a:lnSpc>
                <a:spcPct val="80000"/>
              </a:lnSpc>
              <a:buClrTx/>
              <a:buSzTx/>
              <a:buFont typeface="Arial" pitchFamily="34" charset="0"/>
              <a:buNone/>
            </a:pPr>
            <a:endParaRPr lang="en-US" sz="2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3503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C8191-5E7F-4243-B1B3-A1E900AD3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 HashMap 02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64D76B-D831-DD8F-9130-991389BB1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83" y="914400"/>
            <a:ext cx="8848348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3807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158C4E-5056-EDCB-70A7-A581771C9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4" y="381001"/>
            <a:ext cx="8623786" cy="37231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A651B8-B633-9415-2A1A-9EA84AB23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3657600"/>
            <a:ext cx="50292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709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Summary</a:t>
            </a:r>
          </a:p>
        </p:txBody>
      </p:sp>
      <p:sp>
        <p:nvSpPr>
          <p:cNvPr id="34821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534400" cy="3810000"/>
          </a:xfrm>
        </p:spPr>
        <p:txBody>
          <a:bodyPr/>
          <a:lstStyle/>
          <a:p>
            <a:pPr>
              <a:lnSpc>
                <a:spcPct val="80000"/>
              </a:lnSpc>
              <a:buClrTx/>
              <a:buSzTx/>
              <a:buFont typeface="Arial" pitchFamily="34" charset="0"/>
              <a:buChar char="•"/>
            </a:pPr>
            <a:r>
              <a:rPr lang="en-US" sz="2800" dirty="0">
                <a:latin typeface="Calibri" pitchFamily="34" charset="0"/>
              </a:rPr>
              <a:t>The Collections Framework</a:t>
            </a:r>
          </a:p>
          <a:p>
            <a:pPr lvl="1">
              <a:lnSpc>
                <a:spcPct val="80000"/>
              </a:lnSpc>
            </a:pPr>
            <a:r>
              <a:rPr lang="en-US" sz="2400" b="1" dirty="0"/>
              <a:t>The </a:t>
            </a:r>
            <a:r>
              <a:rPr lang="en-US" sz="2400" b="1" i="1" dirty="0"/>
              <a:t>Collection </a:t>
            </a:r>
            <a:r>
              <a:rPr lang="en-US" sz="2400" b="1" dirty="0"/>
              <a:t>Super interface and Iteration</a:t>
            </a: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400" b="1" dirty="0"/>
              <a:t>Lists</a:t>
            </a: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400" b="1" dirty="0"/>
              <a:t>Sets</a:t>
            </a:r>
          </a:p>
          <a:p>
            <a:pPr lvl="1">
              <a:lnSpc>
                <a:spcPct val="80000"/>
              </a:lnSpc>
            </a:pPr>
            <a:r>
              <a:rPr lang="en-US" sz="2400" b="1"/>
              <a:t>Maps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775686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pitchFamily="34" charset="0"/>
              </a:rPr>
              <a:t>Practice</a:t>
            </a:r>
            <a:endParaRPr lang="en-US" dirty="0">
              <a:latin typeface="Calibri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613F9F-9ADA-8CA1-6014-2046B2DBF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752600"/>
            <a:ext cx="5437905" cy="762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983690-6F9C-8B87-B7EF-11F4BC639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2819399"/>
            <a:ext cx="4953000" cy="276309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4E770DB-3088-7D07-38E3-E05CB928236B}"/>
              </a:ext>
            </a:extLst>
          </p:cNvPr>
          <p:cNvSpPr/>
          <p:nvPr/>
        </p:nvSpPr>
        <p:spPr>
          <a:xfrm>
            <a:off x="2362200" y="4724400"/>
            <a:ext cx="3962400" cy="6096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7878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0DD72-52FC-B0C8-711E-F0E1E5517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 Try Exam-PRO192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EF039-CCC0-BC45-1AE6-A3EB68B38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94644"/>
            <a:ext cx="8839200" cy="54102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0" i="0">
                <a:solidFill>
                  <a:srgbClr val="333333"/>
                </a:solidFill>
                <a:effectLst/>
                <a:latin typeface="Helvetica Neue"/>
              </a:rPr>
              <a:t>    </a:t>
            </a:r>
            <a:r>
              <a:rPr lang="en-US" sz="2800" b="1" i="0">
                <a:solidFill>
                  <a:srgbClr val="333333"/>
                </a:solidFill>
                <a:effectLst/>
                <a:latin typeface="Helvetica Neue"/>
              </a:rPr>
              <a:t>Test Name</a:t>
            </a:r>
            <a:r>
              <a:rPr lang="en-US" sz="2800" b="0" i="0">
                <a:solidFill>
                  <a:srgbClr val="333333"/>
                </a:solidFill>
                <a:effectLst/>
                <a:latin typeface="Helvetica Neue"/>
              </a:rPr>
              <a:t>: </a:t>
            </a:r>
            <a:r>
              <a:rPr lang="en-US" sz="2800" b="1" i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PE_PRO192_TrialExam_012345</a:t>
            </a:r>
            <a:endParaRPr lang="en-US" sz="28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dirty="0" err="1">
                <a:solidFill>
                  <a:srgbClr val="333333"/>
                </a:solidFill>
                <a:latin typeface="Helvetica Neue"/>
              </a:rPr>
              <a:t>Đọc</a:t>
            </a:r>
            <a:r>
              <a:rPr lang="en-US" sz="2400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Helvetica Neue"/>
              </a:rPr>
              <a:t>hướng</a:t>
            </a:r>
            <a:r>
              <a:rPr lang="en-US" sz="2400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Helvetica Neue"/>
              </a:rPr>
              <a:t>dẫn</a:t>
            </a:r>
            <a:r>
              <a:rPr lang="en-US" sz="2400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Helvetica Neue"/>
              </a:rPr>
              <a:t>sử</a:t>
            </a:r>
            <a:r>
              <a:rPr lang="en-US" sz="2400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Helvetica Neue"/>
              </a:rPr>
              <a:t>dụng</a:t>
            </a:r>
            <a:r>
              <a:rPr lang="en-US" sz="2400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Helvetica Neue"/>
              </a:rPr>
              <a:t>HuongDanSuDung_Tool</a:t>
            </a:r>
            <a:r>
              <a:rPr lang="en-US" sz="2400" dirty="0">
                <a:solidFill>
                  <a:srgbClr val="FF0000"/>
                </a:solidFill>
                <a:latin typeface="Helvetica Neue"/>
              </a:rPr>
              <a:t> Practical Exam.pdf </a:t>
            </a:r>
            <a:r>
              <a:rPr lang="en-US" sz="2400" dirty="0" err="1">
                <a:solidFill>
                  <a:srgbClr val="333333"/>
                </a:solidFill>
                <a:latin typeface="Helvetica Neue"/>
              </a:rPr>
              <a:t>trên</a:t>
            </a:r>
            <a:r>
              <a:rPr lang="en-US" sz="2400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Helvetica Neue"/>
              </a:rPr>
              <a:t>thư</a:t>
            </a:r>
            <a:r>
              <a:rPr lang="en-US" sz="2400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Helvetica Neue"/>
              </a:rPr>
              <a:t>mục</a:t>
            </a:r>
            <a:r>
              <a:rPr lang="en-US" sz="2400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en-US" sz="2400" b="1" dirty="0" err="1">
                <a:solidFill>
                  <a:srgbClr val="333333"/>
                </a:solidFill>
                <a:latin typeface="Helvetica Neue"/>
              </a:rPr>
              <a:t>TaiLieuMonHoc</a:t>
            </a:r>
            <a:r>
              <a:rPr lang="en-US" sz="2400" dirty="0">
                <a:solidFill>
                  <a:srgbClr val="333333"/>
                </a:solidFill>
                <a:latin typeface="Helvetica Neue"/>
              </a:rPr>
              <a:t> (Google Drive)</a:t>
            </a:r>
          </a:p>
          <a:p>
            <a:pPr marL="457200" indent="-457200" algn="l" fontAlgn="base">
              <a:lnSpc>
                <a:spcPct val="150000"/>
              </a:lnSpc>
              <a:buAutoNum type="arabicPeriod" startAt="2"/>
            </a:pPr>
            <a:r>
              <a:rPr lang="vi-VN" sz="24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Sinh viên kết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Helvetica Neue"/>
              </a:rPr>
              <a:t> nối wifi </a:t>
            </a:r>
            <a:r>
              <a:rPr lang="vi-VN" sz="2400" b="1" i="0" dirty="0">
                <a:solidFill>
                  <a:srgbClr val="000000"/>
                </a:solidFill>
                <a:effectLst/>
                <a:latin typeface="Helvetica Neue"/>
              </a:rPr>
              <a:t>FPTU</a:t>
            </a:r>
            <a:r>
              <a:rPr lang="vi-VN" sz="2400" b="1" i="0">
                <a:solidFill>
                  <a:srgbClr val="000000"/>
                </a:solidFill>
                <a:effectLst/>
                <a:latin typeface="Helvetica Neue"/>
              </a:rPr>
              <a:t>_Exam</a:t>
            </a:r>
            <a:r>
              <a:rPr lang="en-US" sz="2400" b="1" i="0">
                <a:solidFill>
                  <a:srgbClr val="000000"/>
                </a:solidFill>
                <a:effectLst/>
                <a:latin typeface="Helvetica Neue"/>
              </a:rPr>
              <a:t> (</a:t>
            </a:r>
            <a:r>
              <a:rPr lang="en-US" sz="2400" b="1" i="0">
                <a:solidFill>
                  <a:srgbClr val="FF0000"/>
                </a:solidFill>
                <a:effectLst/>
                <a:latin typeface="Helvetica Neue"/>
              </a:rPr>
              <a:t>luôn chọn Connect automatically</a:t>
            </a:r>
            <a:r>
              <a:rPr lang="en-US" sz="2400" b="1" i="0">
                <a:solidFill>
                  <a:srgbClr val="000000"/>
                </a:solidFill>
                <a:effectLst/>
                <a:latin typeface="Helvetica Neue"/>
              </a:rPr>
              <a:t>)</a:t>
            </a:r>
            <a:r>
              <a:rPr lang="vi-VN" sz="2400" b="1" i="0">
                <a:solidFill>
                  <a:srgbClr val="000000"/>
                </a:solidFill>
                <a:effectLst/>
                <a:latin typeface="Helvetica Neue"/>
              </a:rPr>
              <a:t>. 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Helvetica Neue"/>
              </a:rPr>
              <a:t>Mật khẩu: 12345678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457200" indent="-457200" algn="l" fontAlgn="base">
              <a:lnSpc>
                <a:spcPct val="150000"/>
              </a:lnSpc>
              <a:buAutoNum type="arabicPeriod" startAt="2"/>
            </a:pPr>
            <a:r>
              <a:rPr lang="vi-VN" sz="2400" b="0" i="0" dirty="0">
                <a:solidFill>
                  <a:srgbClr val="000000"/>
                </a:solidFill>
                <a:effectLst/>
                <a:latin typeface="Helvetica Neue"/>
              </a:rPr>
              <a:t>Tải phần mềm thi </a:t>
            </a:r>
            <a:r>
              <a:rPr lang="vi-VN" sz="2400" b="1" i="0" dirty="0">
                <a:solidFill>
                  <a:srgbClr val="FF0000"/>
                </a:solidFill>
                <a:effectLst/>
                <a:latin typeface="Helvetica Neue"/>
              </a:rPr>
              <a:t>mới nhất 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Helvetica Neue"/>
              </a:rPr>
              <a:t>tại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 LMS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: </a:t>
            </a:r>
            <a:r>
              <a:rPr lang="vi-VN" sz="24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 </a:t>
            </a:r>
            <a:r>
              <a:rPr lang="en-US" sz="2400" b="1" i="0" dirty="0">
                <a:solidFill>
                  <a:srgbClr val="FF0000"/>
                </a:solidFill>
                <a:effectLst/>
                <a:latin typeface="Tahoma" panose="020B0604030504040204" pitchFamily="34" charset="0"/>
              </a:rPr>
              <a:t>PEA Client Thi Thu</a:t>
            </a:r>
            <a:r>
              <a:rPr lang="vi-VN" sz="2400" b="0" i="0" dirty="0">
                <a:solidFill>
                  <a:srgbClr val="FF0000"/>
                </a:solidFill>
                <a:effectLst/>
                <a:latin typeface="Tahoma" panose="020B0604030504040204" pitchFamily="34" charset="0"/>
              </a:rPr>
              <a:t> </a:t>
            </a:r>
            <a:endParaRPr lang="vi-VN" sz="2400" b="0" i="0" dirty="0">
              <a:solidFill>
                <a:srgbClr val="FF0000"/>
              </a:solidFill>
              <a:effectLst/>
              <a:latin typeface="Calibri" panose="020F0502020204030204" pitchFamily="34" charset="0"/>
            </a:endParaRPr>
          </a:p>
          <a:p>
            <a:pPr marL="457200" indent="-457200" algn="just">
              <a:lnSpc>
                <a:spcPct val="150000"/>
              </a:lnSpc>
              <a:buNone/>
            </a:pPr>
            <a:r>
              <a:rPr lang="en-US" sz="2400" dirty="0">
                <a:solidFill>
                  <a:srgbClr val="333333"/>
                </a:solidFill>
                <a:latin typeface="Helvetica Neue"/>
              </a:rPr>
              <a:t>4.  </a:t>
            </a:r>
            <a:r>
              <a:rPr lang="en-US" sz="2400" dirty="0" err="1">
                <a:solidFill>
                  <a:srgbClr val="333333"/>
                </a:solidFill>
                <a:latin typeface="Helvetica Neue"/>
              </a:rPr>
              <a:t>Nộp</a:t>
            </a:r>
            <a:r>
              <a:rPr lang="en-US" sz="2400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Helvetica Neue"/>
              </a:rPr>
              <a:t>bài</a:t>
            </a:r>
            <a:r>
              <a:rPr lang="en-US" sz="2400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Helvetica Neue"/>
              </a:rPr>
              <a:t>theo</a:t>
            </a:r>
            <a:r>
              <a:rPr lang="en-US" sz="2400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Helvetica Neue"/>
              </a:rPr>
              <a:t>hướng</a:t>
            </a:r>
            <a:r>
              <a:rPr lang="en-US" sz="2400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Helvetica Neue"/>
              </a:rPr>
              <a:t>dẫn</a:t>
            </a:r>
            <a:r>
              <a:rPr lang="en-US" sz="2400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Helvetica Neue"/>
              </a:rPr>
              <a:t>trong</a:t>
            </a:r>
            <a:r>
              <a:rPr lang="en-US" sz="2400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en-US" sz="2400" err="1">
                <a:solidFill>
                  <a:srgbClr val="333333"/>
                </a:solidFill>
                <a:latin typeface="Helvetica Neue"/>
              </a:rPr>
              <a:t>đề</a:t>
            </a:r>
            <a:r>
              <a:rPr lang="en-US" sz="2400">
                <a:solidFill>
                  <a:srgbClr val="333333"/>
                </a:solidFill>
                <a:latin typeface="Helvetica Neue"/>
              </a:rPr>
              <a:t> thi.</a:t>
            </a:r>
            <a:endParaRPr lang="en-US" sz="2400" dirty="0">
              <a:solidFill>
                <a:srgbClr val="333333"/>
              </a:solidFill>
              <a:latin typeface="Helvetica Neue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sz="2400" dirty="0">
              <a:solidFill>
                <a:srgbClr val="333333"/>
              </a:solidFill>
              <a:latin typeface="Helvetica Neu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960382-9743-3C42-CD80-95EAC644B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645" y="5265213"/>
            <a:ext cx="8169348" cy="1531753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593118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 Interfaces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lum bright="-21000" contrast="33000"/>
          </a:blip>
          <a:srcRect/>
          <a:stretch>
            <a:fillRect/>
          </a:stretch>
        </p:blipFill>
        <p:spPr bwMode="auto">
          <a:xfrm>
            <a:off x="457200" y="1143000"/>
            <a:ext cx="5742569" cy="3007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105400" y="1219200"/>
            <a:ext cx="3886200" cy="1477328"/>
          </a:xfrm>
          <a:prstGeom prst="rect">
            <a:avLst/>
          </a:prstGeom>
          <a:solidFill>
            <a:srgbClr val="0000CC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Methods declared in these interfaces can work on a list containing elements which belong to arbitrary type. T: type, E: Element, K: Key, V: Value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" y="4267200"/>
            <a:ext cx="8991600" cy="132343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3 types of group:</a:t>
            </a:r>
          </a:p>
          <a:p>
            <a:r>
              <a:rPr lang="en-US" sz="2000" b="1" u="sng" dirty="0">
                <a:solidFill>
                  <a:schemeClr val="bg1"/>
                </a:solidFill>
              </a:rPr>
              <a:t>List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can contain duplicate elements</a:t>
            </a:r>
          </a:p>
          <a:p>
            <a:r>
              <a:rPr lang="en-US" sz="2000" b="1" u="sng" dirty="0">
                <a:solidFill>
                  <a:schemeClr val="bg1"/>
                </a:solidFill>
              </a:rPr>
              <a:t>Set</a:t>
            </a:r>
            <a:r>
              <a:rPr lang="en-US" sz="2000" dirty="0">
                <a:solidFill>
                  <a:schemeClr val="bg1"/>
                </a:solidFill>
              </a:rPr>
              <a:t> can contain distinct elements only</a:t>
            </a:r>
          </a:p>
          <a:p>
            <a:r>
              <a:rPr lang="en-US" sz="2000" b="1" u="sng" dirty="0">
                <a:solidFill>
                  <a:schemeClr val="bg1"/>
                </a:solidFill>
              </a:rPr>
              <a:t>Map</a:t>
            </a:r>
            <a:r>
              <a:rPr lang="en-US" sz="2000" dirty="0">
                <a:solidFill>
                  <a:schemeClr val="bg1"/>
                </a:solidFill>
              </a:rPr>
              <a:t> can contain pairs &lt;key, value&gt;. Key of element is data for fast searching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0600" y="6183868"/>
            <a:ext cx="7162800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Common methods on group are: Add, Remove, Search, Clear,…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77000" y="2895600"/>
            <a:ext cx="2209800" cy="923330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Details of this will be introduced in the topic Generic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400" y="5715000"/>
            <a:ext cx="8991600" cy="40011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chemeClr val="bg1"/>
                </a:solidFill>
              </a:rPr>
              <a:t>Queue, Deque</a:t>
            </a:r>
            <a:r>
              <a:rPr lang="en-US" sz="2000" dirty="0">
                <a:solidFill>
                  <a:schemeClr val="bg1"/>
                </a:solidFill>
              </a:rPr>
              <a:t> contains methods of restricted list.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419100" y="2247900"/>
            <a:ext cx="2667000" cy="2133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 flipH="1" flipV="1">
            <a:off x="647700" y="2781300"/>
            <a:ext cx="2209800" cy="2133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533400" y="4191000"/>
            <a:ext cx="1295400" cy="990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293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2"/>
          <p:cNvPicPr>
            <a:picLocks noChangeAspect="1" noChangeArrowheads="1"/>
          </p:cNvPicPr>
          <p:nvPr/>
        </p:nvPicPr>
        <p:blipFill>
          <a:blip r:embed="rId2">
            <a:lum bright="-27000" contrast="3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" y="417513"/>
            <a:ext cx="8456613" cy="644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76400" y="76200"/>
            <a:ext cx="7086600" cy="461665"/>
          </a:xfrm>
          <a:prstGeom prst="rect">
            <a:avLst/>
          </a:prstGeom>
          <a:solidFill>
            <a:srgbClr val="0000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Common Methods of the interface Collection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0" y="990601"/>
            <a:ext cx="2286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Elements can be stored using some ways such as an array, a tree, a hash table.</a:t>
            </a:r>
          </a:p>
          <a:p>
            <a:r>
              <a:rPr lang="en-US" sz="1600" dirty="0">
                <a:solidFill>
                  <a:srgbClr val="FF0000"/>
                </a:solidFill>
              </a:rPr>
              <a:t>Sometimes, we want to traverse elements as a list </a:t>
            </a:r>
            <a:r>
              <a:rPr lang="en-US" sz="1600" dirty="0">
                <a:solidFill>
                  <a:srgbClr val="FF0000"/>
                </a:solidFill>
                <a:sym typeface="Wingdings" pitchFamily="2" charset="2"/>
              </a:rPr>
              <a:t> We need a list of references  </a:t>
            </a:r>
            <a:r>
              <a:rPr lang="en-US" sz="1600" dirty="0">
                <a:solidFill>
                  <a:srgbClr val="FF0000"/>
                </a:solidFill>
              </a:rPr>
              <a:t>Iterator</a:t>
            </a: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rot="10800000" flipV="1">
            <a:off x="1219200" y="2021652"/>
            <a:ext cx="5638800" cy="201694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603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The Collection Framework…</a:t>
            </a:r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381000" y="1600200"/>
            <a:ext cx="8458200" cy="2973388"/>
            <a:chOff x="381000" y="2438400"/>
            <a:chExt cx="8458200" cy="2973388"/>
          </a:xfrm>
        </p:grpSpPr>
        <p:grpSp>
          <p:nvGrpSpPr>
            <p:cNvPr id="3" name="Group 34"/>
            <p:cNvGrpSpPr>
              <a:grpSpLocks/>
            </p:cNvGrpSpPr>
            <p:nvPr/>
          </p:nvGrpSpPr>
          <p:grpSpPr bwMode="auto">
            <a:xfrm>
              <a:off x="381000" y="2438400"/>
              <a:ext cx="8458200" cy="2973388"/>
              <a:chOff x="762000" y="2438400"/>
              <a:chExt cx="7696200" cy="2592184"/>
            </a:xfrm>
          </p:grpSpPr>
          <p:pic>
            <p:nvPicPr>
              <p:cNvPr id="27658" name="Picture 2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762000" y="3124200"/>
                <a:ext cx="3162300" cy="1905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" name="Rectangle 5"/>
              <p:cNvSpPr/>
              <p:nvPr/>
            </p:nvSpPr>
            <p:spPr>
              <a:xfrm>
                <a:off x="1143343" y="2438400"/>
                <a:ext cx="2514844" cy="3805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2400" dirty="0"/>
                  <a:t>Central Interfaces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114643" y="2438400"/>
                <a:ext cx="2887519" cy="3805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2400" dirty="0"/>
                  <a:t>Common Used Classes</a:t>
                </a:r>
              </a:p>
            </p:txBody>
          </p:sp>
          <p:pic>
            <p:nvPicPr>
              <p:cNvPr id="27661" name="Picture 3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267200" y="3048000"/>
                <a:ext cx="1552575" cy="4000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0" name="Straight Arrow Connector 9"/>
              <p:cNvCxnSpPr/>
              <p:nvPr/>
            </p:nvCxnSpPr>
            <p:spPr>
              <a:xfrm rot="10800000" flipV="1">
                <a:off x="2285929" y="3277088"/>
                <a:ext cx="1981829" cy="152237"/>
              </a:xfrm>
              <a:prstGeom prst="straightConnector1">
                <a:avLst/>
              </a:prstGeom>
              <a:ln>
                <a:solidFill>
                  <a:srgbClr val="660033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Rectangle 10"/>
              <p:cNvSpPr/>
              <p:nvPr/>
            </p:nvSpPr>
            <p:spPr>
              <a:xfrm>
                <a:off x="5866799" y="2903415"/>
                <a:ext cx="2591401" cy="525910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  <a:latin typeface="Perpetua" pitchFamily="18" charset="0"/>
                    <a:cs typeface="Arial" pitchFamily="34" charset="0"/>
                  </a:rPr>
                  <a:t>Store: Dynamic array</a:t>
                </a:r>
              </a:p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  <a:latin typeface="Perpetua" pitchFamily="18" charset="0"/>
                    <a:cs typeface="Arial" pitchFamily="34" charset="0"/>
                  </a:rPr>
                  <a:t>Use index to access an element.</a:t>
                </a:r>
              </a:p>
            </p:txBody>
          </p:sp>
          <p:pic>
            <p:nvPicPr>
              <p:cNvPr id="27664" name="Picture 4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4267200" y="3581400"/>
                <a:ext cx="1495425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3" name="Straight Arrow Connector 12"/>
              <p:cNvCxnSpPr>
                <a:stCxn id="49156" idx="1"/>
              </p:cNvCxnSpPr>
              <p:nvPr/>
            </p:nvCxnSpPr>
            <p:spPr>
              <a:xfrm rot="10800000" flipV="1">
                <a:off x="2362486" y="3809919"/>
                <a:ext cx="1905272" cy="152237"/>
              </a:xfrm>
              <a:prstGeom prst="straightConnector1">
                <a:avLst/>
              </a:prstGeom>
              <a:ln>
                <a:solidFill>
                  <a:srgbClr val="660033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7666" name="Picture 5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4267200" y="4572000"/>
                <a:ext cx="17526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0" name="Rectangle 19"/>
              <p:cNvSpPr/>
              <p:nvPr/>
            </p:nvSpPr>
            <p:spPr>
              <a:xfrm>
                <a:off x="5866799" y="3581563"/>
                <a:ext cx="2591401" cy="517606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  <a:latin typeface="Perpetua" pitchFamily="18" charset="0"/>
                  </a:rPr>
                  <a:t>Store: Specific structure/tree</a:t>
                </a:r>
              </a:p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  <a:latin typeface="Perpetua" pitchFamily="18" charset="0"/>
                  </a:rPr>
                  <a:t>Use iterator to access elements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7418173" y="4497754"/>
                <a:ext cx="989470" cy="531446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  <a:latin typeface="Perpetua" pitchFamily="18" charset="0"/>
                  </a:rPr>
                  <a:t>Use iterator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6031470" y="4497754"/>
                <a:ext cx="1219143" cy="5328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dirty="0"/>
                  <a:t>keySet()</a:t>
                </a:r>
              </a:p>
              <a:p>
                <a:pPr>
                  <a:defRPr/>
                </a:pPr>
                <a:r>
                  <a:rPr lang="en-US" dirty="0"/>
                  <a:t>values()</a:t>
                </a:r>
              </a:p>
            </p:txBody>
          </p:sp>
          <p:cxnSp>
            <p:nvCxnSpPr>
              <p:cNvPr id="23" name="Straight Arrow Connector 22"/>
              <p:cNvCxnSpPr>
                <a:stCxn id="49157" idx="1"/>
              </p:cNvCxnSpPr>
              <p:nvPr/>
            </p:nvCxnSpPr>
            <p:spPr>
              <a:xfrm rot="10800000">
                <a:off x="2590714" y="4572488"/>
                <a:ext cx="1677044" cy="228356"/>
              </a:xfrm>
              <a:prstGeom prst="straightConnector1">
                <a:avLst/>
              </a:prstGeom>
              <a:ln>
                <a:solidFill>
                  <a:srgbClr val="660033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Arrow Connector 29"/>
            <p:cNvCxnSpPr/>
            <p:nvPr/>
          </p:nvCxnSpPr>
          <p:spPr>
            <a:xfrm rot="10800000" flipV="1">
              <a:off x="3581400" y="4191000"/>
              <a:ext cx="685800" cy="304800"/>
            </a:xfrm>
            <a:prstGeom prst="straightConnector1">
              <a:avLst/>
            </a:prstGeom>
            <a:ln>
              <a:solidFill>
                <a:srgbClr val="6600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rot="10800000">
              <a:off x="3810000" y="5257800"/>
              <a:ext cx="381000" cy="1588"/>
            </a:xfrm>
            <a:prstGeom prst="straightConnector1">
              <a:avLst/>
            </a:prstGeom>
            <a:ln>
              <a:solidFill>
                <a:srgbClr val="6600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654" name="Rectangle 23"/>
          <p:cNvSpPr>
            <a:spLocks noChangeArrowheads="1"/>
          </p:cNvSpPr>
          <p:nvPr/>
        </p:nvSpPr>
        <p:spPr bwMode="auto">
          <a:xfrm>
            <a:off x="4648200" y="3429000"/>
            <a:ext cx="3810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/>
              <a:t>java.lang.Comparable interface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09600" y="4876800"/>
            <a:ext cx="8153400" cy="15240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A TreeSet will stored elements using ascending order.  Natural ordering is applied to numbers  and lexicographic (dictionary) ordering is applied to strings.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If you want a TreeSet containing your own objects, you must implement the method compareTo(Object), declared in the Comparable interface.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Classes Implementing the interface List</a:t>
            </a:r>
          </a:p>
        </p:txBody>
      </p:sp>
      <p:sp>
        <p:nvSpPr>
          <p:cNvPr id="12293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2667000"/>
          </a:xfrm>
        </p:spPr>
        <p:txBody>
          <a:bodyPr/>
          <a:lstStyle/>
          <a:p>
            <a:pPr lvl="1"/>
            <a:r>
              <a:rPr lang="en-US" dirty="0"/>
              <a:t>AbstractList</a:t>
            </a:r>
          </a:p>
          <a:p>
            <a:pPr lvl="1"/>
            <a:r>
              <a:rPr lang="en-US" dirty="0"/>
              <a:t>ArrayList</a:t>
            </a:r>
          </a:p>
          <a:p>
            <a:pPr lvl="1"/>
            <a:r>
              <a:rPr lang="en-US" dirty="0"/>
              <a:t>Vector</a:t>
            </a:r>
            <a:r>
              <a:rPr lang="en-US" b="1" dirty="0"/>
              <a:t> </a:t>
            </a:r>
            <a:r>
              <a:rPr lang="en-US" dirty="0"/>
              <a:t>(like ArrayList but it is </a:t>
            </a:r>
            <a:r>
              <a:rPr lang="en-US" dirty="0">
                <a:solidFill>
                  <a:srgbClr val="FF0000"/>
                </a:solidFill>
              </a:rPr>
              <a:t>synchronized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LinkedList: </a:t>
            </a:r>
            <a:r>
              <a:rPr lang="en-US" i="1" dirty="0"/>
              <a:t>linked lists can be used as a stack, queue, or double-ended queue (deque)</a:t>
            </a:r>
          </a:p>
        </p:txBody>
      </p:sp>
    </p:spTree>
    <p:extLst>
      <p:ext uri="{BB962C8B-B14F-4D97-AF65-F5344CB8AC3E}">
        <p14:creationId xmlns:p14="http://schemas.microsoft.com/office/powerpoint/2010/main" val="2735835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5670</TotalTime>
  <Words>2427</Words>
  <Application>Microsoft Office PowerPoint</Application>
  <PresentationFormat>On-screen Show (4:3)</PresentationFormat>
  <Paragraphs>314</Paragraphs>
  <Slides>54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2" baseType="lpstr">
      <vt:lpstr>Arial</vt:lpstr>
      <vt:lpstr>Calibri</vt:lpstr>
      <vt:lpstr>Courier New</vt:lpstr>
      <vt:lpstr>Helvetica Neue</vt:lpstr>
      <vt:lpstr>Perpetua</vt:lpstr>
      <vt:lpstr>Tahoma</vt:lpstr>
      <vt:lpstr>Wingdings</vt:lpstr>
      <vt:lpstr>Office Theme</vt:lpstr>
      <vt:lpstr> Collections  (http://docs.oracle.com/javase/tutorial/collections/ index.html)</vt:lpstr>
      <vt:lpstr>Objectives</vt:lpstr>
      <vt:lpstr>Collections in Java</vt:lpstr>
      <vt:lpstr>The Collections Framework</vt:lpstr>
      <vt:lpstr>The Collections Framework…</vt:lpstr>
      <vt:lpstr>Collection Interfaces</vt:lpstr>
      <vt:lpstr>PowerPoint Presentation</vt:lpstr>
      <vt:lpstr>The Collection Framework…</vt:lpstr>
      <vt:lpstr>Classes Implementing the interface List</vt:lpstr>
      <vt:lpstr>Lists</vt:lpstr>
      <vt:lpstr>Collection Demo </vt:lpstr>
      <vt:lpstr>PowerPoint Presentation</vt:lpstr>
      <vt:lpstr>List Implementing Classes</vt:lpstr>
      <vt:lpstr>Using the Vector class</vt:lpstr>
      <vt:lpstr>Demo ArrayList </vt:lpstr>
      <vt:lpstr>PowerPoint Presentation</vt:lpstr>
      <vt:lpstr>PowerPoint Presentation</vt:lpstr>
      <vt:lpstr>PowerPoint Presentation</vt:lpstr>
      <vt:lpstr>PowerPoint Presentation</vt:lpstr>
      <vt:lpstr>Sets</vt:lpstr>
      <vt:lpstr>Sets…</vt:lpstr>
      <vt:lpstr>TreeSet  and Iterator</vt:lpstr>
      <vt:lpstr>TreeSet = Set + Tree</vt:lpstr>
      <vt:lpstr>Using the TreeSet class &amp; Iterator</vt:lpstr>
      <vt:lpstr>TreeSet Demo-01</vt:lpstr>
      <vt:lpstr>PowerPoint Presentation</vt:lpstr>
      <vt:lpstr>TreeSet Demo-02</vt:lpstr>
      <vt:lpstr>TreeSet Demo-02</vt:lpstr>
      <vt:lpstr>Hash Table</vt:lpstr>
      <vt:lpstr>HashSet = Set + Hash Table</vt:lpstr>
      <vt:lpstr>HashSet Demo</vt:lpstr>
      <vt:lpstr>HashSet Demo</vt:lpstr>
      <vt:lpstr>HashSet or TreeSet?</vt:lpstr>
      <vt:lpstr>How to TreeSet ordering elements?</vt:lpstr>
      <vt:lpstr>How to TreeSet ordering elements?</vt:lpstr>
      <vt:lpstr>How to TreeSet ordering elements?</vt:lpstr>
      <vt:lpstr>Sorting with Comparator Demo</vt:lpstr>
      <vt:lpstr>PowerPoint Presentation</vt:lpstr>
      <vt:lpstr>Sorting with Lambda Expressions</vt:lpstr>
      <vt:lpstr>Sorting with Lambda Expressions</vt:lpstr>
      <vt:lpstr>Sorting with Lambda Expressions</vt:lpstr>
      <vt:lpstr>Maps</vt:lpstr>
      <vt:lpstr>Maps..</vt:lpstr>
      <vt:lpstr>HashMap</vt:lpstr>
      <vt:lpstr>Using HashMap class &amp; Iterator</vt:lpstr>
      <vt:lpstr>Demo HashMap 01</vt:lpstr>
      <vt:lpstr>Demo HashMap 01</vt:lpstr>
      <vt:lpstr>Demo HashMap 01</vt:lpstr>
      <vt:lpstr>Demo HashMap 02</vt:lpstr>
      <vt:lpstr>Demo HashMap 02</vt:lpstr>
      <vt:lpstr>PowerPoint Presentation</vt:lpstr>
      <vt:lpstr>Summary</vt:lpstr>
      <vt:lpstr>Practice</vt:lpstr>
      <vt:lpstr>PE Try Exam-PRO192</vt:lpstr>
    </vt:vector>
  </TitlesOfParts>
  <Company>FPT-Uni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Java- Introduction</dc:title>
  <dc:creator>DuyDT</dc:creator>
  <cp:lastModifiedBy>Phung Luu Hoang Long</cp:lastModifiedBy>
  <cp:revision>556</cp:revision>
  <dcterms:created xsi:type="dcterms:W3CDTF">2007-08-21T04:43:22Z</dcterms:created>
  <dcterms:modified xsi:type="dcterms:W3CDTF">2024-10-19T07:38:32Z</dcterms:modified>
</cp:coreProperties>
</file>