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17" r:id="rId4"/>
    <p:sldId id="494" r:id="rId5"/>
    <p:sldId id="518" r:id="rId6"/>
    <p:sldId id="551" r:id="rId7"/>
    <p:sldId id="552" r:id="rId8"/>
    <p:sldId id="524" r:id="rId9"/>
    <p:sldId id="531" r:id="rId10"/>
    <p:sldId id="542" r:id="rId11"/>
    <p:sldId id="527" r:id="rId12"/>
    <p:sldId id="528" r:id="rId13"/>
    <p:sldId id="525" r:id="rId14"/>
    <p:sldId id="538" r:id="rId15"/>
    <p:sldId id="526" r:id="rId16"/>
    <p:sldId id="539" r:id="rId17"/>
    <p:sldId id="540" r:id="rId18"/>
    <p:sldId id="545" r:id="rId19"/>
    <p:sldId id="543" r:id="rId20"/>
    <p:sldId id="544" r:id="rId21"/>
    <p:sldId id="523" r:id="rId22"/>
    <p:sldId id="521" r:id="rId23"/>
    <p:sldId id="533" r:id="rId24"/>
    <p:sldId id="522" r:id="rId25"/>
    <p:sldId id="496" r:id="rId26"/>
    <p:sldId id="547" r:id="rId27"/>
    <p:sldId id="548" r:id="rId28"/>
    <p:sldId id="532" r:id="rId29"/>
    <p:sldId id="505" r:id="rId30"/>
    <p:sldId id="506" r:id="rId31"/>
    <p:sldId id="507" r:id="rId32"/>
    <p:sldId id="534" r:id="rId33"/>
    <p:sldId id="535" r:id="rId34"/>
    <p:sldId id="541" r:id="rId35"/>
    <p:sldId id="553" r:id="rId36"/>
    <p:sldId id="516" r:id="rId37"/>
    <p:sldId id="536" r:id="rId38"/>
    <p:sldId id="537" r:id="rId39"/>
    <p:sldId id="546" r:id="rId40"/>
    <p:sldId id="550" r:id="rId41"/>
    <p:sldId id="549" r:id="rId42"/>
    <p:sldId id="47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59" autoAdjust="0"/>
  </p:normalViewPr>
  <p:slideViewPr>
    <p:cSldViewPr>
      <p:cViewPr varScale="1">
        <p:scale>
          <a:sx n="92" d="100"/>
          <a:sy n="92" d="100"/>
        </p:scale>
        <p:origin x="11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-1: 11111111    11111111   11111111   11111111</a:t>
            </a:r>
          </a:p>
          <a:p>
            <a:r>
              <a:rPr lang="en-US" dirty="0"/>
              <a:t>-1&lt;&lt;1 (singed):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ArrayCopyDemo { </a:t>
            </a:r>
          </a:p>
          <a:p>
            <a:r>
              <a:rPr lang="en-US" dirty="0"/>
              <a:t>         public static void main(String[] args) { </a:t>
            </a:r>
          </a:p>
          <a:p>
            <a:r>
              <a:rPr lang="en-US" dirty="0"/>
              <a:t>         char[] copyFrom = { 'd', 'e', 'c', 'a', 'f', 'f', 'e', 'i', 'n', 'a', 't', 'e', 'd' }; </a:t>
            </a:r>
          </a:p>
          <a:p>
            <a:r>
              <a:rPr lang="en-US" dirty="0"/>
              <a:t>         char[] copyTo = new char[7]; </a:t>
            </a:r>
          </a:p>
          <a:p>
            <a:r>
              <a:rPr lang="en-US" dirty="0"/>
              <a:t>         </a:t>
            </a:r>
            <a:r>
              <a:rPr lang="en-US" dirty="0" err="1"/>
              <a:t>System.arraycopy</a:t>
            </a:r>
            <a:r>
              <a:rPr lang="en-US" dirty="0"/>
              <a:t>(</a:t>
            </a:r>
            <a:r>
              <a:rPr lang="en-US" dirty="0" err="1"/>
              <a:t>copyFrom</a:t>
            </a:r>
            <a:r>
              <a:rPr lang="en-US" dirty="0"/>
              <a:t>, 2, copyTo, 0, 7); 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(new String(copyTo));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9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  <a:latin typeface="inherit"/>
              </a:rPr>
              <a:t>int</a:t>
            </a:r>
            <a:r>
              <a:rPr lang="en-US"/>
              <a:t> num = </a:t>
            </a:r>
            <a:r>
              <a:rPr lang="en-US">
                <a:effectLst/>
                <a:latin typeface="inherit"/>
              </a:rPr>
              <a:t>5</a:t>
            </a:r>
            <a:r>
              <a:rPr lang="en-US"/>
              <a:t>; </a:t>
            </a:r>
          </a:p>
          <a:p>
            <a:r>
              <a:rPr lang="en-US"/>
              <a:t>String str = String.format(</a:t>
            </a:r>
            <a:r>
              <a:rPr lang="en-US">
                <a:effectLst/>
                <a:latin typeface="inherit"/>
              </a:rPr>
              <a:t>"%03d"</a:t>
            </a:r>
            <a:r>
              <a:rPr lang="en-US"/>
              <a:t>, num); </a:t>
            </a:r>
          </a:p>
          <a:p>
            <a:r>
              <a:rPr lang="en-US">
                <a:effectLst/>
                <a:latin typeface="inherit"/>
              </a:rPr>
              <a:t>// 005</a:t>
            </a:r>
          </a:p>
          <a:p>
            <a:r>
              <a:rPr lang="en-US"/>
              <a:t>System.out.printf(</a:t>
            </a:r>
            <a:r>
              <a:rPr lang="en-US">
                <a:effectLst/>
                <a:latin typeface="inherit"/>
              </a:rPr>
              <a:t>"Original number %d, leading with zero : %s"</a:t>
            </a:r>
            <a:r>
              <a:rPr lang="en-US"/>
              <a:t>, num, str); </a:t>
            </a:r>
          </a:p>
          <a:p>
            <a:r>
              <a:rPr lang="en-US">
                <a:effectLst/>
                <a:latin typeface="inherit"/>
              </a:rPr>
              <a:t>// Original number 5, leading with zero : 005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3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Comments wisely: </a:t>
            </a:r>
            <a:r>
              <a:rPr lang="en-US" dirty="0"/>
              <a:t>If there can be any doubt as to what a passage of code does, precede it with a comment.</a:t>
            </a:r>
          </a:p>
          <a:p>
            <a:r>
              <a:rPr lang="en-US" dirty="0"/>
              <a:t>• Indent each comment to the same level as the block of code or statement to which it applies. </a:t>
            </a:r>
          </a:p>
          <a:p>
            <a:r>
              <a:rPr lang="en-US" dirty="0"/>
              <a:t>• Make sure that all comments add value—don’t state the obvious, as in the following fairly useless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r>
              <a:rPr lang="vi-VN"/>
              <a:t>Vào thư mục build\classes của project</a:t>
            </a:r>
          </a:p>
          <a:p>
            <a:r>
              <a:rPr lang="vi-VN"/>
              <a:t>1. tạo 1 tập tin run.txt</a:t>
            </a:r>
          </a:p>
          <a:p>
            <a:r>
              <a:rPr lang="vi-VN"/>
              <a:t>2. đổi tên run.bat hoặc run.cmd</a:t>
            </a:r>
          </a:p>
          <a:p>
            <a:r>
              <a:rPr lang="vi-VN"/>
              <a:t>3. nhập nọi dung như slide</a:t>
            </a:r>
          </a:p>
          <a:p>
            <a:r>
              <a:rPr lang="vi-VN"/>
              <a:t>java Adding 12.789 4.32</a:t>
            </a:r>
          </a:p>
          <a:p>
            <a:r>
              <a:rPr lang="vi-VN"/>
              <a:t>pause</a:t>
            </a:r>
          </a:p>
          <a:p>
            <a:r>
              <a:rPr lang="vi-VN"/>
              <a:t>4. double-click trên run.bat hoặc run.cmd</a:t>
            </a:r>
          </a:p>
          <a:p>
            <a:r>
              <a:rPr lang="vi-VN"/>
              <a:t>thay double-click bằng Enter cũng được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(http://docs.oracle.com/javase/tutorial/java/index.html)</a:t>
            </a: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C99C-73AA-57D5-836A-371DAC96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192BD-EFC8-8944-3E86-7952772D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98" y="1447799"/>
            <a:ext cx="4938102" cy="781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FC489-8E9B-5A29-5B29-E5EAB79B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585645"/>
            <a:ext cx="2651832" cy="27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(1)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(2)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int[] anArray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	or </a:t>
            </a:r>
            <a:r>
              <a:rPr lang="en-US" dirty="0">
                <a:latin typeface="Courier" pitchFamily="49" charset="0"/>
              </a:rPr>
              <a:t>float 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>
                <a:latin typeface="Courier" pitchFamily="49" charset="0"/>
              </a:rPr>
              <a:t>	anArray 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class.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Array is a reference 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8D2-058E-4353-BE5F-6BE3476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/>
              <a:t>Demo 1D-Array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ABE89-3B6F-4395-A2A0-02E371E8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" y="762000"/>
            <a:ext cx="5587181" cy="281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A21C59-BB5C-44D1-ABF1-19886B95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320" y="2382520"/>
            <a:ext cx="5257800" cy="4432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285B1-C326-4E43-9ACF-7490620D6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9" y="4150770"/>
            <a:ext cx="3218764" cy="26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4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declare a matrix</a:t>
            </a:r>
          </a:p>
          <a:p>
            <a:r>
              <a:rPr lang="en-US" dirty="0">
                <a:solidFill>
                  <a:srgbClr val="FFFF00"/>
                </a:solidFill>
              </a:rPr>
              <a:t>int r=10, c=5; // number of rows, columns</a:t>
            </a:r>
          </a:p>
          <a:p>
            <a:r>
              <a:rPr lang="en-US" dirty="0">
                <a:solidFill>
                  <a:srgbClr val="FFFF00"/>
                </a:solidFill>
              </a:rPr>
              <a:t>m= new int[r][c]; // memory allocate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8D2-058E-4353-BE5F-6BE34765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2D-Array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DD400-AFB3-4A39-A861-03CD4C61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6904318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916F7-241E-4508-8F6F-B5D25668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72" y="4077929"/>
            <a:ext cx="2657251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EB809-8E73-4B47-B6C7-14EFD657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6437672" cy="4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B689-19AA-BF1E-7D47-D3D451F0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Jagged Array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A8CB-52FD-919D-AAF1-4FD0F72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785"/>
            <a:ext cx="7543800" cy="5075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76B5D-FEA7-9C6F-361D-2D8891E5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654387"/>
            <a:ext cx="244623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13EF-9643-69DC-F422-B349BF6D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Jagged Array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D97E-EF05-ADA2-DD47-6606E7E7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01784"/>
            <a:ext cx="6995766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9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some fundamentals of Java languages: Data types, variables, arrays, operators, logic 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Concept: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13EF-9643-69DC-F422-B349BF6D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Jagged Array 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4CFC4-F706-3EC7-4C9D-0D380F4D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5410669" cy="382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624DE-F494-04F2-E293-78AC5726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98095"/>
            <a:ext cx="214902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1; int y = 2; int z = 3;</a:t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taken from C-language</a:t>
            </a:r>
          </a:p>
          <a:p>
            <a:r>
              <a:rPr lang="en-US" dirty="0"/>
              <a:t>Selection</a:t>
            </a:r>
          </a:p>
          <a:p>
            <a:pPr lvl="1">
              <a:buNone/>
            </a:pPr>
            <a:r>
              <a:rPr lang="en-US" dirty="0"/>
              <a:t>if, if … else</a:t>
            </a:r>
          </a:p>
          <a:p>
            <a:pPr lvl="1">
              <a:buNone/>
            </a:pPr>
            <a:r>
              <a:rPr lang="en-US" dirty="0"/>
              <a:t>switch (char/int exp)… case … default…</a:t>
            </a:r>
          </a:p>
          <a:p>
            <a:r>
              <a:rPr lang="en-US" dirty="0"/>
              <a:t>Loops</a:t>
            </a:r>
          </a:p>
          <a:p>
            <a:pPr lvl="1">
              <a:buNone/>
            </a:pPr>
            <a:r>
              <a:rPr lang="en-US" dirty="0"/>
              <a:t>for</a:t>
            </a:r>
          </a:p>
          <a:p>
            <a:pPr lvl="1">
              <a:buNone/>
            </a:pPr>
            <a:r>
              <a:rPr lang="en-US" dirty="0"/>
              <a:t>do… while</a:t>
            </a:r>
          </a:p>
          <a:p>
            <a:pPr lvl="1">
              <a:buNone/>
            </a:pPr>
            <a:r>
              <a:rPr lang="en-US" dirty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An enhanced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type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"Steve";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"foo“ + "bar“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B6D-F52E-517B-05B7-9C729D97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A6C3-57EA-3A88-F24E-D23B88D237EC}"/>
              </a:ext>
            </a:extLst>
          </p:cNvPr>
          <p:cNvSpPr txBox="1"/>
          <p:nvPr/>
        </p:nvSpPr>
        <p:spPr>
          <a:xfrm>
            <a:off x="419100" y="1120676"/>
            <a:ext cx="83058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Ex1</a:t>
            </a:r>
            <a:r>
              <a:rPr lang="en-US" sz="2400" dirty="0"/>
              <a:t>. Write a program input a sentence of words separated by a space and count number of words that contain string s ( s inputted from keyboard) with no case sensitive </a:t>
            </a:r>
          </a:p>
          <a:p>
            <a:r>
              <a:rPr lang="en-US" sz="2400" dirty="0"/>
              <a:t>For example:</a:t>
            </a:r>
          </a:p>
          <a:p>
            <a:r>
              <a:rPr lang="en-US" sz="2400" u="sng" dirty="0"/>
              <a:t>Input</a:t>
            </a:r>
            <a:r>
              <a:rPr lang="en-US" sz="2400" dirty="0"/>
              <a:t>:</a:t>
            </a:r>
          </a:p>
          <a:p>
            <a:r>
              <a:rPr lang="en-US" sz="2400" dirty="0"/>
              <a:t>string : what </a:t>
            </a:r>
            <a:r>
              <a:rPr lang="en-US" sz="2400" dirty="0">
                <a:solidFill>
                  <a:srgbClr val="FF0000"/>
                </a:solidFill>
              </a:rPr>
              <a:t>You</a:t>
            </a:r>
            <a:r>
              <a:rPr lang="en-US" sz="2400" dirty="0"/>
              <a:t> see is what </a:t>
            </a:r>
            <a:r>
              <a:rPr lang="en-US" sz="2400" dirty="0">
                <a:solidFill>
                  <a:srgbClr val="FF0000"/>
                </a:solidFill>
              </a:rPr>
              <a:t>YOU</a:t>
            </a:r>
            <a:r>
              <a:rPr lang="en-US" sz="2400" dirty="0"/>
              <a:t> get?</a:t>
            </a:r>
          </a:p>
          <a:p>
            <a:r>
              <a:rPr lang="en-US" sz="2400" dirty="0"/>
              <a:t>s : </a:t>
            </a:r>
            <a:r>
              <a:rPr lang="en-US" sz="2400" dirty="0" err="1"/>
              <a:t>yo</a:t>
            </a:r>
            <a:endParaRPr lang="en-US" sz="2400" dirty="0"/>
          </a:p>
          <a:p>
            <a:r>
              <a:rPr lang="en-US" sz="2400" u="sng" dirty="0"/>
              <a:t>Output</a:t>
            </a:r>
            <a:r>
              <a:rPr lang="en-US" sz="2400" dirty="0"/>
              <a:t>:</a:t>
            </a:r>
          </a:p>
          <a:p>
            <a:r>
              <a:rPr lang="en-US" sz="2000" dirty="0"/>
              <a:t>Count = 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10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B6D-F52E-517B-05B7-9C729D97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Solve Ex1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3E302-415E-2203-056D-6E30F27F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" y="914400"/>
            <a:ext cx="6781800" cy="4480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D96F0-4F57-DC1E-C4FF-0322F0C0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173913"/>
            <a:ext cx="5464013" cy="76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56A12-8E92-5853-7116-2A7B5B35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6096870"/>
            <a:ext cx="538018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1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/>
              <a:t>Type Conversions and Explicit Casting</a:t>
            </a:r>
            <a:endParaRPr lang="en-US" sz="3200" dirty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i</a:t>
            </a: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Input/Output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Opening brace at the end of the line of code that starts a given block. Each closing brace goes on its own line, aligned with the first character of the line 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5433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6CE8C1-4141-C8BF-A619-3386C0DC8CE1}"/>
              </a:ext>
            </a:extLst>
          </p:cNvPr>
          <p:cNvSpPr/>
          <p:nvPr/>
        </p:nvSpPr>
        <p:spPr>
          <a:xfrm>
            <a:off x="6172200" y="3551613"/>
            <a:ext cx="411221" cy="2866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22AE-14CB-6B06-5E69-702751B2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Java App by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8032-CC68-4337-8517-18F2CE5A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" y="820189"/>
            <a:ext cx="8880765" cy="2837411"/>
          </a:xfrm>
        </p:spPr>
        <p:txBody>
          <a:bodyPr/>
          <a:lstStyle/>
          <a:p>
            <a:pPr marL="0" indent="0">
              <a:buNone/>
            </a:pPr>
            <a:r>
              <a:rPr lang="en-US" sz="1800" b="1"/>
              <a:t>#1 </a:t>
            </a:r>
            <a:r>
              <a:rPr lang="en-US" sz="1800"/>
              <a:t>Mở</a:t>
            </a:r>
            <a:r>
              <a:rPr lang="vi-VN" sz="1800"/>
              <a:t> thư mục </a:t>
            </a:r>
            <a:r>
              <a:rPr lang="vi-VN" sz="1800" b="1"/>
              <a:t>build\classes </a:t>
            </a:r>
            <a:r>
              <a:rPr lang="vi-VN" sz="1800"/>
              <a:t>của project</a:t>
            </a:r>
            <a:r>
              <a:rPr lang="en-US" sz="1800"/>
              <a:t> (sử dụng File Explorer của Windows)</a:t>
            </a:r>
            <a:endParaRPr lang="vi-VN" sz="1800"/>
          </a:p>
          <a:p>
            <a:pPr marL="0" indent="0">
              <a:buNone/>
            </a:pPr>
            <a:r>
              <a:rPr lang="en-US" sz="1800" b="1"/>
              <a:t>#2</a:t>
            </a:r>
            <a:r>
              <a:rPr lang="en-US" sz="1800"/>
              <a:t>. T</a:t>
            </a:r>
            <a:r>
              <a:rPr lang="vi-VN" sz="1800"/>
              <a:t>ạo 1 tập tin</a:t>
            </a:r>
            <a:r>
              <a:rPr lang="en-US" sz="1800"/>
              <a:t> tên</a:t>
            </a:r>
            <a:r>
              <a:rPr lang="vi-VN" sz="1800"/>
              <a:t> </a:t>
            </a:r>
            <a:r>
              <a:rPr lang="vi-VN" sz="1800">
                <a:solidFill>
                  <a:srgbClr val="FF0000"/>
                </a:solidFill>
              </a:rPr>
              <a:t>run.txt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và n</a:t>
            </a:r>
            <a:r>
              <a:rPr lang="vi-VN" sz="1800"/>
              <a:t>hập n</a:t>
            </a:r>
            <a:r>
              <a:rPr lang="en-US" sz="1800"/>
              <a:t>ộ</a:t>
            </a:r>
            <a:r>
              <a:rPr lang="vi-VN" sz="1800"/>
              <a:t>i dung </a:t>
            </a:r>
            <a:r>
              <a:rPr lang="en-US" sz="1800"/>
              <a:t>như sau:</a:t>
            </a:r>
            <a:endParaRPr lang="vi-VN" sz="1800"/>
          </a:p>
          <a:p>
            <a:pPr marL="0" indent="0">
              <a:buNone/>
            </a:pPr>
            <a:r>
              <a:rPr lang="en-US" sz="1800"/>
              <a:t>       </a:t>
            </a:r>
            <a:r>
              <a:rPr lang="vi-VN" sz="1800">
                <a:solidFill>
                  <a:srgbClr val="00B050"/>
                </a:solidFill>
              </a:rPr>
              <a:t>java</a:t>
            </a:r>
            <a:r>
              <a:rPr lang="vi-VN" sz="1800">
                <a:solidFill>
                  <a:srgbClr val="FF0000"/>
                </a:solidFill>
              </a:rPr>
              <a:t> </a:t>
            </a:r>
            <a:r>
              <a:rPr lang="vi-VN" sz="1800">
                <a:solidFill>
                  <a:srgbClr val="0070C0"/>
                </a:solidFill>
              </a:rPr>
              <a:t>Adding</a:t>
            </a:r>
            <a:r>
              <a:rPr lang="vi-VN" sz="1800">
                <a:solidFill>
                  <a:srgbClr val="FF0000"/>
                </a:solidFill>
              </a:rPr>
              <a:t> 12.789 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vi-VN" sz="1800">
                <a:solidFill>
                  <a:srgbClr val="FF0000"/>
                </a:solidFill>
              </a:rPr>
              <a:t>4.32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       </a:t>
            </a:r>
            <a:r>
              <a:rPr lang="vi-VN" sz="1800">
                <a:solidFill>
                  <a:srgbClr val="00B050"/>
                </a:solidFill>
              </a:rPr>
              <a:t>pause</a:t>
            </a:r>
          </a:p>
          <a:p>
            <a:pPr marL="0" indent="0">
              <a:buNone/>
            </a:pPr>
            <a:r>
              <a:rPr lang="en-US" sz="1800" b="1"/>
              <a:t>#3</a:t>
            </a:r>
            <a:r>
              <a:rPr lang="vi-VN" sz="1800"/>
              <a:t>. </a:t>
            </a:r>
            <a:r>
              <a:rPr lang="en-US" sz="1800"/>
              <a:t>Đ</a:t>
            </a:r>
            <a:r>
              <a:rPr lang="vi-VN" sz="1800"/>
              <a:t>ổi tên</a:t>
            </a:r>
            <a:r>
              <a:rPr lang="en-US" sz="1800"/>
              <a:t> </a:t>
            </a:r>
            <a:r>
              <a:rPr lang="vi-VN" sz="1800">
                <a:solidFill>
                  <a:srgbClr val="FF0000"/>
                </a:solidFill>
              </a:rPr>
              <a:t>run.txt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thành</a:t>
            </a:r>
            <a:r>
              <a:rPr lang="vi-VN" sz="1800"/>
              <a:t> </a:t>
            </a:r>
            <a:r>
              <a:rPr lang="vi-VN" sz="1800">
                <a:solidFill>
                  <a:srgbClr val="00B050"/>
                </a:solidFill>
              </a:rPr>
              <a:t>run.bat </a:t>
            </a:r>
            <a:r>
              <a:rPr lang="vi-VN" sz="1800"/>
              <a:t>hoặc </a:t>
            </a:r>
            <a:r>
              <a:rPr lang="en-US" sz="1800"/>
              <a:t>  </a:t>
            </a:r>
            <a:r>
              <a:rPr lang="vi-VN" sz="1800">
                <a:solidFill>
                  <a:srgbClr val="00B050"/>
                </a:solidFill>
              </a:rPr>
              <a:t>run.cmd</a:t>
            </a:r>
          </a:p>
          <a:p>
            <a:pPr marL="0" indent="0">
              <a:buNone/>
            </a:pPr>
            <a:r>
              <a:rPr lang="en-US" sz="1800" b="1"/>
              <a:t>#4</a:t>
            </a:r>
            <a:r>
              <a:rPr lang="vi-VN" sz="1800"/>
              <a:t>. </a:t>
            </a:r>
            <a:r>
              <a:rPr lang="en-US" sz="1800"/>
              <a:t>D</a:t>
            </a:r>
            <a:r>
              <a:rPr lang="vi-VN" sz="1800"/>
              <a:t>ouble-click trên </a:t>
            </a:r>
            <a:r>
              <a:rPr lang="vi-VN" sz="1800" b="1">
                <a:solidFill>
                  <a:srgbClr val="00B050"/>
                </a:solidFill>
              </a:rPr>
              <a:t>run.bat </a:t>
            </a:r>
            <a:r>
              <a:rPr lang="en-US" sz="1800" b="1">
                <a:solidFill>
                  <a:srgbClr val="00B050"/>
                </a:solidFill>
              </a:rPr>
              <a:t>(</a:t>
            </a:r>
            <a:r>
              <a:rPr lang="vi-VN" sz="1800" b="1">
                <a:solidFill>
                  <a:srgbClr val="00B050"/>
                </a:solidFill>
              </a:rPr>
              <a:t>run.cmd</a:t>
            </a:r>
            <a:r>
              <a:rPr lang="en-US" sz="1800" b="1">
                <a:solidFill>
                  <a:srgbClr val="00B050"/>
                </a:solidFill>
              </a:rPr>
              <a:t>) </a:t>
            </a:r>
            <a:r>
              <a:rPr lang="en-US" sz="1800" b="1"/>
              <a:t> </a:t>
            </a:r>
            <a:r>
              <a:rPr lang="en-US" sz="1800"/>
              <a:t>để chạy hoặc  </a:t>
            </a:r>
            <a:r>
              <a:rPr lang="vi-VN" sz="1800"/>
              <a:t>thay double-click bằng </a:t>
            </a:r>
            <a:r>
              <a:rPr lang="vi-VN" sz="1800" b="1"/>
              <a:t>Enter</a:t>
            </a:r>
            <a:endParaRPr lang="en-US" sz="1800"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2FAC-0D24-361D-ACC8-718132339607}"/>
              </a:ext>
            </a:extLst>
          </p:cNvPr>
          <p:cNvGrpSpPr/>
          <p:nvPr/>
        </p:nvGrpSpPr>
        <p:grpSpPr>
          <a:xfrm>
            <a:off x="68581" y="2971800"/>
            <a:ext cx="5562600" cy="3447147"/>
            <a:chOff x="3352800" y="3410853"/>
            <a:chExt cx="5562600" cy="34471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90D42B-79A4-7000-48FC-0F698EC0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3410853"/>
              <a:ext cx="5562600" cy="34471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14292-2C82-0B64-AB37-94940F025EE1}"/>
                </a:ext>
              </a:extLst>
            </p:cNvPr>
            <p:cNvSpPr/>
            <p:nvPr/>
          </p:nvSpPr>
          <p:spPr>
            <a:xfrm>
              <a:off x="4579619" y="3428999"/>
              <a:ext cx="4107181" cy="2866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D7E11-71BF-885A-6EF0-54D38258EEE4}"/>
                </a:ext>
              </a:extLst>
            </p:cNvPr>
            <p:cNvSpPr/>
            <p:nvPr/>
          </p:nvSpPr>
          <p:spPr>
            <a:xfrm>
              <a:off x="3496887" y="5410200"/>
              <a:ext cx="694113" cy="2202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66CD1-E540-38A3-6BD0-6CAF76CED843}"/>
                </a:ext>
              </a:extLst>
            </p:cNvPr>
            <p:cNvSpPr/>
            <p:nvPr/>
          </p:nvSpPr>
          <p:spPr>
            <a:xfrm>
              <a:off x="3377739" y="6476999"/>
              <a:ext cx="2133600" cy="372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2D6F31D-C8CA-52C1-B51C-441E86F6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16" y="5486400"/>
            <a:ext cx="5105400" cy="12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2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22AE-14CB-6B06-5E69-702751B2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Java App by Command Line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8CEF51-6930-02FA-28F9-DD1279CC4CB6}"/>
              </a:ext>
            </a:extLst>
          </p:cNvPr>
          <p:cNvGrpSpPr/>
          <p:nvPr/>
        </p:nvGrpSpPr>
        <p:grpSpPr>
          <a:xfrm>
            <a:off x="497260" y="951807"/>
            <a:ext cx="8113340" cy="5824914"/>
            <a:chOff x="404933" y="951807"/>
            <a:chExt cx="8113340" cy="5824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9FAE6A-2A8E-3FE7-0A95-82FA16C3394D}"/>
                </a:ext>
              </a:extLst>
            </p:cNvPr>
            <p:cNvGrpSpPr/>
            <p:nvPr/>
          </p:nvGrpSpPr>
          <p:grpSpPr>
            <a:xfrm>
              <a:off x="616029" y="951807"/>
              <a:ext cx="6831997" cy="2360827"/>
              <a:chOff x="254603" y="951807"/>
              <a:chExt cx="6831997" cy="236082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8018F9B-BDFE-902A-6B2F-753FE940B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603" y="951807"/>
                <a:ext cx="6831997" cy="236082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5DA8E1-EBC3-1C55-F0C5-686E5D068C1E}"/>
                  </a:ext>
                </a:extLst>
              </p:cNvPr>
              <p:cNvSpPr/>
              <p:nvPr/>
            </p:nvSpPr>
            <p:spPr>
              <a:xfrm>
                <a:off x="541713" y="1548939"/>
                <a:ext cx="990600" cy="3048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0CDFE2-E791-0B88-08C9-5E68CE8BB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933" y="3402676"/>
              <a:ext cx="2977612" cy="30709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ABB15B-85A3-7DC7-55D4-40287C5E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1648" y="4938139"/>
              <a:ext cx="3753374" cy="183858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45ABF4-DE11-835D-63E7-D64BECC0892B}"/>
                </a:ext>
              </a:extLst>
            </p:cNvPr>
            <p:cNvGrpSpPr/>
            <p:nvPr/>
          </p:nvGrpSpPr>
          <p:grpSpPr>
            <a:xfrm>
              <a:off x="4764899" y="3287598"/>
              <a:ext cx="3753374" cy="1461741"/>
              <a:chOff x="4403473" y="3287598"/>
              <a:chExt cx="3753374" cy="146174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97C0251-4696-04D4-77AC-AABC3E544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473" y="3287598"/>
                <a:ext cx="3753374" cy="146174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C9556C-4585-A304-CF16-8053CDB0CDB9}"/>
                  </a:ext>
                </a:extLst>
              </p:cNvPr>
              <p:cNvSpPr/>
              <p:nvPr/>
            </p:nvSpPr>
            <p:spPr>
              <a:xfrm>
                <a:off x="5019395" y="4343400"/>
                <a:ext cx="1219200" cy="19504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C45111D-C8B3-0A21-13C9-2344CA2CF636}"/>
                </a:ext>
              </a:extLst>
            </p:cNvPr>
            <p:cNvGrpSpPr/>
            <p:nvPr/>
          </p:nvGrpSpPr>
          <p:grpSpPr>
            <a:xfrm>
              <a:off x="1656826" y="1365997"/>
              <a:ext cx="2925387" cy="2444003"/>
              <a:chOff x="1265613" y="1316754"/>
              <a:chExt cx="2925387" cy="2444003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9962323-3EF3-145E-0A50-59485BCBD8C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1532313" y="1701339"/>
                <a:ext cx="1287087" cy="35606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02F0D2E-C039-D083-BE48-09DCDC650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613" y="1804496"/>
                <a:ext cx="1371600" cy="195626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E2BBC63-7872-559F-C4CF-0E22EC2660F2}"/>
                  </a:ext>
                </a:extLst>
              </p:cNvPr>
              <p:cNvSpPr/>
              <p:nvPr/>
            </p:nvSpPr>
            <p:spPr>
              <a:xfrm>
                <a:off x="2784764" y="1316754"/>
                <a:ext cx="1406236" cy="20724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5B9757-A739-424D-AE14-AF0AF8EBF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037" y="4468843"/>
              <a:ext cx="3170862" cy="148266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0E2377-17D8-562D-B572-F207F47AEB2B}"/>
                </a:ext>
              </a:extLst>
            </p:cNvPr>
            <p:cNvSpPr/>
            <p:nvPr/>
          </p:nvSpPr>
          <p:spPr>
            <a:xfrm>
              <a:off x="913851" y="6197774"/>
              <a:ext cx="742975" cy="1949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5FCCCA-6A4C-B558-B902-912D9824834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49153" y="6295252"/>
            <a:ext cx="3074822" cy="2683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21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CA6C3-57EA-3A88-F24E-D23B88D237EC}"/>
              </a:ext>
            </a:extLst>
          </p:cNvPr>
          <p:cNvSpPr txBox="1"/>
          <p:nvPr/>
        </p:nvSpPr>
        <p:spPr>
          <a:xfrm>
            <a:off x="190500" y="685800"/>
            <a:ext cx="876300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</a:rPr>
              <a:t>Ex1</a:t>
            </a:r>
            <a:r>
              <a:rPr lang="en-US" sz="4000" dirty="0"/>
              <a:t>. </a:t>
            </a:r>
            <a:r>
              <a:rPr lang="en-US" sz="3600" dirty="0"/>
              <a:t>Write a program input a string of words separated by a space and converts words starting with the letter 'a' or 'A' to uppercase.</a:t>
            </a:r>
          </a:p>
          <a:p>
            <a:pPr algn="just"/>
            <a:r>
              <a:rPr lang="en-US" sz="3600" dirty="0"/>
              <a:t>For example:</a:t>
            </a:r>
          </a:p>
          <a:p>
            <a:pPr algn="just"/>
            <a:r>
              <a:rPr lang="en-US" sz="3600" u="sng" dirty="0"/>
              <a:t>Input</a:t>
            </a:r>
            <a:r>
              <a:rPr lang="en-US" sz="3600" dirty="0"/>
              <a:t>:</a:t>
            </a:r>
          </a:p>
          <a:p>
            <a:pPr algn="just"/>
            <a:r>
              <a:rPr lang="en-US" sz="3600" dirty="0"/>
              <a:t>string : how are you, how are you?</a:t>
            </a:r>
          </a:p>
          <a:p>
            <a:pPr algn="just"/>
            <a:r>
              <a:rPr lang="en-US" sz="3600" u="sng" dirty="0"/>
              <a:t>Output</a:t>
            </a:r>
            <a:r>
              <a:rPr lang="en-US" sz="3600" dirty="0"/>
              <a:t>:</a:t>
            </a:r>
          </a:p>
          <a:p>
            <a:pPr algn="just"/>
            <a:r>
              <a:rPr lang="en-US" sz="3600" dirty="0"/>
              <a:t>how ARE you, how ARE </a:t>
            </a:r>
            <a:r>
              <a:rPr lang="en-US" sz="3600"/>
              <a:t>you?</a:t>
            </a:r>
            <a:endParaRPr lang="en-US" sz="28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 - Variables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u="sng" dirty="0"/>
              <a:t>a simple non-object</a:t>
            </a:r>
            <a:r>
              <a:rPr lang="en-US" sz="2800" dirty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\uFFFF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15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63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CA6C3-57EA-3A88-F24E-D23B88D237EC}"/>
              </a:ext>
            </a:extLst>
          </p:cNvPr>
          <p:cNvSpPr txBox="1"/>
          <p:nvPr/>
        </p:nvSpPr>
        <p:spPr>
          <a:xfrm>
            <a:off x="190500" y="426214"/>
            <a:ext cx="8763000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Ex1</a:t>
            </a:r>
            <a:r>
              <a:rPr lang="en-US" sz="1700" dirty="0"/>
              <a:t>. Write a program input a string of words separated by a space and converts words starting with the letter 'a' or 'A' to uppercase.</a:t>
            </a:r>
          </a:p>
          <a:p>
            <a:r>
              <a:rPr lang="en-US" sz="1700" dirty="0"/>
              <a:t>For example:</a:t>
            </a:r>
          </a:p>
          <a:p>
            <a:r>
              <a:rPr lang="en-US" sz="1700" u="sng" dirty="0"/>
              <a:t>Input</a:t>
            </a:r>
            <a:r>
              <a:rPr lang="en-US" sz="1700" dirty="0"/>
              <a:t>:</a:t>
            </a:r>
          </a:p>
          <a:p>
            <a:r>
              <a:rPr lang="en-US" sz="1700" dirty="0"/>
              <a:t>string : how are you, how are you?</a:t>
            </a:r>
          </a:p>
          <a:p>
            <a:r>
              <a:rPr lang="en-US" sz="1700" u="sng" dirty="0"/>
              <a:t>Output</a:t>
            </a:r>
            <a:r>
              <a:rPr lang="en-US" sz="1700" dirty="0"/>
              <a:t>:</a:t>
            </a:r>
          </a:p>
          <a:p>
            <a:r>
              <a:rPr lang="en-US" sz="1700" dirty="0"/>
              <a:t>how ARE you, how ARE you?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Ex2</a:t>
            </a:r>
            <a:r>
              <a:rPr lang="en-US" sz="1800" dirty="0"/>
              <a:t>. Write a program input a string of words separated by a space and print string with title case.</a:t>
            </a:r>
          </a:p>
          <a:p>
            <a:r>
              <a:rPr lang="en-US" sz="1800" dirty="0"/>
              <a:t>For example:</a:t>
            </a:r>
          </a:p>
          <a:p>
            <a:r>
              <a:rPr lang="en-US" sz="1800" u="sng" dirty="0"/>
              <a:t>Input</a:t>
            </a:r>
            <a:r>
              <a:rPr lang="en-US" sz="1800" dirty="0"/>
              <a:t>:</a:t>
            </a:r>
          </a:p>
          <a:p>
            <a:r>
              <a:rPr lang="en-US" sz="1800" dirty="0"/>
              <a:t>string : </a:t>
            </a:r>
            <a:r>
              <a:rPr lang="en-US" sz="1800" dirty="0" err="1"/>
              <a:t>hoW</a:t>
            </a:r>
            <a:r>
              <a:rPr lang="en-US" sz="1800" dirty="0"/>
              <a:t>  Are YOU?</a:t>
            </a:r>
          </a:p>
          <a:p>
            <a:r>
              <a:rPr lang="en-US" sz="1800" u="sng" dirty="0"/>
              <a:t>Output</a:t>
            </a:r>
            <a:r>
              <a:rPr lang="en-US" sz="1800" dirty="0"/>
              <a:t>:</a:t>
            </a:r>
          </a:p>
          <a:p>
            <a:r>
              <a:rPr lang="en-US" sz="1800" dirty="0"/>
              <a:t>How Are You?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Ex3</a:t>
            </a:r>
            <a:r>
              <a:rPr lang="en-US" sz="1800" dirty="0"/>
              <a:t>. Write a program input a sentence of words separated by a space and replaces words are ended with vowels by string s ( s inputted from keyboard) no case sensitive.</a:t>
            </a:r>
          </a:p>
          <a:p>
            <a:r>
              <a:rPr lang="en-US" sz="1800" dirty="0"/>
              <a:t>For example:</a:t>
            </a:r>
          </a:p>
          <a:p>
            <a:r>
              <a:rPr lang="en-US" sz="1800" u="sng" dirty="0"/>
              <a:t>Input</a:t>
            </a:r>
            <a:r>
              <a:rPr lang="en-US" sz="1800" dirty="0"/>
              <a:t>:</a:t>
            </a:r>
          </a:p>
          <a:p>
            <a:r>
              <a:rPr lang="en-US" sz="1800" dirty="0"/>
              <a:t>sentence : </a:t>
            </a:r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 am </a:t>
            </a:r>
            <a:r>
              <a:rPr lang="en-US" sz="1800" dirty="0" err="1"/>
              <a:t>learing</a:t>
            </a:r>
            <a:r>
              <a:rPr lang="en-US" sz="1800" dirty="0"/>
              <a:t> jav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</a:p>
          <a:p>
            <a:r>
              <a:rPr lang="en-US" sz="1800" dirty="0"/>
              <a:t>String s :   </a:t>
            </a:r>
            <a:r>
              <a:rPr lang="en-US" sz="1800" dirty="0" err="1"/>
              <a:t>oop</a:t>
            </a:r>
            <a:endParaRPr lang="en-US" sz="1800" dirty="0"/>
          </a:p>
          <a:p>
            <a:r>
              <a:rPr lang="en-US" sz="1800" u="sng" dirty="0"/>
              <a:t>Output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oop</a:t>
            </a:r>
            <a:r>
              <a:rPr lang="en-US" sz="1800" dirty="0"/>
              <a:t> am </a:t>
            </a:r>
            <a:r>
              <a:rPr lang="en-US" sz="1800" dirty="0" err="1"/>
              <a:t>learing</a:t>
            </a:r>
            <a:r>
              <a:rPr lang="en-US" sz="1800" dirty="0"/>
              <a:t> </a:t>
            </a:r>
            <a:r>
              <a:rPr lang="en-US" sz="1800" dirty="0" err="1"/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CBE4-EA28-EAE9-5C3D-09B62E56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Ex01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67BED-D30A-C0F1-E3F0-A5FB82C5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5395428" cy="4419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3DE77-74C3-BB96-3571-D6BA9D12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639183"/>
            <a:ext cx="490008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core concepts behind object-oriented programming: objects, interfaces, classes, and 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  <a:p>
                      <a:r>
                        <a:rPr lang="en-US" sz="1600" dirty="0"/>
                        <a:t>(Descending Precedence)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Short-circuit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C1D5-9B14-9318-DE42-01165B64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6044847" cy="5440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3D98C-F895-CDA2-8CCD-9971BAA15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419600"/>
            <a:ext cx="2514792" cy="2315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0227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Use 2 bytes to store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105CC-30EF-9564-2CB8-8130BD87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7" y="1408967"/>
            <a:ext cx="2952750" cy="20915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char - literal enclosed in single quotes: 'A', '3‘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String - literal enclosed in double quotes: "foo“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name of any properly declared variables: 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Any two|one of the preceding types of expression that are combined with one of the Java binary 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2056</Words>
  <Application>Microsoft Office PowerPoint</Application>
  <PresentationFormat>On-screen Show (4:3)</PresentationFormat>
  <Paragraphs>346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inherit</vt:lpstr>
      <vt:lpstr>Wingdings</vt:lpstr>
      <vt:lpstr>Office Theme</vt:lpstr>
      <vt:lpstr> Learning the Java Language  (http://docs.oracle.com/javase/tutorial/java/index.html)  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Practice</vt:lpstr>
      <vt:lpstr>One Dimensional Arrays (1)</vt:lpstr>
      <vt:lpstr>One Dimensional Arrays (2)</vt:lpstr>
      <vt:lpstr>One Dimensional Arrays (3)</vt:lpstr>
      <vt:lpstr>Demo 1D-Array</vt:lpstr>
      <vt:lpstr>Multiple Dimensional Arrays</vt:lpstr>
      <vt:lpstr>Demo 2D-Array</vt:lpstr>
      <vt:lpstr>PowerPoint Presentation</vt:lpstr>
      <vt:lpstr>Jagged Array 01</vt:lpstr>
      <vt:lpstr>Jagged Array 02</vt:lpstr>
      <vt:lpstr>Jagged Array 02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Practice</vt:lpstr>
      <vt:lpstr>Solve Ex1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Run Java App by Command Line</vt:lpstr>
      <vt:lpstr>Run Java App by Command Line</vt:lpstr>
      <vt:lpstr>What Is a Package?</vt:lpstr>
      <vt:lpstr>User-Defined Package</vt:lpstr>
      <vt:lpstr>User-Defined Package</vt:lpstr>
      <vt:lpstr>PowerPoint Presentation</vt:lpstr>
      <vt:lpstr>PowerPoint Presentation</vt:lpstr>
      <vt:lpstr>Solve Ex01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415</cp:revision>
  <dcterms:created xsi:type="dcterms:W3CDTF">2007-08-21T04:43:22Z</dcterms:created>
  <dcterms:modified xsi:type="dcterms:W3CDTF">2024-05-15T03:49:22Z</dcterms:modified>
</cp:coreProperties>
</file>