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5" roundtripDataSignature="AMtx7mga7+9hgGcHyr03lGwjam4PYR5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Shape s = new Circle(5);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System.out.println(s.area());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 = new Rect(10,5);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System.out.println(s.area());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---------------------------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" type="body"/>
          </p:nvPr>
        </p:nvSpPr>
        <p:spPr>
          <a:xfrm rot="5400000">
            <a:off x="2156619" y="-404018"/>
            <a:ext cx="48307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0" type="dt"/>
          </p:nvPr>
        </p:nvSpPr>
        <p:spPr>
          <a:xfrm>
            <a:off x="457200" y="6613525"/>
            <a:ext cx="1066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1" type="ftr"/>
          </p:nvPr>
        </p:nvSpPr>
        <p:spPr>
          <a:xfrm>
            <a:off x="2057400" y="6613525"/>
            <a:ext cx="5486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8001000" y="6613525"/>
            <a:ext cx="685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" name="Google Shape;15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5.png"/><Relationship Id="rId4" Type="http://schemas.openxmlformats.org/officeDocument/2006/relationships/image" Target="../media/image5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304800" y="16764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Polymorphism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endParaRPr b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76200" y="1021140"/>
            <a:ext cx="8915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scenario where Bank is a class that provides a method to get the rate of interest. However, the rate of interest may differ according to banks. For example, SBI, ICICI, and AXIS banks are providing 8.4%, 7.3%, and 9.7% rate of interest.</a:t>
            </a:r>
            <a:endParaRPr/>
          </a:p>
        </p:txBody>
      </p:sp>
      <p:pic>
        <p:nvPicPr>
          <p:cNvPr descr="Java Runtime Polymorphism example of bank"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43" y="2855167"/>
            <a:ext cx="8788113" cy="354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</a:t>
            </a:r>
            <a:endParaRPr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11" y="1121229"/>
            <a:ext cx="4128049" cy="496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43000"/>
            <a:ext cx="4244940" cy="418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41438"/>
            <a:ext cx="6835732" cy="354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933" y="5281921"/>
            <a:ext cx="4370867" cy="90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Interfaces</a:t>
            </a:r>
            <a:endParaRPr/>
          </a:p>
        </p:txBody>
      </p:sp>
      <p:sp>
        <p:nvSpPr>
          <p:cNvPr id="242" name="Google Shape;242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An </a:t>
            </a:r>
            <a:r>
              <a:rPr i="1" lang="en-US" sz="2800">
                <a:solidFill>
                  <a:srgbClr val="002060"/>
                </a:solidFill>
              </a:rPr>
              <a:t>interface</a:t>
            </a:r>
            <a:r>
              <a:rPr lang="en-US" sz="2800"/>
              <a:t> is a reference type, similar to a class, that can contain </a:t>
            </a:r>
            <a:r>
              <a:rPr i="1" lang="en-US" sz="2800">
                <a:solidFill>
                  <a:srgbClr val="FF0000"/>
                </a:solidFill>
              </a:rPr>
              <a:t>only</a:t>
            </a:r>
            <a:r>
              <a:rPr lang="en-US" sz="2800"/>
              <a:t> </a:t>
            </a:r>
            <a:r>
              <a:rPr lang="en-US" sz="2800">
                <a:solidFill>
                  <a:srgbClr val="002060"/>
                </a:solidFill>
              </a:rPr>
              <a:t>constants, initialized fields, prototypes (abstract methods, default methods), static methods, and nested types.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It will be the </a:t>
            </a:r>
            <a:r>
              <a:rPr b="1" lang="en-US" sz="2800"/>
              <a:t>core</a:t>
            </a:r>
            <a:r>
              <a:rPr lang="en-US" sz="2800"/>
              <a:t> of some classes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Interfaces cannot be instantiated because they have no-body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Interfaces can only be </a:t>
            </a:r>
            <a:r>
              <a:rPr i="1" lang="en-US" sz="2800"/>
              <a:t>implemented</a:t>
            </a:r>
            <a:r>
              <a:rPr lang="en-US" sz="2800"/>
              <a:t> by classes or </a:t>
            </a:r>
            <a:r>
              <a:rPr i="1" lang="en-US" sz="2800"/>
              <a:t>extended</a:t>
            </a:r>
            <a:r>
              <a:rPr lang="en-US" sz="2800"/>
              <a:t> by other interfaces.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57200" y="6096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none"/>
              <a:t>WHY AND WHEN TO USE INTERFACES?</a:t>
            </a:r>
            <a:endParaRPr sz="3600"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457200" y="26670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To achieve security - hide certain details and only show the important details of an object (interface).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Java does not support "multiple inheritance" (a class can only inherit from one superclass). However, it can be achieved with interfaces, because the class can implement multiple interfaces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Interfaces…</a:t>
            </a:r>
            <a:endParaRPr/>
          </a:p>
        </p:txBody>
      </p:sp>
      <p:grpSp>
        <p:nvGrpSpPr>
          <p:cNvPr id="255" name="Google Shape;255;p15"/>
          <p:cNvGrpSpPr/>
          <p:nvPr/>
        </p:nvGrpSpPr>
        <p:grpSpPr>
          <a:xfrm>
            <a:off x="609600" y="1295400"/>
            <a:ext cx="7853108" cy="4419600"/>
            <a:chOff x="609600" y="1295400"/>
            <a:chExt cx="7853108" cy="4419600"/>
          </a:xfrm>
        </p:grpSpPr>
        <p:pic>
          <p:nvPicPr>
            <p:cNvPr id="256" name="Google Shape;25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1295400"/>
              <a:ext cx="7853108" cy="441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0400" y="3091517"/>
              <a:ext cx="2438400" cy="344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Interfaces…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methods of an interface must be overridden as public methods in concrete classes.</a:t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0" y="990600"/>
            <a:ext cx="7134082" cy="4724400"/>
            <a:chOff x="0" y="990600"/>
            <a:chExt cx="7134082" cy="4724400"/>
          </a:xfrm>
        </p:grpSpPr>
        <p:pic>
          <p:nvPicPr>
            <p:cNvPr id="266" name="Google Shape;26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90600"/>
              <a:ext cx="7134082" cy="472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2791407"/>
              <a:ext cx="2438400" cy="323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m3(), m4() in A cannot implement m3(), m4() in InterfaceDemo, attempting to assign weaker access privileges, were public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6708" y="457200"/>
            <a:ext cx="4648199" cy="3096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66" y="457200"/>
            <a:ext cx="4243735" cy="491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75" name="Google Shape;27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4191000"/>
            <a:ext cx="2438400" cy="2086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566058" y="4419600"/>
            <a:ext cx="3124200" cy="68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228600" y="990600"/>
            <a:ext cx="7529212" cy="5700254"/>
            <a:chOff x="228600" y="990600"/>
            <a:chExt cx="7529212" cy="5700254"/>
          </a:xfrm>
        </p:grpSpPr>
        <p:pic>
          <p:nvPicPr>
            <p:cNvPr id="283" name="Google Shape;28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990600"/>
              <a:ext cx="7529212" cy="5700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18"/>
            <p:cNvSpPr/>
            <p:nvPr/>
          </p:nvSpPr>
          <p:spPr>
            <a:xfrm>
              <a:off x="1295400" y="3733800"/>
              <a:ext cx="6462412" cy="9906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667" y="6050230"/>
            <a:ext cx="2705334" cy="57917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18"/>
          <p:cNvSpPr/>
          <p:nvPr/>
        </p:nvSpPr>
        <p:spPr>
          <a:xfrm>
            <a:off x="6881512" y="1009996"/>
            <a:ext cx="1752600" cy="762000"/>
          </a:xfrm>
          <a:prstGeom prst="wedgeRoundRectCallout">
            <a:avLst>
              <a:gd fmla="val -47869" name="adj1"/>
              <a:gd fmla="val 90864" name="adj2"/>
              <a:gd fmla="val 16667" name="adj3"/>
            </a:avLst>
          </a:prstGeom>
          <a:solidFill>
            <a:srgbClr val="00B050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01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1143000" y="1066800"/>
            <a:ext cx="6248400" cy="5621397"/>
            <a:chOff x="1143000" y="1066800"/>
            <a:chExt cx="6248400" cy="5621397"/>
          </a:xfrm>
        </p:grpSpPr>
        <p:pic>
          <p:nvPicPr>
            <p:cNvPr id="293" name="Google Shape;29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0" y="1066800"/>
              <a:ext cx="6248400" cy="5621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9"/>
            <p:cNvSpPr/>
            <p:nvPr/>
          </p:nvSpPr>
          <p:spPr>
            <a:xfrm>
              <a:off x="1752600" y="1066800"/>
              <a:ext cx="3810000" cy="6858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752600" y="1884536"/>
              <a:ext cx="5257800" cy="3048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52600" y="4363865"/>
              <a:ext cx="5638800" cy="3048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9"/>
          <p:cNvSpPr/>
          <p:nvPr/>
        </p:nvSpPr>
        <p:spPr>
          <a:xfrm>
            <a:off x="7239000" y="1066800"/>
            <a:ext cx="1752600" cy="762000"/>
          </a:xfrm>
          <a:prstGeom prst="wedgeRoundRectCallout">
            <a:avLst>
              <a:gd fmla="val -47869" name="adj1"/>
              <a:gd fmla="val 90864" name="adj2"/>
              <a:gd fmla="val 16667" name="adj3"/>
            </a:avLst>
          </a:prstGeom>
          <a:solidFill>
            <a:srgbClr val="00B050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Overloading and Overriding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Abstract class</a:t>
            </a:r>
            <a:endParaRPr/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381000" y="1206472"/>
            <a:ext cx="8229600" cy="5091194"/>
            <a:chOff x="381000" y="1206472"/>
            <a:chExt cx="8229600" cy="5091194"/>
          </a:xfrm>
        </p:grpSpPr>
        <p:grpSp>
          <p:nvGrpSpPr>
            <p:cNvPr id="304" name="Google Shape;304;p20"/>
            <p:cNvGrpSpPr/>
            <p:nvPr/>
          </p:nvGrpSpPr>
          <p:grpSpPr>
            <a:xfrm>
              <a:off x="381000" y="1206472"/>
              <a:ext cx="8229600" cy="5091194"/>
              <a:chOff x="381000" y="1206472"/>
              <a:chExt cx="8229600" cy="5091194"/>
            </a:xfrm>
          </p:grpSpPr>
          <p:pic>
            <p:nvPicPr>
              <p:cNvPr id="305" name="Google Shape;305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000" y="1206472"/>
                <a:ext cx="8229600" cy="50911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20"/>
              <p:cNvSpPr/>
              <p:nvPr/>
            </p:nvSpPr>
            <p:spPr>
              <a:xfrm>
                <a:off x="1447800" y="1964573"/>
                <a:ext cx="5105400" cy="651165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1828800" y="2866565"/>
                <a:ext cx="2743200" cy="579061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20"/>
            <p:cNvSpPr/>
            <p:nvPr/>
          </p:nvSpPr>
          <p:spPr>
            <a:xfrm>
              <a:off x="1828800" y="4607054"/>
              <a:ext cx="5105400" cy="44708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828800" y="5089094"/>
              <a:ext cx="6781800" cy="24358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5670924"/>
            <a:ext cx="2179509" cy="10897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Abstract Classes</a:t>
            </a:r>
            <a:endParaRPr/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Used to define </a:t>
            </a:r>
            <a:r>
              <a:rPr b="1" i="1" lang="en-US" sz="2800"/>
              <a:t>what </a:t>
            </a:r>
            <a:r>
              <a:rPr b="1" lang="en-US" sz="2800"/>
              <a:t>behaviors a class is required to perform without having to</a:t>
            </a:r>
            <a:br>
              <a:rPr b="1" lang="en-US" sz="2800"/>
            </a:br>
            <a:r>
              <a:rPr b="1" lang="en-US" sz="2800"/>
              <a:t>provide an explicit implementation.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It is the result of so-high generalization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Syntax to define a abstract class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FF0000"/>
                </a:solidFill>
              </a:rPr>
              <a:t>public abstract class className{ ... }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It isn’t necessary for all of the methods in an abstract class to be abstract.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An abstract class can also declare implemented methods. 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b="1" lang="en-US" sz="2800"/>
            </a:br>
            <a:br>
              <a:rPr b="1" lang="en-US" sz="2800"/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5981700" cy="5663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2"/>
          <p:cNvCxnSpPr/>
          <p:nvPr/>
        </p:nvCxnSpPr>
        <p:spPr>
          <a:xfrm flipH="1" rot="10800000">
            <a:off x="4267200" y="5943600"/>
            <a:ext cx="762000" cy="1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5" name="Google Shape;325;p22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326" name="Google Shape;32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4343400"/>
              <a:ext cx="3933825" cy="173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Modified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8083938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class have no abstract method but it is declared as an abstract class. So, we can not initiate an object of this class.</a:t>
            </a:r>
            <a:endParaRPr/>
          </a:p>
        </p:txBody>
      </p:sp>
      <p:cxnSp>
        <p:nvCxnSpPr>
          <p:cNvPr id="334" name="Google Shape;334;p23"/>
          <p:cNvCxnSpPr>
            <a:stCxn id="333" idx="0"/>
          </p:cNvCxnSpPr>
          <p:nvPr/>
        </p:nvCxnSpPr>
        <p:spPr>
          <a:xfrm flipH="1" rot="10800000">
            <a:off x="4572000" y="4114800"/>
            <a:ext cx="16002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5" name="Google Shape;335;p23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1310"/>
            <a:ext cx="6791324" cy="45798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Error. Why?</a:t>
            </a:r>
            <a:endParaRPr/>
          </a:p>
        </p:txBody>
      </p:sp>
      <p:sp>
        <p:nvSpPr>
          <p:cNvPr id="342" name="Google Shape;342;p24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/>
            </a:br>
            <a:br>
              <a:rPr lang="en-US" sz="4000"/>
            </a:br>
            <a:r>
              <a:rPr lang="en-US" sz="4000"/>
              <a:t>Implementing Abstract Methods</a:t>
            </a:r>
            <a:br>
              <a:rPr lang="en-US" sz="4000"/>
            </a:br>
            <a:br>
              <a:rPr lang="en-US" sz="4000"/>
            </a:br>
            <a:endParaRPr sz="4000"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Derive a class from an abstract superclass, the subclass will inherit all of the superclass’s</a:t>
            </a:r>
            <a:br>
              <a:rPr lang="en-US" sz="2800"/>
            </a:br>
            <a:r>
              <a:rPr lang="en-US" sz="2800"/>
              <a:t>features, all of </a:t>
            </a:r>
            <a:r>
              <a:rPr b="1" i="1" lang="en-US" sz="2800"/>
              <a:t>abstract </a:t>
            </a:r>
            <a:r>
              <a:rPr b="1" lang="en-US" sz="2800"/>
              <a:t>methods </a:t>
            </a:r>
            <a:r>
              <a:rPr lang="en-US" sz="2800"/>
              <a:t>included</a:t>
            </a:r>
            <a:r>
              <a:rPr b="1" lang="en-US" sz="2800"/>
              <a:t>.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replace an inherited abstract method with</a:t>
            </a:r>
            <a:br>
              <a:rPr lang="en-US" sz="2800"/>
            </a:br>
            <a:r>
              <a:rPr lang="en-US" sz="2800"/>
              <a:t>a concrete version, the subclass need merely override it.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Abstract classes </a:t>
            </a:r>
            <a:r>
              <a:rPr b="1" i="1" lang="en-US" sz="2800"/>
              <a:t>cannot be instantiated</a:t>
            </a:r>
            <a:br>
              <a:rPr b="1" lang="en-US" sz="2800"/>
            </a:br>
            <a:br>
              <a:rPr b="1" lang="en-US" sz="2800"/>
            </a:br>
            <a:br>
              <a:rPr lang="en-US" sz="2800"/>
            </a:br>
            <a:br>
              <a:rPr b="1" lang="en-US" sz="2800"/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between Abstract class and Interface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67" y="762000"/>
            <a:ext cx="8093141" cy="60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371600"/>
            <a:ext cx="7391400" cy="484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1066800"/>
            <a:ext cx="763905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Anonymous Classes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152400" y="12192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325" lvl="0" marL="60325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Anonymous classes</a:t>
            </a:r>
            <a:r>
              <a:rPr lang="en-US" sz="2800"/>
              <a:t> </a:t>
            </a:r>
            <a:r>
              <a:rPr lang="en-US" sz="2400"/>
              <a:t>are classes which are not named but they are identified automatically by Java compiler.</a:t>
            </a:r>
            <a:endParaRPr sz="2800"/>
          </a:p>
          <a:p>
            <a:pPr indent="-60325" lvl="0" marL="60325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Where are they? </a:t>
            </a:r>
            <a:r>
              <a:rPr lang="en-US" sz="2400"/>
              <a:t>They are identified at initializations of interface/abstract class object but abstract methods are implemented as attachments</a:t>
            </a:r>
            <a:r>
              <a:rPr b="1" lang="en-US" sz="2400"/>
              <a:t>.</a:t>
            </a:r>
            <a:endParaRPr b="1" sz="2800"/>
          </a:p>
          <a:p>
            <a:pPr indent="-60325" lvl="0" marL="60325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Why are they used?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Enable you to make your code more concise.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Enable you to declare and instantiate a class at the same time.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They are like local classes except that they do not have a name.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Use them if you need to use a local class only once.</a:t>
            </a:r>
            <a:endParaRPr/>
          </a:p>
          <a:p>
            <a:pPr indent="-60325" lvl="0" marL="60325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Polymorphism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Ability allows many versions of a method based on overloading and overriding methods techniques.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 class can have some methods which have the same name but their parameter types are different.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 method in the father class can be overridden in its derived classes (body of a method can be replaced in derived classes).</a:t>
            </a:r>
            <a:endParaRPr>
              <a:solidFill>
                <a:srgbClr val="002060"/>
              </a:solidFill>
            </a:endParaRPr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Anonymous Class…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049338"/>
            <a:ext cx="5029200" cy="54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154" y="4267200"/>
            <a:ext cx="3439646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Anonymous class.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name is given by the compiler: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ContainerClass$Number</a:t>
            </a:r>
            <a:endParaRPr/>
          </a:p>
        </p:txBody>
      </p:sp>
      <p:cxnSp>
        <p:nvCxnSpPr>
          <p:cNvPr id="382" name="Google Shape;382;p30"/>
          <p:cNvCxnSpPr>
            <a:stCxn id="381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Anonymous Class…</a:t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786598"/>
            <a:ext cx="5829300" cy="546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1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Anonymous class is a technique is commonly used to support programmer when only some methods are overridden only especially in event programming.</a:t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Concrete methods but they can not be used because the class is declared as abstract one.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abstract class can be used only when at least one of it’s methods is overridden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37936"/>
            <a:ext cx="4343400" cy="413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3124200"/>
            <a:ext cx="4533725" cy="35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0" y="944562"/>
            <a:ext cx="4955650" cy="35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572000"/>
            <a:ext cx="6324600" cy="221120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5943600" cy="3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4498260"/>
            <a:ext cx="3657600" cy="21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4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25" y="848758"/>
            <a:ext cx="6833375" cy="58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5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4777"/>
            <a:ext cx="6781800" cy="5786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424" name="Google Shape;4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5257800"/>
            <a:ext cx="1226926" cy="89161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3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6046587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792209"/>
            <a:ext cx="1165490" cy="99899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  <p:pic>
        <p:nvPicPr>
          <p:cNvPr id="438" name="Google Shape;4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1749611"/>
            <a:ext cx="3733800" cy="47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283723" y="1092200"/>
            <a:ext cx="5943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project as the follows 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/>
        </p:nvSpPr>
        <p:spPr>
          <a:xfrm>
            <a:off x="76200" y="914400"/>
            <a:ext cx="8991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codes for classes and interfaces :  </a:t>
            </a:r>
            <a:endParaRPr/>
          </a:p>
        </p:txBody>
      </p:sp>
      <p:grpSp>
        <p:nvGrpSpPr>
          <p:cNvPr id="445" name="Google Shape;445;p39"/>
          <p:cNvGrpSpPr/>
          <p:nvPr/>
        </p:nvGrpSpPr>
        <p:grpSpPr>
          <a:xfrm>
            <a:off x="264920" y="1628214"/>
            <a:ext cx="8421880" cy="4984722"/>
            <a:chOff x="360313" y="1628214"/>
            <a:chExt cx="8421880" cy="4984722"/>
          </a:xfrm>
        </p:grpSpPr>
        <p:pic>
          <p:nvPicPr>
            <p:cNvPr id="446" name="Google Shape;44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45106" y="3846636"/>
              <a:ext cx="4237087" cy="27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58553" y="1628214"/>
              <a:ext cx="4223640" cy="1767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0313" y="3200400"/>
              <a:ext cx="1944362" cy="6743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9" name="Google Shape;449;p39"/>
            <p:cNvCxnSpPr/>
            <p:nvPr/>
          </p:nvCxnSpPr>
          <p:spPr>
            <a:xfrm>
              <a:off x="1828800" y="3810000"/>
              <a:ext cx="2743200" cy="1219200"/>
            </a:xfrm>
            <a:prstGeom prst="straightConnector1">
              <a:avLst/>
            </a:prstGeom>
            <a:noFill/>
            <a:ln cap="flat" cmpd="sng" w="1905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0" name="Google Shape;450;p39"/>
            <p:cNvCxnSpPr/>
            <p:nvPr/>
          </p:nvCxnSpPr>
          <p:spPr>
            <a:xfrm flipH="1" rot="10800000">
              <a:off x="2008094" y="2793916"/>
              <a:ext cx="2563906" cy="743682"/>
            </a:xfrm>
            <a:prstGeom prst="straightConnector1">
              <a:avLst/>
            </a:prstGeom>
            <a:noFill/>
            <a:ln cap="flat" cmpd="sng" w="1905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51" name="Google Shape;451;p39"/>
          <p:cNvSpPr txBox="1"/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267200" y="1295400"/>
            <a:ext cx="441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overloading with constructors</a:t>
            </a:r>
            <a:br>
              <a:rPr lang="en-US" sz="2000"/>
            </a:br>
            <a:r>
              <a:rPr lang="en-US" sz="1600">
                <a:solidFill>
                  <a:srgbClr val="0000CC"/>
                </a:solidFill>
              </a:rPr>
              <a:t>public Rectangle(){…}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0000CC"/>
                </a:solidFill>
              </a:rPr>
              <a:t>      public Rectangle(int length, int  width){…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rgbClr val="0000CC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Overloading also extends to general methods.</a:t>
            </a:r>
            <a:br>
              <a:rPr lang="en-US" sz="2000"/>
            </a:br>
            <a:r>
              <a:rPr lang="en-US" sz="1600">
                <a:solidFill>
                  <a:srgbClr val="0000CC"/>
                </a:solidFill>
              </a:rPr>
              <a:t>public void setValue(int len){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length= (len&gt;0)?1:0;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}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public void setValue (int  len, int wi){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  length= (len&gt;0)? 1: 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  width= (wi&gt;0)? wi:0;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}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88710" y="2242781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length: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width: 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355265" y="2708448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4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setValue(int): 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setValue(int, int): void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886" y="1447800"/>
            <a:ext cx="7787156" cy="535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9" y="944562"/>
            <a:ext cx="1607959" cy="4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Abstract Class &amp; Interface</a:t>
            </a:r>
            <a:endParaRPr/>
          </a:p>
        </p:txBody>
      </p:sp>
      <p:pic>
        <p:nvPicPr>
          <p:cNvPr id="464" name="Google Shape;4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46" y="1353670"/>
            <a:ext cx="7513707" cy="548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4562"/>
            <a:ext cx="1600339" cy="36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2571"/>
            <a:ext cx="7467600" cy="56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70965"/>
            <a:ext cx="1447800" cy="39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722" y="4011706"/>
            <a:ext cx="2606098" cy="101749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2395" y="5181600"/>
            <a:ext cx="3305745" cy="146008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4" name="Google Shape;474;p42"/>
          <p:cNvSpPr/>
          <p:nvPr/>
        </p:nvSpPr>
        <p:spPr>
          <a:xfrm>
            <a:off x="1600200" y="4026320"/>
            <a:ext cx="2895600" cy="1079080"/>
          </a:xfrm>
          <a:prstGeom prst="rect">
            <a:avLst/>
          </a:prstGeom>
          <a:noFill/>
          <a:ln cap="flat" cmpd="sng" w="127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1591234" y="5151390"/>
            <a:ext cx="3305745" cy="1460080"/>
          </a:xfrm>
          <a:prstGeom prst="rect">
            <a:avLst/>
          </a:prstGeom>
          <a:noFill/>
          <a:ln cap="flat" cmpd="sng" w="127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/>
          <p:nvPr/>
        </p:nvSpPr>
        <p:spPr>
          <a:xfrm flipH="1" rot="10800000">
            <a:off x="4543073" y="4419601"/>
            <a:ext cx="1221232" cy="1523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2"/>
          <p:cNvSpPr/>
          <p:nvPr/>
        </p:nvSpPr>
        <p:spPr>
          <a:xfrm flipH="1" rot="10800000">
            <a:off x="4896979" y="5716785"/>
            <a:ext cx="876291" cy="15239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2"/>
          <p:cNvSpPr txBox="1"/>
          <p:nvPr>
            <p:ph type="title"/>
          </p:nvPr>
        </p:nvSpPr>
        <p:spPr>
          <a:xfrm>
            <a:off x="457200" y="25926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965" y="894644"/>
            <a:ext cx="1531753" cy="39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71600"/>
            <a:ext cx="6843325" cy="46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8135" y="5715000"/>
            <a:ext cx="4989665" cy="108375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6" name="Google Shape;486;p43"/>
          <p:cNvSpPr txBox="1"/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88345"/>
            <a:ext cx="4454871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819400"/>
            <a:ext cx="4876800" cy="76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99" name="Google Shape;499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Polymorphism is a concept of object-oriented programming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Polymorphism is the ability of an object to take on many forms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Overloading and overriding are a technology to implement polymorphism feature.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In OOP occurs when a parent class/ interface reference is used to refer to a child class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108758" y="790692"/>
            <a:ext cx="4513732" cy="5276616"/>
            <a:chOff x="108758" y="790692"/>
            <a:chExt cx="4513732" cy="5276616"/>
          </a:xfrm>
        </p:grpSpPr>
        <p:pic>
          <p:nvPicPr>
            <p:cNvPr id="118" name="Google Shape;11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758" y="790692"/>
              <a:ext cx="4513732" cy="5276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5"/>
            <p:cNvSpPr/>
            <p:nvPr/>
          </p:nvSpPr>
          <p:spPr>
            <a:xfrm>
              <a:off x="914400" y="2057400"/>
              <a:ext cx="3048000" cy="523037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0620" y="5087644"/>
            <a:ext cx="5263380" cy="174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Overriding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2421805" y="4257005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Height: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>
            <a:off x="2430104" y="4633569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6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Box();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Box(int, 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+ toString(): String</a:t>
            </a:r>
            <a:b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set(int, int, int ): void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>
            <a:off x="2471848" y="1577102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length: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width: 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2438403" y="2042769"/>
            <a:ext cx="332807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 ):void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 ,int ):void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+ toString(): String</a:t>
            </a:r>
            <a:endParaRPr/>
          </a:p>
        </p:txBody>
      </p:sp>
      <p:cxnSp>
        <p:nvCxnSpPr>
          <p:cNvPr id="138" name="Google Shape;138;p6"/>
          <p:cNvCxnSpPr>
            <a:stCxn id="126" idx="0"/>
          </p:cNvCxnSpPr>
          <p:nvPr/>
        </p:nvCxnSpPr>
        <p:spPr>
          <a:xfrm flipH="1" rot="10800000">
            <a:off x="4085840" y="3382572"/>
            <a:ext cx="16500" cy="34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>
            <a:off x="4102438" y="3154120"/>
            <a:ext cx="168084" cy="22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 flipH="1">
            <a:off x="3894626" y="3154120"/>
            <a:ext cx="257855" cy="22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>
            <a:off x="3894626" y="3382720"/>
            <a:ext cx="37589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Overriding Inherited Methods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838450"/>
            <a:ext cx="5553075" cy="287655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600200"/>
            <a:ext cx="3533775" cy="2486025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0250" y="3733800"/>
            <a:ext cx="3257550" cy="23241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175" y="1676400"/>
            <a:ext cx="1724025" cy="104775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00" y="2743200"/>
            <a:ext cx="1428750" cy="866775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2" name="Google Shape;152;p7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Overridden method: An inherited method is re-written</a:t>
            </a:r>
            <a:endParaRPr/>
          </a:p>
        </p:txBody>
      </p:sp>
      <p:cxnSp>
        <p:nvCxnSpPr>
          <p:cNvPr id="153" name="Google Shape;153;p7"/>
          <p:cNvCxnSpPr>
            <a:stCxn id="152" idx="2"/>
          </p:cNvCxnSpPr>
          <p:nvPr/>
        </p:nvCxnSpPr>
        <p:spPr>
          <a:xfrm flipH="1">
            <a:off x="5562600" y="1466910"/>
            <a:ext cx="304800" cy="16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7"/>
          <p:cNvCxnSpPr>
            <a:stCxn id="152" idx="2"/>
          </p:cNvCxnSpPr>
          <p:nvPr/>
        </p:nvCxnSpPr>
        <p:spPr>
          <a:xfrm flipH="1">
            <a:off x="2743200" y="1466910"/>
            <a:ext cx="3124200" cy="33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5" name="Google Shape;155;p7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Overloaded methods: Methods have the same name but their parameters are different in a class</a:t>
            </a:r>
            <a:endParaRPr/>
          </a:p>
        </p:txBody>
      </p:sp>
      <p:cxnSp>
        <p:nvCxnSpPr>
          <p:cNvPr id="156" name="Google Shape;156;p7"/>
          <p:cNvCxnSpPr>
            <a:stCxn id="155" idx="0"/>
          </p:cNvCxnSpPr>
          <p:nvPr/>
        </p:nvCxnSpPr>
        <p:spPr>
          <a:xfrm rot="10800000">
            <a:off x="2362200" y="4191114"/>
            <a:ext cx="419100" cy="165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Overridden Method be Determined?</a:t>
            </a:r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63" name="Google Shape;16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86" y="1162050"/>
              <a:ext cx="6619514" cy="539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19506" y="4369777"/>
              <a:ext cx="2638694" cy="17760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Google Shape;165;p8"/>
            <p:cNvCxnSpPr/>
            <p:nvPr/>
          </p:nvCxnSpPr>
          <p:spPr>
            <a:xfrm flipH="1" rot="5400000">
              <a:off x="-38100" y="3619500"/>
              <a:ext cx="3505200" cy="22860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6" name="Google Shape;166;p8"/>
            <p:cNvCxnSpPr/>
            <p:nvPr/>
          </p:nvCxnSpPr>
          <p:spPr>
            <a:xfrm flipH="1" rot="-5400000">
              <a:off x="4114800" y="2819400"/>
              <a:ext cx="3200400" cy="152400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7" name="Google Shape;167;p8"/>
            <p:cNvCxnSpPr/>
            <p:nvPr/>
          </p:nvCxnSpPr>
          <p:spPr>
            <a:xfrm flipH="1" rot="5400000">
              <a:off x="342900" y="4457700"/>
              <a:ext cx="2362200" cy="304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8" name="Google Shape;168;p8"/>
            <p:cNvCxnSpPr/>
            <p:nvPr/>
          </p:nvCxnSpPr>
          <p:spPr>
            <a:xfrm flipH="1" rot="-5400000">
              <a:off x="3848100" y="3086100"/>
              <a:ext cx="3733800" cy="152400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9" name="Google Shape;169;p8"/>
            <p:cNvCxnSpPr/>
            <p:nvPr/>
          </p:nvCxnSpPr>
          <p:spPr>
            <a:xfrm flipH="1" rot="5400000">
              <a:off x="266700" y="3467100"/>
              <a:ext cx="25908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0" name="Google Shape;170;p8"/>
            <p:cNvCxnSpPr/>
            <p:nvPr/>
          </p:nvCxnSpPr>
          <p:spPr>
            <a:xfrm flipH="1" rot="-5400000">
              <a:off x="4076700" y="3009900"/>
              <a:ext cx="3124200" cy="1676400"/>
            </a:xfrm>
            <a:prstGeom prst="straightConnector1">
              <a:avLst/>
            </a:prstGeom>
            <a:noFill/>
            <a:ln cap="flat" cmpd="sng" w="9525">
              <a:solidFill>
                <a:srgbClr val="00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1" name="Google Shape;171;p8"/>
            <p:cNvCxnSpPr/>
            <p:nvPr/>
          </p:nvCxnSpPr>
          <p:spPr>
            <a:xfrm flipH="1" rot="-5400000">
              <a:off x="4495800" y="3962400"/>
              <a:ext cx="2514600" cy="1447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2" name="Google Shape;172;p8"/>
            <p:cNvCxnSpPr/>
            <p:nvPr/>
          </p:nvCxnSpPr>
          <p:spPr>
            <a:xfrm flipH="1" rot="5400000">
              <a:off x="495300" y="3238500"/>
              <a:ext cx="2514600" cy="15240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Overridden Methods be Determined?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Father(declaration)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(m1, 600)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(m2, 650)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m2()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m1()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650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Son(declaration)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y=2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(m1, 600)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(m2, 800)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m2()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 are loaded to static heap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752600"/>
            <a:ext cx="27432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Class: 500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obj: 8000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</a:t>
            </a:r>
            <a:endParaRPr/>
          </a:p>
        </p:txBody>
      </p:sp>
      <p:cxnSp>
        <p:nvCxnSpPr>
          <p:cNvPr id="194" name="Google Shape;194;p9"/>
          <p:cNvCxnSpPr>
            <a:stCxn id="193" idx="2"/>
          </p:cNvCxnSpPr>
          <p:nvPr/>
        </p:nvCxnSpPr>
        <p:spPr>
          <a:xfrm>
            <a:off x="3276600" y="4498777"/>
            <a:ext cx="609600" cy="8352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9"/>
          <p:cNvCxnSpPr>
            <a:stCxn id="191" idx="1"/>
          </p:cNvCxnSpPr>
          <p:nvPr/>
        </p:nvCxnSpPr>
        <p:spPr>
          <a:xfrm flipH="1">
            <a:off x="2895600" y="4000500"/>
            <a:ext cx="838200" cy="17907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6" name="Google Shape;196;p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obj.m1();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obj.m2();</a:t>
            </a:r>
            <a:endParaRPr/>
          </a:p>
        </p:txBody>
      </p:sp>
      <p:cxnSp>
        <p:nvCxnSpPr>
          <p:cNvPr id="197" name="Google Shape;197;p9"/>
          <p:cNvCxnSpPr>
            <a:stCxn id="196" idx="0"/>
          </p:cNvCxnSpPr>
          <p:nvPr/>
        </p:nvCxnSpPr>
        <p:spPr>
          <a:xfrm rot="10800000">
            <a:off x="4191000" y="4495800"/>
            <a:ext cx="152400" cy="12954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8" name="Google Shape;198;p9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Class: 700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obj: 9000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9000</a:t>
            </a:r>
            <a:endParaRPr/>
          </a:p>
        </p:txBody>
      </p:sp>
      <p:cxnSp>
        <p:nvCxnSpPr>
          <p:cNvPr id="202" name="Google Shape;202;p9"/>
          <p:cNvCxnSpPr/>
          <p:nvPr/>
        </p:nvCxnSpPr>
        <p:spPr>
          <a:xfrm flipH="1" rot="-5400000">
            <a:off x="6172200" y="4749225"/>
            <a:ext cx="838200" cy="3810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3" name="Google Shape;203;p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obj.m1();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obj.m2();</a:t>
            </a:r>
            <a:endParaRPr/>
          </a:p>
        </p:txBody>
      </p:sp>
      <p:cxnSp>
        <p:nvCxnSpPr>
          <p:cNvPr id="204" name="Google Shape;204;p9"/>
          <p:cNvCxnSpPr>
            <a:stCxn id="203" idx="0"/>
          </p:cNvCxnSpPr>
          <p:nvPr/>
        </p:nvCxnSpPr>
        <p:spPr>
          <a:xfrm rot="10800000">
            <a:off x="7010400" y="4419525"/>
            <a:ext cx="228600" cy="13965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5" name="Google Shape;205;p9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y=2</a:t>
            </a:r>
            <a:endParaRPr/>
          </a:p>
        </p:txBody>
      </p:sp>
      <p:cxnSp>
        <p:nvCxnSpPr>
          <p:cNvPr id="206" name="Google Shape;206;p9"/>
          <p:cNvCxnSpPr>
            <a:stCxn id="199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9"/>
          <p:cNvCxnSpPr/>
          <p:nvPr/>
        </p:nvCxnSpPr>
        <p:spPr>
          <a:xfrm flipH="1" rot="5400000">
            <a:off x="1943100" y="24003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8" name="Google Shape;208;p9"/>
          <p:cNvCxnSpPr>
            <a:endCxn id="182" idx="2"/>
          </p:cNvCxnSpPr>
          <p:nvPr/>
        </p:nvCxnSpPr>
        <p:spPr>
          <a:xfrm flipH="1">
            <a:off x="457200" y="2514600"/>
            <a:ext cx="533400" cy="28956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9" name="Google Shape;209;p9"/>
          <p:cNvCxnSpPr>
            <a:endCxn id="186" idx="0"/>
          </p:cNvCxnSpPr>
          <p:nvPr/>
        </p:nvCxnSpPr>
        <p:spPr>
          <a:xfrm flipH="1">
            <a:off x="457200" y="2743200"/>
            <a:ext cx="533400" cy="1524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9"/>
          <p:cNvCxnSpPr/>
          <p:nvPr/>
        </p:nvCxnSpPr>
        <p:spPr>
          <a:xfrm flipH="1" rot="5400000">
            <a:off x="1676400" y="48006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9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9"/>
          <p:cNvCxnSpPr/>
          <p:nvPr/>
        </p:nvCxnSpPr>
        <p:spPr>
          <a:xfrm flipH="1">
            <a:off x="609600" y="49530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9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noFill/>
          <a:ln cap="flat" cmpd="sng" w="57150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9"/>
          <p:cNvCxnSpPr/>
          <p:nvPr/>
        </p:nvCxnSpPr>
        <p:spPr>
          <a:xfrm flipH="1" rot="-5400000">
            <a:off x="6515100" y="3009900"/>
            <a:ext cx="685800" cy="304800"/>
          </a:xfrm>
          <a:prstGeom prst="straightConnector1">
            <a:avLst/>
          </a:prstGeom>
          <a:noFill/>
          <a:ln cap="flat" cmpd="sng" w="57150">
            <a:solidFill>
              <a:srgbClr val="0000C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2007-08-21T04:43:22Z</dcterms:created>
  <dc:creator>DuyDT</dc:creator>
</cp:coreProperties>
</file>