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6" r:id="rId8"/>
    <p:sldId id="267" r:id="rId9"/>
    <p:sldId id="268" r:id="rId10"/>
    <p:sldId id="262" r:id="rId11"/>
    <p:sldId id="263" r:id="rId12"/>
    <p:sldId id="264" r:id="rId13"/>
    <p:sldId id="265" r:id="rId1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1" d="100"/>
          <a:sy n="81" d="100"/>
        </p:scale>
        <p:origin x="29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0E31FE29-C54B-42C0-8C73-9BF174C58DD7}" type="datetimeFigureOut">
              <a:rPr lang="pt-BR" smtClean="0"/>
              <a:t>29/04/2020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CAB990E-A22E-4435-89B6-9F934B06F6A8}" type="slidenum">
              <a:rPr lang="pt-BR" smtClean="0"/>
              <a:t>‹nº›</a:t>
            </a:fld>
            <a:endParaRPr lang="pt-BR"/>
          </a:p>
        </p:txBody>
      </p:sp>
    </p:spTree>
    <p:extLst>
      <p:ext uri="{BB962C8B-B14F-4D97-AF65-F5344CB8AC3E}">
        <p14:creationId xmlns:p14="http://schemas.microsoft.com/office/powerpoint/2010/main" val="1963154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0E31FE29-C54B-42C0-8C73-9BF174C58DD7}" type="datetimeFigureOut">
              <a:rPr lang="pt-BR" smtClean="0"/>
              <a:t>29/04/2020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CAB990E-A22E-4435-89B6-9F934B06F6A8}" type="slidenum">
              <a:rPr lang="pt-BR" smtClean="0"/>
              <a:t>‹nº›</a:t>
            </a:fld>
            <a:endParaRPr lang="pt-BR"/>
          </a:p>
        </p:txBody>
      </p:sp>
    </p:spTree>
    <p:extLst>
      <p:ext uri="{BB962C8B-B14F-4D97-AF65-F5344CB8AC3E}">
        <p14:creationId xmlns:p14="http://schemas.microsoft.com/office/powerpoint/2010/main" val="780680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0E31FE29-C54B-42C0-8C73-9BF174C58DD7}" type="datetimeFigureOut">
              <a:rPr lang="pt-BR" smtClean="0"/>
              <a:t>29/04/2020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CAB990E-A22E-4435-89B6-9F934B06F6A8}" type="slidenum">
              <a:rPr lang="pt-BR" smtClean="0"/>
              <a:t>‹nº›</a:t>
            </a:fld>
            <a:endParaRPr lang="pt-BR"/>
          </a:p>
        </p:txBody>
      </p:sp>
    </p:spTree>
    <p:extLst>
      <p:ext uri="{BB962C8B-B14F-4D97-AF65-F5344CB8AC3E}">
        <p14:creationId xmlns:p14="http://schemas.microsoft.com/office/powerpoint/2010/main" val="1096058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0E31FE29-C54B-42C0-8C73-9BF174C58DD7}" type="datetimeFigureOut">
              <a:rPr lang="pt-BR" smtClean="0"/>
              <a:t>29/04/2020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CAB990E-A22E-4435-89B6-9F934B06F6A8}" type="slidenum">
              <a:rPr lang="pt-BR" smtClean="0"/>
              <a:t>‹nº›</a:t>
            </a:fld>
            <a:endParaRPr lang="pt-BR"/>
          </a:p>
        </p:txBody>
      </p:sp>
    </p:spTree>
    <p:extLst>
      <p:ext uri="{BB962C8B-B14F-4D97-AF65-F5344CB8AC3E}">
        <p14:creationId xmlns:p14="http://schemas.microsoft.com/office/powerpoint/2010/main" val="1878995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Editar estilos de texto Mestre</a:t>
            </a:r>
          </a:p>
        </p:txBody>
      </p:sp>
      <p:sp>
        <p:nvSpPr>
          <p:cNvPr id="4" name="Espaço Reservado para Data 3"/>
          <p:cNvSpPr>
            <a:spLocks noGrp="1"/>
          </p:cNvSpPr>
          <p:nvPr>
            <p:ph type="dt" sz="half" idx="10"/>
          </p:nvPr>
        </p:nvSpPr>
        <p:spPr/>
        <p:txBody>
          <a:bodyPr/>
          <a:lstStyle/>
          <a:p>
            <a:fld id="{0E31FE29-C54B-42C0-8C73-9BF174C58DD7}" type="datetimeFigureOut">
              <a:rPr lang="pt-BR" smtClean="0"/>
              <a:t>29/04/2020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CAB990E-A22E-4435-89B6-9F934B06F6A8}" type="slidenum">
              <a:rPr lang="pt-BR" smtClean="0"/>
              <a:t>‹nº›</a:t>
            </a:fld>
            <a:endParaRPr lang="pt-BR"/>
          </a:p>
        </p:txBody>
      </p:sp>
    </p:spTree>
    <p:extLst>
      <p:ext uri="{BB962C8B-B14F-4D97-AF65-F5344CB8AC3E}">
        <p14:creationId xmlns:p14="http://schemas.microsoft.com/office/powerpoint/2010/main" val="463870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0E31FE29-C54B-42C0-8C73-9BF174C58DD7}" type="datetimeFigureOut">
              <a:rPr lang="pt-BR" smtClean="0"/>
              <a:t>29/04/2020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CAB990E-A22E-4435-89B6-9F934B06F6A8}" type="slidenum">
              <a:rPr lang="pt-BR" smtClean="0"/>
              <a:t>‹nº›</a:t>
            </a:fld>
            <a:endParaRPr lang="pt-BR"/>
          </a:p>
        </p:txBody>
      </p:sp>
    </p:spTree>
    <p:extLst>
      <p:ext uri="{BB962C8B-B14F-4D97-AF65-F5344CB8AC3E}">
        <p14:creationId xmlns:p14="http://schemas.microsoft.com/office/powerpoint/2010/main" val="3368722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0E31FE29-C54B-42C0-8C73-9BF174C58DD7}" type="datetimeFigureOut">
              <a:rPr lang="pt-BR" smtClean="0"/>
              <a:t>29/04/2020</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5CAB990E-A22E-4435-89B6-9F934B06F6A8}" type="slidenum">
              <a:rPr lang="pt-BR" smtClean="0"/>
              <a:t>‹nº›</a:t>
            </a:fld>
            <a:endParaRPr lang="pt-BR"/>
          </a:p>
        </p:txBody>
      </p:sp>
    </p:spTree>
    <p:extLst>
      <p:ext uri="{BB962C8B-B14F-4D97-AF65-F5344CB8AC3E}">
        <p14:creationId xmlns:p14="http://schemas.microsoft.com/office/powerpoint/2010/main" val="2836386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0E31FE29-C54B-42C0-8C73-9BF174C58DD7}" type="datetimeFigureOut">
              <a:rPr lang="pt-BR" smtClean="0"/>
              <a:t>29/04/2020</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5CAB990E-A22E-4435-89B6-9F934B06F6A8}" type="slidenum">
              <a:rPr lang="pt-BR" smtClean="0"/>
              <a:t>‹nº›</a:t>
            </a:fld>
            <a:endParaRPr lang="pt-BR"/>
          </a:p>
        </p:txBody>
      </p:sp>
    </p:spTree>
    <p:extLst>
      <p:ext uri="{BB962C8B-B14F-4D97-AF65-F5344CB8AC3E}">
        <p14:creationId xmlns:p14="http://schemas.microsoft.com/office/powerpoint/2010/main" val="2099390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0E31FE29-C54B-42C0-8C73-9BF174C58DD7}" type="datetimeFigureOut">
              <a:rPr lang="pt-BR" smtClean="0"/>
              <a:t>29/04/2020</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5CAB990E-A22E-4435-89B6-9F934B06F6A8}" type="slidenum">
              <a:rPr lang="pt-BR" smtClean="0"/>
              <a:t>‹nº›</a:t>
            </a:fld>
            <a:endParaRPr lang="pt-BR"/>
          </a:p>
        </p:txBody>
      </p:sp>
    </p:spTree>
    <p:extLst>
      <p:ext uri="{BB962C8B-B14F-4D97-AF65-F5344CB8AC3E}">
        <p14:creationId xmlns:p14="http://schemas.microsoft.com/office/powerpoint/2010/main" val="1017445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0E31FE29-C54B-42C0-8C73-9BF174C58DD7}" type="datetimeFigureOut">
              <a:rPr lang="pt-BR" smtClean="0"/>
              <a:t>29/04/2020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CAB990E-A22E-4435-89B6-9F934B06F6A8}" type="slidenum">
              <a:rPr lang="pt-BR" smtClean="0"/>
              <a:t>‹nº›</a:t>
            </a:fld>
            <a:endParaRPr lang="pt-BR"/>
          </a:p>
        </p:txBody>
      </p:sp>
    </p:spTree>
    <p:extLst>
      <p:ext uri="{BB962C8B-B14F-4D97-AF65-F5344CB8AC3E}">
        <p14:creationId xmlns:p14="http://schemas.microsoft.com/office/powerpoint/2010/main" val="176568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0E31FE29-C54B-42C0-8C73-9BF174C58DD7}" type="datetimeFigureOut">
              <a:rPr lang="pt-BR" smtClean="0"/>
              <a:t>29/04/2020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CAB990E-A22E-4435-89B6-9F934B06F6A8}" type="slidenum">
              <a:rPr lang="pt-BR" smtClean="0"/>
              <a:t>‹nº›</a:t>
            </a:fld>
            <a:endParaRPr lang="pt-BR"/>
          </a:p>
        </p:txBody>
      </p:sp>
    </p:spTree>
    <p:extLst>
      <p:ext uri="{BB962C8B-B14F-4D97-AF65-F5344CB8AC3E}">
        <p14:creationId xmlns:p14="http://schemas.microsoft.com/office/powerpoint/2010/main" val="439463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31FE29-C54B-42C0-8C73-9BF174C58DD7}" type="datetimeFigureOut">
              <a:rPr lang="pt-BR" smtClean="0"/>
              <a:t>29/04/2020</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AB990E-A22E-4435-89B6-9F934B06F6A8}" type="slidenum">
              <a:rPr lang="pt-BR" smtClean="0"/>
              <a:t>‹nº›</a:t>
            </a:fld>
            <a:endParaRPr lang="pt-BR"/>
          </a:p>
        </p:txBody>
      </p:sp>
    </p:spTree>
    <p:extLst>
      <p:ext uri="{BB962C8B-B14F-4D97-AF65-F5344CB8AC3E}">
        <p14:creationId xmlns:p14="http://schemas.microsoft.com/office/powerpoint/2010/main" val="3844332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data.gouv.f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err="1" smtClean="0"/>
              <a:t>Capstone</a:t>
            </a:r>
            <a:r>
              <a:rPr lang="pt-BR" dirty="0" smtClean="0"/>
              <a:t> Project</a:t>
            </a:r>
            <a:endParaRPr lang="pt-BR" dirty="0"/>
          </a:p>
        </p:txBody>
      </p:sp>
      <p:sp>
        <p:nvSpPr>
          <p:cNvPr id="3" name="Subtítulo 2"/>
          <p:cNvSpPr>
            <a:spLocks noGrp="1"/>
          </p:cNvSpPr>
          <p:nvPr>
            <p:ph type="subTitle" idx="1"/>
          </p:nvPr>
        </p:nvSpPr>
        <p:spPr/>
        <p:txBody>
          <a:bodyPr/>
          <a:lstStyle/>
          <a:p>
            <a:r>
              <a:rPr lang="pt-BR" dirty="0" smtClean="0"/>
              <a:t>The </a:t>
            </a:r>
            <a:r>
              <a:rPr lang="pt-BR" dirty="0" err="1" smtClean="0"/>
              <a:t>Battle</a:t>
            </a:r>
            <a:r>
              <a:rPr lang="pt-BR" dirty="0" smtClean="0"/>
              <a:t> </a:t>
            </a:r>
            <a:r>
              <a:rPr lang="pt-BR" dirty="0" err="1" smtClean="0"/>
              <a:t>of</a:t>
            </a:r>
            <a:r>
              <a:rPr lang="pt-BR" dirty="0" smtClean="0"/>
              <a:t>  </a:t>
            </a:r>
            <a:r>
              <a:rPr lang="pt-BR" dirty="0" err="1" smtClean="0"/>
              <a:t>Neighborhoods</a:t>
            </a:r>
            <a:endParaRPr lang="pt-BR" dirty="0" smtClean="0"/>
          </a:p>
          <a:p>
            <a:r>
              <a:rPr lang="pt-BR" dirty="0" smtClean="0"/>
              <a:t>Paris </a:t>
            </a:r>
            <a:r>
              <a:rPr lang="pt-BR" dirty="0" err="1" smtClean="0"/>
              <a:t>Restaurants</a:t>
            </a:r>
            <a:endParaRPr lang="pt-BR" dirty="0" smtClean="0"/>
          </a:p>
          <a:p>
            <a:r>
              <a:rPr lang="pt-BR" dirty="0" smtClean="0"/>
              <a:t>Lucas DA RIN</a:t>
            </a:r>
            <a:endParaRPr lang="pt-BR" dirty="0"/>
          </a:p>
        </p:txBody>
      </p:sp>
    </p:spTree>
    <p:extLst>
      <p:ext uri="{BB962C8B-B14F-4D97-AF65-F5344CB8AC3E}">
        <p14:creationId xmlns:p14="http://schemas.microsoft.com/office/powerpoint/2010/main" val="3848252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Results</a:t>
            </a:r>
            <a:endParaRPr lang="pt-BR" dirty="0"/>
          </a:p>
        </p:txBody>
      </p:sp>
      <p:sp>
        <p:nvSpPr>
          <p:cNvPr id="3" name="Espaço Reservado para Conteúdo 2"/>
          <p:cNvSpPr>
            <a:spLocks noGrp="1"/>
          </p:cNvSpPr>
          <p:nvPr>
            <p:ph idx="1"/>
          </p:nvPr>
        </p:nvSpPr>
        <p:spPr>
          <a:xfrm>
            <a:off x="838200" y="1825625"/>
            <a:ext cx="5871358" cy="4351338"/>
          </a:xfrm>
        </p:spPr>
        <p:txBody>
          <a:bodyPr>
            <a:normAutofit/>
          </a:bodyPr>
          <a:lstStyle/>
          <a:p>
            <a:r>
              <a:rPr lang="en-US" sz="2000" dirty="0"/>
              <a:t>The results show that French Restaurants are the most popular ones in 11 of the 20 neighborhoods of Paris, while Cafés &amp; bars and Asian Restaurants account for 7 and 2 neighborhoods, </a:t>
            </a:r>
            <a:r>
              <a:rPr lang="en-US" sz="2000" dirty="0" smtClean="0"/>
              <a:t>respectively;</a:t>
            </a:r>
          </a:p>
          <a:p>
            <a:endParaRPr lang="en-US" sz="2000" dirty="0"/>
          </a:p>
          <a:p>
            <a:r>
              <a:rPr lang="en-US" sz="2000" dirty="0"/>
              <a:t>Café de Flore </a:t>
            </a:r>
            <a:r>
              <a:rPr lang="en-US" sz="2000" dirty="0" smtClean="0"/>
              <a:t>is </a:t>
            </a:r>
            <a:r>
              <a:rPr lang="en-US" sz="2000" dirty="0"/>
              <a:t>the most popular one and La Cave de </a:t>
            </a:r>
            <a:r>
              <a:rPr lang="en-US" sz="2000" dirty="0" err="1"/>
              <a:t>Septime</a:t>
            </a:r>
            <a:r>
              <a:rPr lang="en-US" sz="2000" dirty="0"/>
              <a:t> </a:t>
            </a:r>
            <a:r>
              <a:rPr lang="en-US" sz="2000" dirty="0" smtClean="0"/>
              <a:t>is </a:t>
            </a:r>
            <a:r>
              <a:rPr lang="en-US" sz="2000" dirty="0"/>
              <a:t>the best </a:t>
            </a:r>
            <a:r>
              <a:rPr lang="en-US" sz="2000" dirty="0" smtClean="0"/>
              <a:t>restaurant of our sample;</a:t>
            </a:r>
          </a:p>
          <a:p>
            <a:endParaRPr lang="en-US" sz="2000" dirty="0"/>
          </a:p>
          <a:p>
            <a:r>
              <a:rPr lang="en-US" sz="2000" dirty="0"/>
              <a:t>3ème neighborhood is the one with the best ratings, while 12ème and 20ème have average ratings below </a:t>
            </a:r>
            <a:r>
              <a:rPr lang="en-US" sz="2000" dirty="0" smtClean="0"/>
              <a:t>7;</a:t>
            </a:r>
            <a:endParaRPr lang="pt-BR" sz="2000" dirty="0"/>
          </a:p>
        </p:txBody>
      </p:sp>
      <p:pic>
        <p:nvPicPr>
          <p:cNvPr id="4" name="Imagem 3"/>
          <p:cNvPicPr>
            <a:picLocks noChangeAspect="1"/>
          </p:cNvPicPr>
          <p:nvPr/>
        </p:nvPicPr>
        <p:blipFill>
          <a:blip r:embed="rId2"/>
          <a:stretch>
            <a:fillRect/>
          </a:stretch>
        </p:blipFill>
        <p:spPr>
          <a:xfrm>
            <a:off x="6709558" y="1505012"/>
            <a:ext cx="5038743" cy="4408900"/>
          </a:xfrm>
          <a:prstGeom prst="rect">
            <a:avLst/>
          </a:prstGeom>
        </p:spPr>
      </p:pic>
    </p:spTree>
    <p:extLst>
      <p:ext uri="{BB962C8B-B14F-4D97-AF65-F5344CB8AC3E}">
        <p14:creationId xmlns:p14="http://schemas.microsoft.com/office/powerpoint/2010/main" val="164136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Discussion</a:t>
            </a:r>
            <a:endParaRPr lang="pt-BR" dirty="0"/>
          </a:p>
        </p:txBody>
      </p:sp>
      <p:sp>
        <p:nvSpPr>
          <p:cNvPr id="3" name="Espaço Reservado para Conteúdo 2"/>
          <p:cNvSpPr>
            <a:spLocks noGrp="1"/>
          </p:cNvSpPr>
          <p:nvPr>
            <p:ph idx="1"/>
          </p:nvPr>
        </p:nvSpPr>
        <p:spPr>
          <a:xfrm>
            <a:off x="838200" y="1825625"/>
            <a:ext cx="6465125" cy="4351338"/>
          </a:xfrm>
        </p:spPr>
        <p:txBody>
          <a:bodyPr>
            <a:normAutofit/>
          </a:bodyPr>
          <a:lstStyle/>
          <a:p>
            <a:r>
              <a:rPr lang="en-US" sz="2000" dirty="0"/>
              <a:t>The results </a:t>
            </a:r>
            <a:r>
              <a:rPr lang="en-US" sz="2000" dirty="0" smtClean="0"/>
              <a:t>show </a:t>
            </a:r>
            <a:r>
              <a:rPr lang="en-US" sz="2000" dirty="0"/>
              <a:t>that </a:t>
            </a:r>
            <a:r>
              <a:rPr lang="en-US" sz="2000" dirty="0" smtClean="0"/>
              <a:t>French </a:t>
            </a:r>
            <a:r>
              <a:rPr lang="en-US" sz="2000" dirty="0"/>
              <a:t>restaurants, followed by cafés and bars are the most common venues in 18 of the 20 </a:t>
            </a:r>
            <a:r>
              <a:rPr lang="en-US" sz="2000" dirty="0" smtClean="0"/>
              <a:t>neighborhoods;</a:t>
            </a:r>
          </a:p>
          <a:p>
            <a:endParaRPr lang="en-US" sz="2000" dirty="0"/>
          </a:p>
          <a:p>
            <a:r>
              <a:rPr lang="en-US" sz="2000" dirty="0" smtClean="0"/>
              <a:t>This first result is no surprise, since French restaurants are probably the most common ones in France;</a:t>
            </a:r>
          </a:p>
          <a:p>
            <a:endParaRPr lang="en-US" sz="2000" dirty="0"/>
          </a:p>
          <a:p>
            <a:r>
              <a:rPr lang="en-US" sz="2000" dirty="0" smtClean="0"/>
              <a:t>On the other hand, the 1</a:t>
            </a:r>
            <a:r>
              <a:rPr lang="en-US" sz="2000" baseline="30000" dirty="0" smtClean="0"/>
              <a:t>st</a:t>
            </a:r>
            <a:r>
              <a:rPr lang="en-US" sz="2000" dirty="0" smtClean="0"/>
              <a:t> and the 13</a:t>
            </a:r>
            <a:r>
              <a:rPr lang="en-US" sz="2000" baseline="30000" dirty="0" smtClean="0"/>
              <a:t>th</a:t>
            </a:r>
            <a:r>
              <a:rPr lang="en-US" sz="2000" dirty="0" smtClean="0"/>
              <a:t> neighborhoods have more Asian Restaurants than French and Bars, which makes sense, since the Japanese area and the Asian area are located in these neighborhoods respectively;</a:t>
            </a:r>
          </a:p>
          <a:p>
            <a:endParaRPr lang="en-US" sz="2000" dirty="0"/>
          </a:p>
          <a:p>
            <a:endParaRPr lang="pt-BR" sz="2000"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9255" y="2122509"/>
            <a:ext cx="3947433" cy="2972006"/>
          </a:xfrm>
          <a:prstGeom prst="rect">
            <a:avLst/>
          </a:prstGeom>
        </p:spPr>
      </p:pic>
      <p:sp>
        <p:nvSpPr>
          <p:cNvPr id="5" name="CaixaDeTexto 4"/>
          <p:cNvSpPr txBox="1"/>
          <p:nvPr/>
        </p:nvSpPr>
        <p:spPr>
          <a:xfrm>
            <a:off x="7701920" y="5201393"/>
            <a:ext cx="3842101" cy="230832"/>
          </a:xfrm>
          <a:prstGeom prst="rect">
            <a:avLst/>
          </a:prstGeom>
          <a:noFill/>
        </p:spPr>
        <p:txBody>
          <a:bodyPr wrap="square" rtlCol="0">
            <a:spAutoFit/>
          </a:bodyPr>
          <a:lstStyle/>
          <a:p>
            <a:pPr algn="ctr"/>
            <a:r>
              <a:rPr lang="pt-BR" sz="900" dirty="0" err="1" smtClean="0"/>
              <a:t>Quartier</a:t>
            </a:r>
            <a:r>
              <a:rPr lang="pt-BR" sz="900" dirty="0" smtClean="0"/>
              <a:t> </a:t>
            </a:r>
            <a:r>
              <a:rPr lang="pt-BR" sz="900" dirty="0" err="1" smtClean="0"/>
              <a:t>Asiatique</a:t>
            </a:r>
            <a:r>
              <a:rPr lang="pt-BR" sz="900" dirty="0" smtClean="0"/>
              <a:t>. </a:t>
            </a:r>
            <a:r>
              <a:rPr lang="pt-BR" sz="900" dirty="0" err="1" smtClean="0"/>
              <a:t>Source</a:t>
            </a:r>
            <a:r>
              <a:rPr lang="pt-BR" sz="900" dirty="0" smtClean="0"/>
              <a:t>: Le </a:t>
            </a:r>
            <a:r>
              <a:rPr lang="pt-BR" sz="900" dirty="0" err="1" smtClean="0"/>
              <a:t>Routard</a:t>
            </a:r>
            <a:r>
              <a:rPr lang="pt-BR" sz="900" dirty="0" smtClean="0"/>
              <a:t> (routard.com)</a:t>
            </a:r>
            <a:endParaRPr lang="pt-BR" sz="900" dirty="0"/>
          </a:p>
        </p:txBody>
      </p:sp>
    </p:spTree>
    <p:extLst>
      <p:ext uri="{BB962C8B-B14F-4D97-AF65-F5344CB8AC3E}">
        <p14:creationId xmlns:p14="http://schemas.microsoft.com/office/powerpoint/2010/main" val="1031024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Discussion</a:t>
            </a:r>
            <a:r>
              <a:rPr lang="pt-BR" dirty="0" smtClean="0"/>
              <a:t> – </a:t>
            </a:r>
            <a:r>
              <a:rPr lang="pt-BR" dirty="0" err="1" smtClean="0"/>
              <a:t>Limitations</a:t>
            </a:r>
            <a:r>
              <a:rPr lang="pt-BR" dirty="0" smtClean="0"/>
              <a:t> </a:t>
            </a:r>
            <a:r>
              <a:rPr lang="pt-BR" dirty="0" err="1" smtClean="0"/>
              <a:t>of</a:t>
            </a:r>
            <a:r>
              <a:rPr lang="pt-BR" dirty="0" smtClean="0"/>
              <a:t> </a:t>
            </a:r>
            <a:r>
              <a:rPr lang="pt-BR" dirty="0" err="1" smtClean="0"/>
              <a:t>the</a:t>
            </a:r>
            <a:r>
              <a:rPr lang="pt-BR" dirty="0" smtClean="0"/>
              <a:t> </a:t>
            </a:r>
            <a:r>
              <a:rPr lang="pt-BR" dirty="0" err="1" smtClean="0"/>
              <a:t>model</a:t>
            </a:r>
            <a:endParaRPr lang="pt-BR" dirty="0"/>
          </a:p>
        </p:txBody>
      </p:sp>
      <p:sp>
        <p:nvSpPr>
          <p:cNvPr id="3" name="Espaço Reservado para Conteúdo 2"/>
          <p:cNvSpPr>
            <a:spLocks noGrp="1"/>
          </p:cNvSpPr>
          <p:nvPr>
            <p:ph idx="1"/>
          </p:nvPr>
        </p:nvSpPr>
        <p:spPr/>
        <p:txBody>
          <a:bodyPr>
            <a:normAutofit/>
          </a:bodyPr>
          <a:lstStyle/>
          <a:p>
            <a:endParaRPr lang="en-US" sz="2000" dirty="0" smtClean="0"/>
          </a:p>
          <a:p>
            <a:r>
              <a:rPr lang="en-US" sz="2000" dirty="0" smtClean="0"/>
              <a:t>The </a:t>
            </a:r>
            <a:r>
              <a:rPr lang="en-US" sz="2000" dirty="0"/>
              <a:t>model </a:t>
            </a:r>
            <a:r>
              <a:rPr lang="en-US" sz="2000" dirty="0" smtClean="0"/>
              <a:t>created for this project </a:t>
            </a:r>
            <a:r>
              <a:rPr lang="en-US" sz="2000" dirty="0"/>
              <a:t>uses a sample of the venues found in Paris and it does not intend to represent with perfect accuracy the </a:t>
            </a:r>
            <a:r>
              <a:rPr lang="en-US" sz="2000" dirty="0" smtClean="0"/>
              <a:t>reality;</a:t>
            </a:r>
          </a:p>
          <a:p>
            <a:endParaRPr lang="en-US" sz="2000" dirty="0"/>
          </a:p>
          <a:p>
            <a:r>
              <a:rPr lang="en-US" sz="2000" dirty="0" smtClean="0"/>
              <a:t>The </a:t>
            </a:r>
            <a:r>
              <a:rPr lang="en-US" sz="2000" dirty="0"/>
              <a:t>analysis of the best restaurant and the most popular one may be somehow </a:t>
            </a:r>
            <a:r>
              <a:rPr lang="en-US" sz="2000" dirty="0" smtClean="0"/>
              <a:t>compromised, since not all of the restaurants are in our sample;</a:t>
            </a:r>
          </a:p>
          <a:p>
            <a:endParaRPr lang="en-US" sz="2000" dirty="0"/>
          </a:p>
          <a:p>
            <a:r>
              <a:rPr lang="en-US" sz="2000" dirty="0" smtClean="0"/>
              <a:t>The </a:t>
            </a:r>
            <a:r>
              <a:rPr lang="en-US" sz="2000" dirty="0"/>
              <a:t>number of </a:t>
            </a:r>
            <a:r>
              <a:rPr lang="en-US" sz="2000" dirty="0" smtClean="0"/>
              <a:t>results in the sample of </a:t>
            </a:r>
            <a:r>
              <a:rPr lang="en-US" sz="2000" dirty="0"/>
              <a:t>the project is limited by the API quota, the number of restaurants and bars, 989, is the best one to be reached within the limits of the API </a:t>
            </a:r>
            <a:r>
              <a:rPr lang="en-US" sz="2000" dirty="0" smtClean="0"/>
              <a:t>quota;</a:t>
            </a:r>
            <a:endParaRPr lang="pt-BR" sz="2000" dirty="0"/>
          </a:p>
        </p:txBody>
      </p:sp>
    </p:spTree>
    <p:extLst>
      <p:ext uri="{BB962C8B-B14F-4D97-AF65-F5344CB8AC3E}">
        <p14:creationId xmlns:p14="http://schemas.microsoft.com/office/powerpoint/2010/main" val="682720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Conclusion</a:t>
            </a:r>
            <a:endParaRPr lang="pt-BR" dirty="0"/>
          </a:p>
        </p:txBody>
      </p:sp>
      <p:sp>
        <p:nvSpPr>
          <p:cNvPr id="3" name="Espaço Reservado para Conteúdo 2"/>
          <p:cNvSpPr>
            <a:spLocks noGrp="1"/>
          </p:cNvSpPr>
          <p:nvPr>
            <p:ph idx="1"/>
          </p:nvPr>
        </p:nvSpPr>
        <p:spPr/>
        <p:txBody>
          <a:bodyPr>
            <a:normAutofit/>
          </a:bodyPr>
          <a:lstStyle/>
          <a:p>
            <a:r>
              <a:rPr lang="en-US" sz="2000" dirty="0"/>
              <a:t>This study concludes that </a:t>
            </a:r>
            <a:r>
              <a:rPr lang="en-US" sz="2000" dirty="0" err="1"/>
              <a:t>french</a:t>
            </a:r>
            <a:r>
              <a:rPr lang="en-US" sz="2000" dirty="0"/>
              <a:t> restaurants are most common ones in 11 of the 20 neighborhoods of Paris, followed by cafés and </a:t>
            </a:r>
            <a:r>
              <a:rPr lang="en-US" sz="2000" dirty="0" smtClean="0"/>
              <a:t>bars;</a:t>
            </a:r>
          </a:p>
          <a:p>
            <a:endParaRPr lang="en-US" sz="2000" dirty="0"/>
          </a:p>
          <a:p>
            <a:r>
              <a:rPr lang="en-US" sz="2000" dirty="0"/>
              <a:t>Another interesting point is that the 13th and the 1st shows more </a:t>
            </a:r>
            <a:r>
              <a:rPr lang="en-US" sz="2000" dirty="0" err="1"/>
              <a:t>asian</a:t>
            </a:r>
            <a:r>
              <a:rPr lang="en-US" sz="2000" dirty="0"/>
              <a:t> restaurants than any category of restaurant in our </a:t>
            </a:r>
            <a:r>
              <a:rPr lang="en-US" sz="2000" dirty="0" smtClean="0"/>
              <a:t>sample;</a:t>
            </a:r>
          </a:p>
          <a:p>
            <a:endParaRPr lang="en-US" sz="2000" dirty="0"/>
          </a:p>
          <a:p>
            <a:r>
              <a:rPr lang="en-US" sz="2000" dirty="0" smtClean="0"/>
              <a:t>Another </a:t>
            </a:r>
            <a:r>
              <a:rPr lang="en-US" sz="2000" dirty="0"/>
              <a:t>interesting conclusion is that most neighborhoods have no significant difference in their average rating, while 12ème and 20ème classify by far as the least appealing neighborhoods in clients’ opinion.</a:t>
            </a:r>
            <a:endParaRPr lang="pt-BR" sz="2000" dirty="0"/>
          </a:p>
        </p:txBody>
      </p:sp>
    </p:spTree>
    <p:extLst>
      <p:ext uri="{BB962C8B-B14F-4D97-AF65-F5344CB8AC3E}">
        <p14:creationId xmlns:p14="http://schemas.microsoft.com/office/powerpoint/2010/main" val="2773278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Agenda</a:t>
            </a:r>
            <a:endParaRPr lang="pt-BR" dirty="0"/>
          </a:p>
        </p:txBody>
      </p:sp>
      <p:graphicFrame>
        <p:nvGraphicFramePr>
          <p:cNvPr id="4" name="Espaço Reservado para Conteúdo 3"/>
          <p:cNvGraphicFramePr>
            <a:graphicFrameLocks noGrp="1"/>
          </p:cNvGraphicFramePr>
          <p:nvPr>
            <p:ph idx="1"/>
            <p:extLst>
              <p:ext uri="{D42A27DB-BD31-4B8C-83A1-F6EECF244321}">
                <p14:modId xmlns:p14="http://schemas.microsoft.com/office/powerpoint/2010/main" val="77936855"/>
              </p:ext>
            </p:extLst>
          </p:nvPr>
        </p:nvGraphicFramePr>
        <p:xfrm>
          <a:off x="438142" y="1857374"/>
          <a:ext cx="1862138" cy="365760"/>
        </p:xfrm>
        <a:graphic>
          <a:graphicData uri="http://schemas.openxmlformats.org/drawingml/2006/table">
            <a:tbl>
              <a:tblPr firstRow="1" bandRow="1">
                <a:tableStyleId>{5C22544A-7EE6-4342-B048-85BDC9FD1C3A}</a:tableStyleId>
              </a:tblPr>
              <a:tblGrid>
                <a:gridCol w="1862138">
                  <a:extLst>
                    <a:ext uri="{9D8B030D-6E8A-4147-A177-3AD203B41FA5}">
                      <a16:colId xmlns:a16="http://schemas.microsoft.com/office/drawing/2014/main" val="3676566759"/>
                    </a:ext>
                  </a:extLst>
                </a:gridCol>
              </a:tblGrid>
              <a:tr h="324803">
                <a:tc>
                  <a:txBody>
                    <a:bodyPr/>
                    <a:lstStyle/>
                    <a:p>
                      <a:pPr algn="ctr"/>
                      <a:r>
                        <a:rPr lang="pt-BR" dirty="0" err="1" smtClean="0">
                          <a:solidFill>
                            <a:schemeClr val="tx1"/>
                          </a:solidFill>
                        </a:rPr>
                        <a:t>Introduction</a:t>
                      </a:r>
                      <a:endParaRPr lang="pt-BR"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96545428"/>
                  </a:ext>
                </a:extLst>
              </a:tr>
            </a:tbl>
          </a:graphicData>
        </a:graphic>
      </p:graphicFrame>
      <p:graphicFrame>
        <p:nvGraphicFramePr>
          <p:cNvPr id="6" name="Espaço Reservado para Conteúdo 3"/>
          <p:cNvGraphicFramePr>
            <a:graphicFrameLocks/>
          </p:cNvGraphicFramePr>
          <p:nvPr>
            <p:extLst>
              <p:ext uri="{D42A27DB-BD31-4B8C-83A1-F6EECF244321}">
                <p14:modId xmlns:p14="http://schemas.microsoft.com/office/powerpoint/2010/main" val="2948136968"/>
              </p:ext>
            </p:extLst>
          </p:nvPr>
        </p:nvGraphicFramePr>
        <p:xfrm>
          <a:off x="2633663" y="1852608"/>
          <a:ext cx="1862138" cy="365760"/>
        </p:xfrm>
        <a:graphic>
          <a:graphicData uri="http://schemas.openxmlformats.org/drawingml/2006/table">
            <a:tbl>
              <a:tblPr firstRow="1" bandRow="1">
                <a:tableStyleId>{5C22544A-7EE6-4342-B048-85BDC9FD1C3A}</a:tableStyleId>
              </a:tblPr>
              <a:tblGrid>
                <a:gridCol w="1862138">
                  <a:extLst>
                    <a:ext uri="{9D8B030D-6E8A-4147-A177-3AD203B41FA5}">
                      <a16:colId xmlns:a16="http://schemas.microsoft.com/office/drawing/2014/main" val="3676566759"/>
                    </a:ext>
                  </a:extLst>
                </a:gridCol>
              </a:tblGrid>
              <a:tr h="324803">
                <a:tc>
                  <a:txBody>
                    <a:bodyPr/>
                    <a:lstStyle/>
                    <a:p>
                      <a:pPr algn="ctr"/>
                      <a:r>
                        <a:rPr lang="pt-BR" dirty="0" smtClean="0">
                          <a:solidFill>
                            <a:schemeClr val="tx1"/>
                          </a:solidFill>
                        </a:rPr>
                        <a:t>Data</a:t>
                      </a:r>
                      <a:endParaRPr lang="pt-BR"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96545428"/>
                  </a:ext>
                </a:extLst>
              </a:tr>
            </a:tbl>
          </a:graphicData>
        </a:graphic>
      </p:graphicFrame>
      <p:graphicFrame>
        <p:nvGraphicFramePr>
          <p:cNvPr id="7" name="Espaço Reservado para Conteúdo 3"/>
          <p:cNvGraphicFramePr>
            <a:graphicFrameLocks/>
          </p:cNvGraphicFramePr>
          <p:nvPr>
            <p:extLst>
              <p:ext uri="{D42A27DB-BD31-4B8C-83A1-F6EECF244321}">
                <p14:modId xmlns:p14="http://schemas.microsoft.com/office/powerpoint/2010/main" val="1756758064"/>
              </p:ext>
            </p:extLst>
          </p:nvPr>
        </p:nvGraphicFramePr>
        <p:xfrm>
          <a:off x="4829180" y="1852596"/>
          <a:ext cx="1862138" cy="365760"/>
        </p:xfrm>
        <a:graphic>
          <a:graphicData uri="http://schemas.openxmlformats.org/drawingml/2006/table">
            <a:tbl>
              <a:tblPr firstRow="1" bandRow="1">
                <a:tableStyleId>{5C22544A-7EE6-4342-B048-85BDC9FD1C3A}</a:tableStyleId>
              </a:tblPr>
              <a:tblGrid>
                <a:gridCol w="1862138">
                  <a:extLst>
                    <a:ext uri="{9D8B030D-6E8A-4147-A177-3AD203B41FA5}">
                      <a16:colId xmlns:a16="http://schemas.microsoft.com/office/drawing/2014/main" val="3676566759"/>
                    </a:ext>
                  </a:extLst>
                </a:gridCol>
              </a:tblGrid>
              <a:tr h="324803">
                <a:tc>
                  <a:txBody>
                    <a:bodyPr/>
                    <a:lstStyle/>
                    <a:p>
                      <a:pPr algn="ctr"/>
                      <a:r>
                        <a:rPr lang="pt-BR" dirty="0" err="1" smtClean="0">
                          <a:solidFill>
                            <a:schemeClr val="tx1"/>
                          </a:solidFill>
                        </a:rPr>
                        <a:t>Methodology</a:t>
                      </a:r>
                      <a:endParaRPr lang="pt-BR"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96545428"/>
                  </a:ext>
                </a:extLst>
              </a:tr>
            </a:tbl>
          </a:graphicData>
        </a:graphic>
      </p:graphicFrame>
      <p:graphicFrame>
        <p:nvGraphicFramePr>
          <p:cNvPr id="8" name="Espaço Reservado para Conteúdo 3"/>
          <p:cNvGraphicFramePr>
            <a:graphicFrameLocks/>
          </p:cNvGraphicFramePr>
          <p:nvPr>
            <p:extLst>
              <p:ext uri="{D42A27DB-BD31-4B8C-83A1-F6EECF244321}">
                <p14:modId xmlns:p14="http://schemas.microsoft.com/office/powerpoint/2010/main" val="138630082"/>
              </p:ext>
            </p:extLst>
          </p:nvPr>
        </p:nvGraphicFramePr>
        <p:xfrm>
          <a:off x="7010420" y="1857364"/>
          <a:ext cx="2209797" cy="365760"/>
        </p:xfrm>
        <a:graphic>
          <a:graphicData uri="http://schemas.openxmlformats.org/drawingml/2006/table">
            <a:tbl>
              <a:tblPr firstRow="1" bandRow="1">
                <a:tableStyleId>{5C22544A-7EE6-4342-B048-85BDC9FD1C3A}</a:tableStyleId>
              </a:tblPr>
              <a:tblGrid>
                <a:gridCol w="2209797">
                  <a:extLst>
                    <a:ext uri="{9D8B030D-6E8A-4147-A177-3AD203B41FA5}">
                      <a16:colId xmlns:a16="http://schemas.microsoft.com/office/drawing/2014/main" val="3676566759"/>
                    </a:ext>
                  </a:extLst>
                </a:gridCol>
              </a:tblGrid>
              <a:tr h="324803">
                <a:tc>
                  <a:txBody>
                    <a:bodyPr/>
                    <a:lstStyle/>
                    <a:p>
                      <a:pPr algn="ctr"/>
                      <a:r>
                        <a:rPr lang="pt-BR" dirty="0" err="1" smtClean="0">
                          <a:solidFill>
                            <a:schemeClr val="tx1"/>
                          </a:solidFill>
                        </a:rPr>
                        <a:t>Results</a:t>
                      </a:r>
                      <a:r>
                        <a:rPr lang="pt-BR" baseline="0" dirty="0" smtClean="0">
                          <a:solidFill>
                            <a:schemeClr val="tx1"/>
                          </a:solidFill>
                        </a:rPr>
                        <a:t> &amp; </a:t>
                      </a:r>
                      <a:r>
                        <a:rPr lang="pt-BR" baseline="0" dirty="0" err="1" smtClean="0">
                          <a:solidFill>
                            <a:schemeClr val="tx1"/>
                          </a:solidFill>
                        </a:rPr>
                        <a:t>Discussion</a:t>
                      </a:r>
                      <a:endParaRPr lang="pt-BR"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96545428"/>
                  </a:ext>
                </a:extLst>
              </a:tr>
            </a:tbl>
          </a:graphicData>
        </a:graphic>
      </p:graphicFrame>
      <p:graphicFrame>
        <p:nvGraphicFramePr>
          <p:cNvPr id="9" name="Espaço Reservado para Conteúdo 3"/>
          <p:cNvGraphicFramePr>
            <a:graphicFrameLocks/>
          </p:cNvGraphicFramePr>
          <p:nvPr>
            <p:extLst>
              <p:ext uri="{D42A27DB-BD31-4B8C-83A1-F6EECF244321}">
                <p14:modId xmlns:p14="http://schemas.microsoft.com/office/powerpoint/2010/main" val="4257378247"/>
              </p:ext>
            </p:extLst>
          </p:nvPr>
        </p:nvGraphicFramePr>
        <p:xfrm>
          <a:off x="9534554" y="1852599"/>
          <a:ext cx="2109760" cy="365760"/>
        </p:xfrm>
        <a:graphic>
          <a:graphicData uri="http://schemas.openxmlformats.org/drawingml/2006/table">
            <a:tbl>
              <a:tblPr firstRow="1" bandRow="1">
                <a:tableStyleId>{5C22544A-7EE6-4342-B048-85BDC9FD1C3A}</a:tableStyleId>
              </a:tblPr>
              <a:tblGrid>
                <a:gridCol w="2109760">
                  <a:extLst>
                    <a:ext uri="{9D8B030D-6E8A-4147-A177-3AD203B41FA5}">
                      <a16:colId xmlns:a16="http://schemas.microsoft.com/office/drawing/2014/main" val="3676566759"/>
                    </a:ext>
                  </a:extLst>
                </a:gridCol>
              </a:tblGrid>
              <a:tr h="324803">
                <a:tc>
                  <a:txBody>
                    <a:bodyPr/>
                    <a:lstStyle/>
                    <a:p>
                      <a:pPr algn="ctr"/>
                      <a:r>
                        <a:rPr lang="pt-BR" dirty="0" err="1" smtClean="0">
                          <a:solidFill>
                            <a:schemeClr val="tx1"/>
                          </a:solidFill>
                        </a:rPr>
                        <a:t>Conclusion</a:t>
                      </a:r>
                      <a:endParaRPr lang="pt-BR"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96545428"/>
                  </a:ext>
                </a:extLst>
              </a:tr>
            </a:tbl>
          </a:graphicData>
        </a:graphic>
      </p:graphicFrame>
      <p:cxnSp>
        <p:nvCxnSpPr>
          <p:cNvPr id="11" name="Conector reto 10"/>
          <p:cNvCxnSpPr/>
          <p:nvPr/>
        </p:nvCxnSpPr>
        <p:spPr>
          <a:xfrm>
            <a:off x="2457450" y="2218356"/>
            <a:ext cx="0" cy="33823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ector reto 11"/>
          <p:cNvCxnSpPr/>
          <p:nvPr/>
        </p:nvCxnSpPr>
        <p:spPr>
          <a:xfrm>
            <a:off x="4681541" y="2213588"/>
            <a:ext cx="0" cy="33823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ector reto 12"/>
          <p:cNvCxnSpPr/>
          <p:nvPr/>
        </p:nvCxnSpPr>
        <p:spPr>
          <a:xfrm>
            <a:off x="6862777" y="2223109"/>
            <a:ext cx="0" cy="33823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ector reto 13"/>
          <p:cNvCxnSpPr/>
          <p:nvPr/>
        </p:nvCxnSpPr>
        <p:spPr>
          <a:xfrm>
            <a:off x="9372620" y="2246918"/>
            <a:ext cx="0" cy="33823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CaixaDeTexto 15"/>
          <p:cNvSpPr txBox="1"/>
          <p:nvPr/>
        </p:nvSpPr>
        <p:spPr>
          <a:xfrm>
            <a:off x="233360" y="2357438"/>
            <a:ext cx="2224090" cy="3108543"/>
          </a:xfrm>
          <a:prstGeom prst="rect">
            <a:avLst/>
          </a:prstGeom>
          <a:noFill/>
        </p:spPr>
        <p:txBody>
          <a:bodyPr wrap="square" rtlCol="0">
            <a:spAutoFit/>
          </a:bodyPr>
          <a:lstStyle/>
          <a:p>
            <a:r>
              <a:rPr lang="pt-BR" b="1" dirty="0" smtClean="0"/>
              <a:t>The </a:t>
            </a:r>
            <a:r>
              <a:rPr lang="pt-BR" b="1" dirty="0" err="1" smtClean="0"/>
              <a:t>Battle</a:t>
            </a:r>
            <a:r>
              <a:rPr lang="pt-BR" b="1" dirty="0" smtClean="0"/>
              <a:t> </a:t>
            </a:r>
            <a:r>
              <a:rPr lang="pt-BR" b="1" dirty="0" err="1" smtClean="0"/>
              <a:t>of</a:t>
            </a:r>
            <a:r>
              <a:rPr lang="pt-BR" b="1" dirty="0" smtClean="0"/>
              <a:t> </a:t>
            </a:r>
            <a:r>
              <a:rPr lang="pt-BR" b="1" dirty="0" err="1" smtClean="0"/>
              <a:t>Neighborhoods</a:t>
            </a:r>
            <a:endParaRPr lang="pt-BR" b="1" dirty="0" smtClean="0"/>
          </a:p>
          <a:p>
            <a:pPr marL="285750" indent="-285750">
              <a:buFont typeface="Arial" panose="020B0604020202020204" pitchFamily="34" charset="0"/>
              <a:buChar char="•"/>
            </a:pPr>
            <a:endParaRPr lang="pt-BR" sz="1600" b="1" dirty="0"/>
          </a:p>
          <a:p>
            <a:pPr marL="285750" indent="-285750">
              <a:buFont typeface="Arial" panose="020B0604020202020204" pitchFamily="34" charset="0"/>
              <a:buChar char="•"/>
            </a:pPr>
            <a:r>
              <a:rPr lang="pt-BR" sz="1600" dirty="0" err="1" smtClean="0"/>
              <a:t>Choice</a:t>
            </a:r>
            <a:r>
              <a:rPr lang="pt-BR" sz="1600" dirty="0" smtClean="0"/>
              <a:t> </a:t>
            </a:r>
            <a:r>
              <a:rPr lang="pt-BR" sz="1600" dirty="0" err="1" smtClean="0"/>
              <a:t>of</a:t>
            </a:r>
            <a:r>
              <a:rPr lang="pt-BR" sz="1600" dirty="0" smtClean="0"/>
              <a:t> </a:t>
            </a:r>
            <a:r>
              <a:rPr lang="pt-BR" sz="1600" dirty="0" err="1" smtClean="0"/>
              <a:t>theme</a:t>
            </a:r>
            <a:endParaRPr lang="pt-BR" sz="1600" dirty="0" smtClean="0"/>
          </a:p>
          <a:p>
            <a:pPr marL="285750" indent="-285750">
              <a:buFont typeface="Arial" panose="020B0604020202020204" pitchFamily="34" charset="0"/>
              <a:buChar char="•"/>
            </a:pPr>
            <a:endParaRPr lang="pt-BR" sz="1600" b="1" dirty="0" smtClean="0"/>
          </a:p>
          <a:p>
            <a:pPr marL="285750" indent="-285750">
              <a:buFont typeface="Arial" panose="020B0604020202020204" pitchFamily="34" charset="0"/>
              <a:buChar char="•"/>
            </a:pPr>
            <a:r>
              <a:rPr lang="pt-BR" sz="1600" dirty="0" err="1" smtClean="0"/>
              <a:t>Neighborhoods</a:t>
            </a:r>
            <a:r>
              <a:rPr lang="pt-BR" sz="1600" dirty="0" smtClean="0"/>
              <a:t> in Paris</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r>
              <a:rPr lang="pt-BR" sz="1600" dirty="0" err="1" smtClean="0"/>
              <a:t>What’s</a:t>
            </a:r>
            <a:r>
              <a:rPr lang="pt-BR" sz="1600" dirty="0" smtClean="0"/>
              <a:t> </a:t>
            </a:r>
            <a:r>
              <a:rPr lang="pt-BR" sz="1600" dirty="0" err="1" smtClean="0"/>
              <a:t>the</a:t>
            </a:r>
            <a:r>
              <a:rPr lang="pt-BR" sz="1600" dirty="0" smtClean="0"/>
              <a:t> </a:t>
            </a:r>
            <a:r>
              <a:rPr lang="pt-BR" sz="1600" dirty="0" err="1" smtClean="0"/>
              <a:t>goal</a:t>
            </a:r>
            <a:r>
              <a:rPr lang="pt-BR" sz="1600" dirty="0" smtClean="0"/>
              <a:t> </a:t>
            </a:r>
            <a:r>
              <a:rPr lang="pt-BR" sz="1600" dirty="0" err="1" smtClean="0"/>
              <a:t>of</a:t>
            </a:r>
            <a:r>
              <a:rPr lang="pt-BR" sz="1600" dirty="0" smtClean="0"/>
              <a:t> </a:t>
            </a:r>
            <a:r>
              <a:rPr lang="pt-BR" sz="1600" dirty="0" err="1" smtClean="0"/>
              <a:t>this</a:t>
            </a:r>
            <a:r>
              <a:rPr lang="pt-BR" sz="1600" dirty="0" smtClean="0"/>
              <a:t> Project</a:t>
            </a:r>
          </a:p>
          <a:p>
            <a:endParaRPr lang="pt-BR" sz="1600" dirty="0" smtClean="0"/>
          </a:p>
          <a:p>
            <a:pPr marL="285750" indent="-285750">
              <a:buFont typeface="Arial" panose="020B0604020202020204" pitchFamily="34" charset="0"/>
              <a:buChar char="•"/>
            </a:pPr>
            <a:endParaRPr lang="pt-BR" sz="1600" b="1" dirty="0"/>
          </a:p>
        </p:txBody>
      </p:sp>
      <p:sp>
        <p:nvSpPr>
          <p:cNvPr id="17" name="CaixaDeTexto 16"/>
          <p:cNvSpPr txBox="1"/>
          <p:nvPr/>
        </p:nvSpPr>
        <p:spPr>
          <a:xfrm>
            <a:off x="2652730" y="2357438"/>
            <a:ext cx="2028810" cy="3816429"/>
          </a:xfrm>
          <a:prstGeom prst="rect">
            <a:avLst/>
          </a:prstGeom>
          <a:noFill/>
        </p:spPr>
        <p:txBody>
          <a:bodyPr wrap="square" rtlCol="0">
            <a:spAutoFit/>
          </a:bodyPr>
          <a:lstStyle/>
          <a:p>
            <a:r>
              <a:rPr lang="pt-BR" b="1" dirty="0" smtClean="0"/>
              <a:t>Data </a:t>
            </a:r>
            <a:r>
              <a:rPr lang="pt-BR" b="1" dirty="0" err="1" smtClean="0"/>
              <a:t>to</a:t>
            </a:r>
            <a:r>
              <a:rPr lang="pt-BR" b="1" dirty="0" smtClean="0"/>
              <a:t> </a:t>
            </a:r>
            <a:r>
              <a:rPr lang="pt-BR" b="1" dirty="0" err="1" smtClean="0"/>
              <a:t>be</a:t>
            </a:r>
            <a:r>
              <a:rPr lang="pt-BR" b="1" dirty="0" smtClean="0"/>
              <a:t> </a:t>
            </a:r>
            <a:r>
              <a:rPr lang="pt-BR" b="1" dirty="0" err="1" smtClean="0"/>
              <a:t>used</a:t>
            </a:r>
            <a:endParaRPr lang="pt-BR" b="1" dirty="0" smtClean="0"/>
          </a:p>
          <a:p>
            <a:pPr marL="285750" indent="-285750">
              <a:buFont typeface="Arial" panose="020B0604020202020204" pitchFamily="34" charset="0"/>
              <a:buChar char="•"/>
            </a:pPr>
            <a:endParaRPr lang="pt-BR" sz="1600" b="1" dirty="0"/>
          </a:p>
          <a:p>
            <a:pPr marL="285750" indent="-285750">
              <a:buFont typeface="Arial" panose="020B0604020202020204" pitchFamily="34" charset="0"/>
              <a:buChar char="•"/>
            </a:pPr>
            <a:r>
              <a:rPr lang="pt-BR" sz="1600" dirty="0" err="1" smtClean="0"/>
              <a:t>Sources</a:t>
            </a:r>
            <a:r>
              <a:rPr lang="pt-BR" sz="1600" dirty="0" smtClean="0"/>
              <a:t> </a:t>
            </a:r>
            <a:r>
              <a:rPr lang="pt-BR" sz="1600" dirty="0" err="1" smtClean="0"/>
              <a:t>of</a:t>
            </a:r>
            <a:r>
              <a:rPr lang="pt-BR" sz="1600" dirty="0" smtClean="0"/>
              <a:t> data</a:t>
            </a:r>
          </a:p>
          <a:p>
            <a:pPr marL="285750" indent="-285750">
              <a:buFont typeface="Arial" panose="020B0604020202020204" pitchFamily="34" charset="0"/>
              <a:buChar char="•"/>
            </a:pPr>
            <a:endParaRPr lang="pt-BR" sz="1600" b="1" dirty="0" smtClean="0"/>
          </a:p>
          <a:p>
            <a:pPr marL="285750" indent="-285750">
              <a:buFont typeface="Arial" panose="020B0604020202020204" pitchFamily="34" charset="0"/>
              <a:buChar char="•"/>
            </a:pPr>
            <a:r>
              <a:rPr lang="pt-BR" sz="1600" dirty="0" err="1" smtClean="0"/>
              <a:t>Foursquare</a:t>
            </a:r>
            <a:r>
              <a:rPr lang="pt-BR" sz="1600" dirty="0" smtClean="0"/>
              <a:t> API</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r>
              <a:rPr lang="pt-BR" sz="1600" dirty="0" err="1" smtClean="0"/>
              <a:t>Challenges</a:t>
            </a:r>
            <a:r>
              <a:rPr lang="pt-BR" sz="1600" dirty="0" smtClean="0"/>
              <a:t> </a:t>
            </a:r>
            <a:r>
              <a:rPr lang="pt-BR" sz="1600" dirty="0" err="1" smtClean="0"/>
              <a:t>of</a:t>
            </a:r>
            <a:r>
              <a:rPr lang="pt-BR" sz="1600" dirty="0" smtClean="0"/>
              <a:t> </a:t>
            </a:r>
            <a:r>
              <a:rPr lang="pt-BR" sz="1600" dirty="0" err="1" smtClean="0"/>
              <a:t>this</a:t>
            </a:r>
            <a:r>
              <a:rPr lang="pt-BR" sz="1600" dirty="0" smtClean="0"/>
              <a:t> Project</a:t>
            </a:r>
          </a:p>
          <a:p>
            <a:pPr marL="285750" indent="-285750">
              <a:buFont typeface="Arial" panose="020B0604020202020204" pitchFamily="34" charset="0"/>
              <a:buChar char="•"/>
            </a:pPr>
            <a:endParaRPr lang="pt-BR" sz="1600" dirty="0"/>
          </a:p>
          <a:p>
            <a:r>
              <a:rPr lang="pt-BR" sz="1600" b="1" dirty="0" smtClean="0"/>
              <a:t>Data </a:t>
            </a:r>
            <a:r>
              <a:rPr lang="pt-BR" sz="1600" b="1" dirty="0" err="1" smtClean="0"/>
              <a:t>Cleaning</a:t>
            </a:r>
            <a:endParaRPr lang="pt-BR" sz="1600" b="1" dirty="0" smtClean="0"/>
          </a:p>
          <a:p>
            <a:endParaRPr lang="pt-BR" sz="1600" b="1" dirty="0"/>
          </a:p>
          <a:p>
            <a:endParaRPr lang="pt-BR" sz="1600" b="1" dirty="0" smtClean="0"/>
          </a:p>
          <a:p>
            <a:endParaRPr lang="pt-BR" sz="1600" dirty="0" smtClean="0"/>
          </a:p>
          <a:p>
            <a:endParaRPr lang="pt-BR" sz="1600" dirty="0" smtClean="0"/>
          </a:p>
          <a:p>
            <a:pPr marL="285750" indent="-285750">
              <a:buFont typeface="Arial" panose="020B0604020202020204" pitchFamily="34" charset="0"/>
              <a:buChar char="•"/>
            </a:pPr>
            <a:endParaRPr lang="pt-BR" sz="1600" b="1" dirty="0"/>
          </a:p>
        </p:txBody>
      </p:sp>
      <p:sp>
        <p:nvSpPr>
          <p:cNvPr id="18" name="CaixaDeTexto 17"/>
          <p:cNvSpPr txBox="1"/>
          <p:nvPr/>
        </p:nvSpPr>
        <p:spPr>
          <a:xfrm>
            <a:off x="4867279" y="2357437"/>
            <a:ext cx="1995497" cy="4062651"/>
          </a:xfrm>
          <a:prstGeom prst="rect">
            <a:avLst/>
          </a:prstGeom>
          <a:noFill/>
        </p:spPr>
        <p:txBody>
          <a:bodyPr wrap="square" rtlCol="0">
            <a:spAutoFit/>
          </a:bodyPr>
          <a:lstStyle/>
          <a:p>
            <a:r>
              <a:rPr lang="pt-BR" b="1" dirty="0" err="1" smtClean="0"/>
              <a:t>Obtaining</a:t>
            </a:r>
            <a:r>
              <a:rPr lang="pt-BR" b="1" dirty="0" smtClean="0"/>
              <a:t> Data</a:t>
            </a:r>
          </a:p>
          <a:p>
            <a:endParaRPr lang="pt-BR" sz="1600" b="1" dirty="0"/>
          </a:p>
          <a:p>
            <a:pPr marL="285750" indent="-285750">
              <a:buFont typeface="Arial" panose="020B0604020202020204" pitchFamily="34" charset="0"/>
              <a:buChar char="•"/>
            </a:pPr>
            <a:r>
              <a:rPr lang="pt-BR" sz="1600" dirty="0" smtClean="0"/>
              <a:t>The </a:t>
            </a:r>
            <a:r>
              <a:rPr lang="pt-BR" sz="1600" dirty="0" err="1" smtClean="0"/>
              <a:t>table</a:t>
            </a:r>
            <a:r>
              <a:rPr lang="pt-BR" sz="1600" dirty="0"/>
              <a:t> </a:t>
            </a:r>
            <a:r>
              <a:rPr lang="pt-BR" sz="1600" dirty="0" err="1" smtClean="0"/>
              <a:t>of</a:t>
            </a:r>
            <a:r>
              <a:rPr lang="pt-BR" sz="1600" dirty="0" smtClean="0"/>
              <a:t> </a:t>
            </a:r>
            <a:r>
              <a:rPr lang="pt-BR" sz="1600" dirty="0" err="1" smtClean="0"/>
              <a:t>neighborhoods</a:t>
            </a:r>
            <a:endParaRPr lang="pt-BR" sz="1600" dirty="0" smtClean="0"/>
          </a:p>
          <a:p>
            <a:pPr marL="285750" indent="-285750">
              <a:buFont typeface="Arial" panose="020B0604020202020204" pitchFamily="34" charset="0"/>
              <a:buChar char="•"/>
            </a:pPr>
            <a:endParaRPr lang="pt-BR" sz="1600" b="1" dirty="0" smtClean="0"/>
          </a:p>
          <a:p>
            <a:pPr marL="285750" indent="-285750">
              <a:buFont typeface="Arial" panose="020B0604020202020204" pitchFamily="34" charset="0"/>
              <a:buChar char="•"/>
            </a:pPr>
            <a:r>
              <a:rPr lang="pt-BR" sz="1600" dirty="0" err="1" smtClean="0"/>
              <a:t>Functions</a:t>
            </a:r>
            <a:endParaRPr lang="pt-BR" sz="1600" dirty="0" smtClean="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r>
              <a:rPr lang="pt-BR" sz="1600" dirty="0" err="1" smtClean="0"/>
              <a:t>Challenges</a:t>
            </a:r>
            <a:r>
              <a:rPr lang="pt-BR" sz="1600" dirty="0" smtClean="0"/>
              <a:t> </a:t>
            </a:r>
            <a:r>
              <a:rPr lang="pt-BR" sz="1600" dirty="0" err="1" smtClean="0"/>
              <a:t>of</a:t>
            </a:r>
            <a:r>
              <a:rPr lang="pt-BR" sz="1600" dirty="0" smtClean="0"/>
              <a:t> </a:t>
            </a:r>
            <a:r>
              <a:rPr lang="pt-BR" sz="1600" dirty="0" err="1" smtClean="0"/>
              <a:t>this</a:t>
            </a:r>
            <a:r>
              <a:rPr lang="pt-BR" sz="1600" dirty="0" smtClean="0"/>
              <a:t> Project</a:t>
            </a:r>
          </a:p>
          <a:p>
            <a:pPr marL="285750" indent="-285750">
              <a:buFont typeface="Arial" panose="020B0604020202020204" pitchFamily="34" charset="0"/>
              <a:buChar char="•"/>
            </a:pPr>
            <a:endParaRPr lang="pt-BR" sz="1600" dirty="0"/>
          </a:p>
          <a:p>
            <a:r>
              <a:rPr lang="pt-BR" sz="1600" b="1" dirty="0" smtClean="0"/>
              <a:t>Data </a:t>
            </a:r>
            <a:r>
              <a:rPr lang="pt-BR" sz="1600" b="1" dirty="0" err="1" smtClean="0"/>
              <a:t>Cleaning</a:t>
            </a:r>
            <a:endParaRPr lang="pt-BR" sz="1600" b="1" dirty="0" smtClean="0"/>
          </a:p>
          <a:p>
            <a:endParaRPr lang="pt-BR" sz="1600" b="1" dirty="0"/>
          </a:p>
          <a:p>
            <a:endParaRPr lang="pt-BR" sz="1600" b="1" dirty="0" smtClean="0"/>
          </a:p>
          <a:p>
            <a:endParaRPr lang="pt-BR" sz="1600" dirty="0" smtClean="0"/>
          </a:p>
          <a:p>
            <a:endParaRPr lang="pt-BR" sz="1600" dirty="0" smtClean="0"/>
          </a:p>
          <a:p>
            <a:pPr marL="285750" indent="-285750">
              <a:buFont typeface="Arial" panose="020B0604020202020204" pitchFamily="34" charset="0"/>
              <a:buChar char="•"/>
            </a:pPr>
            <a:endParaRPr lang="pt-BR" sz="1600" b="1" dirty="0"/>
          </a:p>
        </p:txBody>
      </p:sp>
      <p:sp>
        <p:nvSpPr>
          <p:cNvPr id="19" name="CaixaDeTexto 18"/>
          <p:cNvSpPr txBox="1"/>
          <p:nvPr/>
        </p:nvSpPr>
        <p:spPr>
          <a:xfrm>
            <a:off x="9515522" y="2366957"/>
            <a:ext cx="2500266" cy="3816429"/>
          </a:xfrm>
          <a:prstGeom prst="rect">
            <a:avLst/>
          </a:prstGeom>
          <a:noFill/>
        </p:spPr>
        <p:txBody>
          <a:bodyPr wrap="square" rtlCol="0">
            <a:spAutoFit/>
          </a:bodyPr>
          <a:lstStyle/>
          <a:p>
            <a:r>
              <a:rPr lang="pt-BR" b="1" dirty="0" err="1" smtClean="0"/>
              <a:t>Questions</a:t>
            </a:r>
            <a:r>
              <a:rPr lang="pt-BR" b="1" dirty="0" smtClean="0"/>
              <a:t> </a:t>
            </a:r>
            <a:r>
              <a:rPr lang="pt-BR" b="1" dirty="0" err="1" smtClean="0"/>
              <a:t>answered</a:t>
            </a:r>
            <a:endParaRPr lang="pt-BR" b="1" dirty="0" smtClean="0"/>
          </a:p>
          <a:p>
            <a:endParaRPr lang="pt-BR" sz="1600" b="1" dirty="0"/>
          </a:p>
          <a:p>
            <a:pPr marL="285750" indent="-285750">
              <a:buFont typeface="Arial" panose="020B0604020202020204" pitchFamily="34" charset="0"/>
              <a:buChar char="•"/>
            </a:pPr>
            <a:r>
              <a:rPr lang="pt-BR" sz="1600" dirty="0" smtClean="0"/>
              <a:t>Are </a:t>
            </a:r>
            <a:r>
              <a:rPr lang="pt-BR" sz="1600" dirty="0" err="1" smtClean="0"/>
              <a:t>french</a:t>
            </a:r>
            <a:r>
              <a:rPr lang="pt-BR" sz="1600" dirty="0" smtClean="0"/>
              <a:t> </a:t>
            </a:r>
            <a:r>
              <a:rPr lang="pt-BR" sz="1600" dirty="0" err="1" smtClean="0"/>
              <a:t>restaurants</a:t>
            </a:r>
            <a:r>
              <a:rPr lang="pt-BR" sz="1600" dirty="0" smtClean="0"/>
              <a:t> </a:t>
            </a:r>
            <a:r>
              <a:rPr lang="pt-BR" sz="1600" dirty="0" err="1" smtClean="0"/>
              <a:t>the</a:t>
            </a:r>
            <a:r>
              <a:rPr lang="pt-BR" sz="1600" dirty="0" smtClean="0"/>
              <a:t> </a:t>
            </a:r>
            <a:r>
              <a:rPr lang="pt-BR" sz="1600" dirty="0" err="1" smtClean="0"/>
              <a:t>most</a:t>
            </a:r>
            <a:r>
              <a:rPr lang="pt-BR" sz="1600" dirty="0" smtClean="0"/>
              <a:t> common </a:t>
            </a:r>
            <a:r>
              <a:rPr lang="pt-BR" sz="1600" dirty="0" err="1" smtClean="0"/>
              <a:t>ones</a:t>
            </a:r>
            <a:r>
              <a:rPr lang="pt-BR" sz="1600" dirty="0" smtClean="0"/>
              <a:t> in Paris?</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r>
              <a:rPr lang="pt-BR" sz="1600" dirty="0" err="1" smtClean="0"/>
              <a:t>What</a:t>
            </a:r>
            <a:r>
              <a:rPr lang="pt-BR" sz="1600" dirty="0" smtClean="0"/>
              <a:t> are </a:t>
            </a:r>
            <a:r>
              <a:rPr lang="pt-BR" sz="1600" dirty="0" err="1" smtClean="0"/>
              <a:t>best</a:t>
            </a:r>
            <a:r>
              <a:rPr lang="pt-BR" sz="1600" dirty="0" smtClean="0"/>
              <a:t> </a:t>
            </a:r>
            <a:r>
              <a:rPr lang="pt-BR" sz="1600" dirty="0" err="1" smtClean="0"/>
              <a:t>neighborhoods</a:t>
            </a:r>
            <a:r>
              <a:rPr lang="pt-BR" sz="1600" dirty="0" smtClean="0"/>
              <a:t> </a:t>
            </a:r>
            <a:r>
              <a:rPr lang="pt-BR" sz="1600" dirty="0" err="1" smtClean="0"/>
              <a:t>from</a:t>
            </a:r>
            <a:r>
              <a:rPr lang="pt-BR" sz="1600" dirty="0" smtClean="0"/>
              <a:t> </a:t>
            </a:r>
            <a:r>
              <a:rPr lang="pt-BR" sz="1600" dirty="0" err="1" smtClean="0"/>
              <a:t>the</a:t>
            </a:r>
            <a:r>
              <a:rPr lang="pt-BR" sz="1600" dirty="0" smtClean="0"/>
              <a:t> </a:t>
            </a:r>
            <a:r>
              <a:rPr lang="pt-BR" sz="1600" dirty="0" err="1" smtClean="0"/>
              <a:t>culinary</a:t>
            </a:r>
            <a:r>
              <a:rPr lang="pt-BR" sz="1600" dirty="0" smtClean="0"/>
              <a:t> point </a:t>
            </a:r>
            <a:r>
              <a:rPr lang="pt-BR" sz="1600" dirty="0" err="1" smtClean="0"/>
              <a:t>of</a:t>
            </a:r>
            <a:r>
              <a:rPr lang="pt-BR" sz="1600" dirty="0" smtClean="0"/>
              <a:t> </a:t>
            </a:r>
            <a:r>
              <a:rPr lang="pt-BR" sz="1600" dirty="0" err="1" smtClean="0"/>
              <a:t>view</a:t>
            </a:r>
            <a:r>
              <a:rPr lang="pt-BR" sz="1600" dirty="0" smtClean="0"/>
              <a:t>?</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r>
              <a:rPr lang="pt-BR" sz="1600" dirty="0" err="1" smtClean="0"/>
              <a:t>Which</a:t>
            </a:r>
            <a:r>
              <a:rPr lang="pt-BR" sz="1600" dirty="0" smtClean="0"/>
              <a:t> </a:t>
            </a:r>
            <a:r>
              <a:rPr lang="pt-BR" sz="1600" dirty="0" err="1" smtClean="0"/>
              <a:t>neighborhoods</a:t>
            </a:r>
            <a:endParaRPr lang="pt-BR" sz="1600" dirty="0"/>
          </a:p>
          <a:p>
            <a:endParaRPr lang="pt-BR" sz="1600" b="1" dirty="0" smtClean="0"/>
          </a:p>
          <a:p>
            <a:endParaRPr lang="pt-BR" sz="1600" dirty="0" smtClean="0"/>
          </a:p>
          <a:p>
            <a:endParaRPr lang="pt-BR" sz="1600" dirty="0" smtClean="0"/>
          </a:p>
          <a:p>
            <a:pPr marL="285750" indent="-285750">
              <a:buFont typeface="Arial" panose="020B0604020202020204" pitchFamily="34" charset="0"/>
              <a:buChar char="•"/>
            </a:pPr>
            <a:endParaRPr lang="pt-BR" sz="1600" b="1" dirty="0"/>
          </a:p>
        </p:txBody>
      </p:sp>
      <p:sp>
        <p:nvSpPr>
          <p:cNvPr id="20" name="CaixaDeTexto 19"/>
          <p:cNvSpPr txBox="1"/>
          <p:nvPr/>
        </p:nvSpPr>
        <p:spPr>
          <a:xfrm>
            <a:off x="7062789" y="2352669"/>
            <a:ext cx="2343174" cy="4801314"/>
          </a:xfrm>
          <a:prstGeom prst="rect">
            <a:avLst/>
          </a:prstGeom>
          <a:noFill/>
        </p:spPr>
        <p:txBody>
          <a:bodyPr wrap="square" rtlCol="0">
            <a:spAutoFit/>
          </a:bodyPr>
          <a:lstStyle/>
          <a:p>
            <a:r>
              <a:rPr lang="pt-BR" b="1" dirty="0" err="1" smtClean="0"/>
              <a:t>Results</a:t>
            </a:r>
            <a:endParaRPr lang="pt-BR" b="1" dirty="0" smtClean="0"/>
          </a:p>
          <a:p>
            <a:endParaRPr lang="pt-BR" sz="1600" b="1" dirty="0"/>
          </a:p>
          <a:p>
            <a:pPr marL="285750" indent="-285750">
              <a:buFont typeface="Arial" panose="020B0604020202020204" pitchFamily="34" charset="0"/>
              <a:buChar char="•"/>
            </a:pPr>
            <a:r>
              <a:rPr lang="pt-BR" sz="1600" dirty="0" smtClean="0"/>
              <a:t>Best </a:t>
            </a:r>
            <a:r>
              <a:rPr lang="pt-BR" sz="1600" dirty="0" err="1" smtClean="0"/>
              <a:t>and</a:t>
            </a:r>
            <a:r>
              <a:rPr lang="pt-BR" sz="1600" dirty="0" smtClean="0"/>
              <a:t> </a:t>
            </a:r>
            <a:r>
              <a:rPr lang="pt-BR" sz="1600" dirty="0" err="1" smtClean="0"/>
              <a:t>Most</a:t>
            </a:r>
            <a:r>
              <a:rPr lang="pt-BR" sz="1600" dirty="0" smtClean="0"/>
              <a:t> Popular </a:t>
            </a:r>
            <a:r>
              <a:rPr lang="pt-BR" sz="1600" dirty="0" err="1" smtClean="0"/>
              <a:t>Restaurants</a:t>
            </a:r>
            <a:endParaRPr lang="pt-BR" sz="1600" dirty="0" smtClean="0"/>
          </a:p>
          <a:p>
            <a:pPr marL="285750" indent="-285750">
              <a:buFont typeface="Arial" panose="020B0604020202020204" pitchFamily="34" charset="0"/>
              <a:buChar char="•"/>
            </a:pPr>
            <a:endParaRPr lang="pt-BR" sz="1600" b="1" dirty="0" smtClean="0"/>
          </a:p>
          <a:p>
            <a:pPr marL="285750" indent="-285750">
              <a:buFont typeface="Arial" panose="020B0604020202020204" pitchFamily="34" charset="0"/>
              <a:buChar char="•"/>
            </a:pPr>
            <a:r>
              <a:rPr lang="pt-BR" sz="1600" dirty="0" err="1" smtClean="0"/>
              <a:t>Study</a:t>
            </a:r>
            <a:r>
              <a:rPr lang="pt-BR" sz="1600" dirty="0" smtClean="0"/>
              <a:t> </a:t>
            </a:r>
            <a:r>
              <a:rPr lang="pt-BR" sz="1600" dirty="0" err="1" smtClean="0"/>
              <a:t>of</a:t>
            </a:r>
            <a:r>
              <a:rPr lang="pt-BR" sz="1600" dirty="0" smtClean="0"/>
              <a:t> </a:t>
            </a:r>
            <a:r>
              <a:rPr lang="pt-BR" sz="1600" dirty="0" err="1" smtClean="0"/>
              <a:t>the</a:t>
            </a:r>
            <a:r>
              <a:rPr lang="pt-BR" sz="1600" dirty="0" smtClean="0"/>
              <a:t> </a:t>
            </a:r>
            <a:r>
              <a:rPr lang="pt-BR" sz="1600" dirty="0" err="1" smtClean="0"/>
              <a:t>neighborhoods</a:t>
            </a:r>
            <a:endParaRPr lang="pt-BR" sz="1600" dirty="0" smtClean="0"/>
          </a:p>
          <a:p>
            <a:pPr marL="285750" indent="-285750">
              <a:buFont typeface="Arial" panose="020B0604020202020204" pitchFamily="34" charset="0"/>
              <a:buChar char="•"/>
            </a:pPr>
            <a:endParaRPr lang="pt-BR" sz="1600" dirty="0"/>
          </a:p>
          <a:p>
            <a:r>
              <a:rPr lang="pt-BR" sz="1600" b="1" dirty="0" err="1" smtClean="0"/>
              <a:t>Discussion</a:t>
            </a:r>
            <a:endParaRPr lang="pt-BR" sz="1600" b="1" dirty="0" smtClean="0"/>
          </a:p>
          <a:p>
            <a:endParaRPr lang="pt-BR" sz="1600" b="1" dirty="0"/>
          </a:p>
          <a:p>
            <a:pPr marL="285750" indent="-285750">
              <a:buFont typeface="Arial" panose="020B0604020202020204" pitchFamily="34" charset="0"/>
              <a:buChar char="•"/>
            </a:pPr>
            <a:r>
              <a:rPr lang="pt-BR" sz="1600" dirty="0" smtClean="0"/>
              <a:t>Do </a:t>
            </a:r>
            <a:r>
              <a:rPr lang="pt-BR" sz="1600" dirty="0" err="1" smtClean="0"/>
              <a:t>the</a:t>
            </a:r>
            <a:r>
              <a:rPr lang="pt-BR" sz="1600" dirty="0" smtClean="0"/>
              <a:t> </a:t>
            </a:r>
            <a:r>
              <a:rPr lang="pt-BR" sz="1600" dirty="0" err="1" smtClean="0"/>
              <a:t>answers</a:t>
            </a:r>
            <a:r>
              <a:rPr lang="pt-BR" sz="1600" dirty="0" smtClean="0"/>
              <a:t> </a:t>
            </a:r>
            <a:r>
              <a:rPr lang="pt-BR" sz="1600" dirty="0" err="1" smtClean="0"/>
              <a:t>make</a:t>
            </a:r>
            <a:r>
              <a:rPr lang="pt-BR" sz="1600" dirty="0" smtClean="0"/>
              <a:t> </a:t>
            </a:r>
            <a:r>
              <a:rPr lang="pt-BR" sz="1600" dirty="0" err="1" smtClean="0"/>
              <a:t>sense</a:t>
            </a:r>
            <a:r>
              <a:rPr lang="pt-BR" sz="1600" dirty="0" smtClean="0"/>
              <a:t>?</a:t>
            </a:r>
          </a:p>
          <a:p>
            <a:pPr marL="285750" indent="-285750">
              <a:buFont typeface="Arial" panose="020B0604020202020204" pitchFamily="34" charset="0"/>
              <a:buChar char="•"/>
            </a:pPr>
            <a:r>
              <a:rPr lang="pt-BR" sz="1600" dirty="0" err="1" smtClean="0"/>
              <a:t>Limitations</a:t>
            </a:r>
            <a:r>
              <a:rPr lang="pt-BR" sz="1600" dirty="0" smtClean="0"/>
              <a:t> </a:t>
            </a:r>
            <a:r>
              <a:rPr lang="pt-BR" sz="1600" dirty="0" err="1" smtClean="0"/>
              <a:t>of</a:t>
            </a:r>
            <a:r>
              <a:rPr lang="pt-BR" sz="1600" dirty="0" smtClean="0"/>
              <a:t> </a:t>
            </a:r>
            <a:r>
              <a:rPr lang="pt-BR" sz="1600" dirty="0" err="1" smtClean="0"/>
              <a:t>the</a:t>
            </a:r>
            <a:r>
              <a:rPr lang="pt-BR" sz="1600" dirty="0" smtClean="0"/>
              <a:t> </a:t>
            </a:r>
            <a:r>
              <a:rPr lang="pt-BR" sz="1600" dirty="0" err="1" smtClean="0"/>
              <a:t>model</a:t>
            </a:r>
            <a:endParaRPr lang="pt-BR" sz="1600" dirty="0" smtClean="0"/>
          </a:p>
          <a:p>
            <a:endParaRPr lang="pt-BR" sz="1600" b="1" dirty="0"/>
          </a:p>
          <a:p>
            <a:endParaRPr lang="pt-BR" sz="1600" b="1" dirty="0" smtClean="0"/>
          </a:p>
          <a:p>
            <a:endParaRPr lang="pt-BR" sz="1600" dirty="0" smtClean="0"/>
          </a:p>
          <a:p>
            <a:endParaRPr lang="pt-BR" sz="1600" dirty="0" smtClean="0"/>
          </a:p>
          <a:p>
            <a:pPr marL="285750" indent="-285750">
              <a:buFont typeface="Arial" panose="020B0604020202020204" pitchFamily="34" charset="0"/>
              <a:buChar char="•"/>
            </a:pPr>
            <a:endParaRPr lang="pt-BR" sz="1600" b="1" dirty="0"/>
          </a:p>
        </p:txBody>
      </p:sp>
      <p:sp>
        <p:nvSpPr>
          <p:cNvPr id="21" name="Elipse 20"/>
          <p:cNvSpPr/>
          <p:nvPr/>
        </p:nvSpPr>
        <p:spPr>
          <a:xfrm>
            <a:off x="2214556" y="3563513"/>
            <a:ext cx="442912" cy="374577"/>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Elipse 21"/>
          <p:cNvSpPr/>
          <p:nvPr/>
        </p:nvSpPr>
        <p:spPr>
          <a:xfrm>
            <a:off x="4464846" y="3563512"/>
            <a:ext cx="442912" cy="374577"/>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Elipse 22"/>
          <p:cNvSpPr/>
          <p:nvPr/>
        </p:nvSpPr>
        <p:spPr>
          <a:xfrm>
            <a:off x="6610372" y="3563511"/>
            <a:ext cx="442912" cy="374577"/>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Elipse 23"/>
          <p:cNvSpPr/>
          <p:nvPr/>
        </p:nvSpPr>
        <p:spPr>
          <a:xfrm>
            <a:off x="9177346" y="3563512"/>
            <a:ext cx="442912" cy="374577"/>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Divisa 24"/>
          <p:cNvSpPr/>
          <p:nvPr/>
        </p:nvSpPr>
        <p:spPr>
          <a:xfrm>
            <a:off x="2340775" y="3607090"/>
            <a:ext cx="228600" cy="287417"/>
          </a:xfrm>
          <a:prstGeom prst="chevr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26" name="Divisa 25"/>
          <p:cNvSpPr/>
          <p:nvPr/>
        </p:nvSpPr>
        <p:spPr>
          <a:xfrm>
            <a:off x="4593441" y="3607089"/>
            <a:ext cx="228600" cy="287417"/>
          </a:xfrm>
          <a:prstGeom prst="chevr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27" name="Divisa 26"/>
          <p:cNvSpPr/>
          <p:nvPr/>
        </p:nvSpPr>
        <p:spPr>
          <a:xfrm>
            <a:off x="6746105" y="3616609"/>
            <a:ext cx="228600" cy="287417"/>
          </a:xfrm>
          <a:prstGeom prst="chevr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28" name="Divisa 27"/>
          <p:cNvSpPr/>
          <p:nvPr/>
        </p:nvSpPr>
        <p:spPr>
          <a:xfrm>
            <a:off x="9284531" y="3611844"/>
            <a:ext cx="228600" cy="287417"/>
          </a:xfrm>
          <a:prstGeom prst="chevr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Tree>
    <p:extLst>
      <p:ext uri="{BB962C8B-B14F-4D97-AF65-F5344CB8AC3E}">
        <p14:creationId xmlns:p14="http://schemas.microsoft.com/office/powerpoint/2010/main" val="2899585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Introduction</a:t>
            </a:r>
            <a:endParaRPr lang="pt-BR" dirty="0"/>
          </a:p>
        </p:txBody>
      </p:sp>
      <p:sp>
        <p:nvSpPr>
          <p:cNvPr id="3" name="Espaço Reservado para Conteúdo 2"/>
          <p:cNvSpPr>
            <a:spLocks noGrp="1"/>
          </p:cNvSpPr>
          <p:nvPr>
            <p:ph idx="1"/>
          </p:nvPr>
        </p:nvSpPr>
        <p:spPr>
          <a:xfrm>
            <a:off x="838200" y="2205635"/>
            <a:ext cx="5420096" cy="4351338"/>
          </a:xfrm>
        </p:spPr>
        <p:txBody>
          <a:bodyPr>
            <a:normAutofit/>
          </a:bodyPr>
          <a:lstStyle/>
          <a:p>
            <a:r>
              <a:rPr lang="pt-BR" sz="2400" dirty="0" smtClean="0"/>
              <a:t>Paris </a:t>
            </a:r>
            <a:r>
              <a:rPr lang="pt-BR" sz="2400" dirty="0" err="1" smtClean="0"/>
              <a:t>is</a:t>
            </a:r>
            <a:r>
              <a:rPr lang="pt-BR" sz="2400" dirty="0" smtClean="0"/>
              <a:t> </a:t>
            </a:r>
            <a:r>
              <a:rPr lang="pt-BR" sz="2400" dirty="0" err="1" smtClean="0"/>
              <a:t>one</a:t>
            </a:r>
            <a:r>
              <a:rPr lang="pt-BR" sz="2400" dirty="0" smtClean="0"/>
              <a:t> </a:t>
            </a:r>
            <a:r>
              <a:rPr lang="pt-BR" sz="2400" dirty="0" err="1" smtClean="0"/>
              <a:t>of</a:t>
            </a:r>
            <a:r>
              <a:rPr lang="pt-BR" sz="2400" dirty="0" smtClean="0"/>
              <a:t> </a:t>
            </a:r>
            <a:r>
              <a:rPr lang="pt-BR" sz="2400" dirty="0" err="1" smtClean="0"/>
              <a:t>the</a:t>
            </a:r>
            <a:r>
              <a:rPr lang="pt-BR" sz="2400" dirty="0" smtClean="0"/>
              <a:t> </a:t>
            </a:r>
            <a:r>
              <a:rPr lang="pt-BR" sz="2400" dirty="0" err="1" smtClean="0"/>
              <a:t>most</a:t>
            </a:r>
            <a:r>
              <a:rPr lang="pt-BR" sz="2400" dirty="0" smtClean="0"/>
              <a:t> </a:t>
            </a:r>
            <a:r>
              <a:rPr lang="pt-BR" sz="2400" dirty="0" err="1" smtClean="0"/>
              <a:t>important</a:t>
            </a:r>
            <a:r>
              <a:rPr lang="pt-BR" sz="2400" dirty="0" smtClean="0"/>
              <a:t> </a:t>
            </a:r>
            <a:r>
              <a:rPr lang="pt-BR" sz="2400" dirty="0" err="1" smtClean="0"/>
              <a:t>cities</a:t>
            </a:r>
            <a:r>
              <a:rPr lang="pt-BR" sz="2400" dirty="0" smtClean="0"/>
              <a:t> </a:t>
            </a:r>
            <a:r>
              <a:rPr lang="pt-BR" sz="2400" dirty="0" err="1" smtClean="0"/>
              <a:t>of</a:t>
            </a:r>
            <a:r>
              <a:rPr lang="pt-BR" sz="2400" dirty="0" smtClean="0"/>
              <a:t> </a:t>
            </a:r>
            <a:r>
              <a:rPr lang="pt-BR" sz="2400" dirty="0" err="1" smtClean="0"/>
              <a:t>the</a:t>
            </a:r>
            <a:r>
              <a:rPr lang="pt-BR" sz="2400" dirty="0" smtClean="0"/>
              <a:t> world </a:t>
            </a:r>
            <a:r>
              <a:rPr lang="pt-BR" sz="2400" dirty="0" err="1" smtClean="0"/>
              <a:t>when</a:t>
            </a:r>
            <a:r>
              <a:rPr lang="pt-BR" sz="2400" dirty="0" smtClean="0"/>
              <a:t> it comes </a:t>
            </a:r>
            <a:r>
              <a:rPr lang="pt-BR" sz="2400" dirty="0" err="1" smtClean="0"/>
              <a:t>to</a:t>
            </a:r>
            <a:r>
              <a:rPr lang="pt-BR" sz="2400" dirty="0" smtClean="0"/>
              <a:t> </a:t>
            </a:r>
            <a:r>
              <a:rPr lang="pt-BR" sz="2400" dirty="0" err="1" smtClean="0"/>
              <a:t>tourism</a:t>
            </a:r>
            <a:r>
              <a:rPr lang="pt-BR" sz="2400" dirty="0"/>
              <a:t>, </a:t>
            </a:r>
            <a:r>
              <a:rPr lang="pt-BR" sz="2400" dirty="0" err="1"/>
              <a:t>arts</a:t>
            </a:r>
            <a:r>
              <a:rPr lang="pt-BR" sz="2400" dirty="0"/>
              <a:t>, </a:t>
            </a:r>
            <a:r>
              <a:rPr lang="pt-BR" sz="2400" dirty="0" err="1"/>
              <a:t>fashion</a:t>
            </a:r>
            <a:r>
              <a:rPr lang="pt-BR" sz="2400" dirty="0"/>
              <a:t> </a:t>
            </a:r>
            <a:r>
              <a:rPr lang="pt-BR" sz="2400" dirty="0" err="1"/>
              <a:t>and</a:t>
            </a:r>
            <a:r>
              <a:rPr lang="pt-BR" sz="2400" dirty="0"/>
              <a:t> </a:t>
            </a:r>
            <a:r>
              <a:rPr lang="pt-BR" sz="2400" dirty="0" err="1" smtClean="0"/>
              <a:t>culinary</a:t>
            </a:r>
            <a:r>
              <a:rPr lang="pt-BR" sz="2400" dirty="0" smtClean="0"/>
              <a:t>. </a:t>
            </a:r>
            <a:r>
              <a:rPr lang="pt-BR" sz="2400" dirty="0" err="1" smtClean="0"/>
              <a:t>This</a:t>
            </a:r>
            <a:r>
              <a:rPr lang="pt-BR" sz="2400" dirty="0" smtClean="0"/>
              <a:t> Project </a:t>
            </a:r>
            <a:r>
              <a:rPr lang="pt-BR" sz="2400" dirty="0" err="1" smtClean="0"/>
              <a:t>focuses</a:t>
            </a:r>
            <a:r>
              <a:rPr lang="pt-BR" sz="2400" dirty="0" smtClean="0"/>
              <a:t> </a:t>
            </a:r>
            <a:r>
              <a:rPr lang="pt-BR" sz="2400" dirty="0" err="1" smtClean="0"/>
              <a:t>on</a:t>
            </a:r>
            <a:r>
              <a:rPr lang="pt-BR" sz="2400" dirty="0" smtClean="0"/>
              <a:t> </a:t>
            </a:r>
            <a:r>
              <a:rPr lang="pt-BR" sz="2400" dirty="0" err="1" smtClean="0"/>
              <a:t>the</a:t>
            </a:r>
            <a:r>
              <a:rPr lang="pt-BR" sz="2400" dirty="0" smtClean="0"/>
              <a:t> </a:t>
            </a:r>
            <a:r>
              <a:rPr lang="pt-BR" sz="2400" dirty="0" err="1" smtClean="0"/>
              <a:t>culinary</a:t>
            </a:r>
            <a:r>
              <a:rPr lang="pt-BR" sz="2400" dirty="0" smtClean="0"/>
              <a:t> </a:t>
            </a:r>
            <a:r>
              <a:rPr lang="pt-BR" sz="2400" dirty="0" err="1" smtClean="0"/>
              <a:t>of</a:t>
            </a:r>
            <a:r>
              <a:rPr lang="pt-BR" sz="2400" dirty="0" smtClean="0"/>
              <a:t> </a:t>
            </a:r>
            <a:r>
              <a:rPr lang="pt-BR" sz="2400" dirty="0" err="1" smtClean="0"/>
              <a:t>the</a:t>
            </a:r>
            <a:r>
              <a:rPr lang="pt-BR" sz="2400" dirty="0" smtClean="0"/>
              <a:t> </a:t>
            </a:r>
            <a:r>
              <a:rPr lang="pt-BR" sz="2400" dirty="0" err="1" smtClean="0"/>
              <a:t>city</a:t>
            </a:r>
            <a:r>
              <a:rPr lang="pt-BR" sz="2400" dirty="0" smtClean="0"/>
              <a:t>; </a:t>
            </a:r>
          </a:p>
          <a:p>
            <a:endParaRPr lang="pt-BR" sz="2400" dirty="0"/>
          </a:p>
          <a:p>
            <a:r>
              <a:rPr lang="pt-BR" sz="2400" dirty="0" smtClean="0"/>
              <a:t>Paris </a:t>
            </a:r>
            <a:r>
              <a:rPr lang="pt-BR" sz="2400" dirty="0" err="1" smtClean="0"/>
              <a:t>has</a:t>
            </a:r>
            <a:r>
              <a:rPr lang="pt-BR" sz="2400" dirty="0" smtClean="0"/>
              <a:t> 20 </a:t>
            </a:r>
            <a:r>
              <a:rPr lang="pt-BR" sz="2400" dirty="0" err="1" smtClean="0"/>
              <a:t>neighborhoods</a:t>
            </a:r>
            <a:r>
              <a:rPr lang="pt-BR" sz="2400" dirty="0" smtClean="0"/>
              <a:t> </a:t>
            </a:r>
            <a:r>
              <a:rPr lang="pt-BR" sz="2400" dirty="0" err="1" smtClean="0"/>
              <a:t>and</a:t>
            </a:r>
            <a:r>
              <a:rPr lang="pt-BR" sz="2400" dirty="0" smtClean="0"/>
              <a:t> </a:t>
            </a:r>
            <a:r>
              <a:rPr lang="pt-BR" sz="2400" dirty="0" err="1" smtClean="0"/>
              <a:t>the</a:t>
            </a:r>
            <a:r>
              <a:rPr lang="pt-BR" sz="2400" dirty="0" smtClean="0"/>
              <a:t> </a:t>
            </a:r>
            <a:r>
              <a:rPr lang="pt-BR" sz="2400" dirty="0" err="1" smtClean="0"/>
              <a:t>goal</a:t>
            </a:r>
            <a:r>
              <a:rPr lang="pt-BR" sz="2400" dirty="0" smtClean="0"/>
              <a:t> </a:t>
            </a:r>
            <a:r>
              <a:rPr lang="pt-BR" sz="2400" dirty="0" err="1" smtClean="0"/>
              <a:t>of</a:t>
            </a:r>
            <a:r>
              <a:rPr lang="pt-BR" sz="2400" dirty="0" smtClean="0"/>
              <a:t> </a:t>
            </a:r>
            <a:r>
              <a:rPr lang="pt-BR" sz="2400" dirty="0" err="1" smtClean="0"/>
              <a:t>this</a:t>
            </a:r>
            <a:r>
              <a:rPr lang="pt-BR" sz="2400" dirty="0" smtClean="0"/>
              <a:t> Project </a:t>
            </a:r>
            <a:r>
              <a:rPr lang="pt-BR" sz="2400" dirty="0" err="1" smtClean="0"/>
              <a:t>is</a:t>
            </a:r>
            <a:r>
              <a:rPr lang="pt-BR" sz="2400" dirty="0" smtClean="0"/>
              <a:t> </a:t>
            </a:r>
            <a:r>
              <a:rPr lang="pt-BR" sz="2400" dirty="0" err="1" smtClean="0"/>
              <a:t>examining</a:t>
            </a:r>
            <a:r>
              <a:rPr lang="pt-BR" sz="2400" dirty="0" smtClean="0"/>
              <a:t> </a:t>
            </a:r>
            <a:r>
              <a:rPr lang="pt-BR" sz="2400" dirty="0" err="1" smtClean="0"/>
              <a:t>how</a:t>
            </a:r>
            <a:r>
              <a:rPr lang="pt-BR" sz="2400" dirty="0" smtClean="0"/>
              <a:t> </a:t>
            </a:r>
            <a:r>
              <a:rPr lang="pt-BR" sz="2400" dirty="0" err="1" smtClean="0"/>
              <a:t>restaurants</a:t>
            </a:r>
            <a:r>
              <a:rPr lang="pt-BR" sz="2400" dirty="0" smtClean="0"/>
              <a:t> are </a:t>
            </a:r>
            <a:r>
              <a:rPr lang="pt-BR" sz="2400" dirty="0" err="1" smtClean="0"/>
              <a:t>distributed</a:t>
            </a:r>
            <a:r>
              <a:rPr lang="pt-BR" sz="2400" dirty="0" smtClean="0"/>
              <a:t> </a:t>
            </a:r>
            <a:r>
              <a:rPr lang="pt-BR" sz="2400" dirty="0" err="1" smtClean="0"/>
              <a:t>among</a:t>
            </a:r>
            <a:r>
              <a:rPr lang="pt-BR" sz="2400" dirty="0" smtClean="0"/>
              <a:t> </a:t>
            </a:r>
            <a:r>
              <a:rPr lang="pt-BR" sz="2400" dirty="0" err="1" smtClean="0"/>
              <a:t>them</a:t>
            </a:r>
            <a:endParaRPr lang="pt-BR" sz="2400" dirty="0"/>
          </a:p>
        </p:txBody>
      </p:sp>
      <p:pic>
        <p:nvPicPr>
          <p:cNvPr id="4" name="Imagem 3"/>
          <p:cNvPicPr>
            <a:picLocks noChangeAspect="1"/>
          </p:cNvPicPr>
          <p:nvPr/>
        </p:nvPicPr>
        <p:blipFill>
          <a:blip r:embed="rId2"/>
          <a:stretch>
            <a:fillRect/>
          </a:stretch>
        </p:blipFill>
        <p:spPr>
          <a:xfrm>
            <a:off x="6585795" y="1999446"/>
            <a:ext cx="5076825" cy="3752850"/>
          </a:xfrm>
          <a:prstGeom prst="rect">
            <a:avLst/>
          </a:prstGeom>
        </p:spPr>
      </p:pic>
    </p:spTree>
    <p:extLst>
      <p:ext uri="{BB962C8B-B14F-4D97-AF65-F5344CB8AC3E}">
        <p14:creationId xmlns:p14="http://schemas.microsoft.com/office/powerpoint/2010/main" val="2535015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Data</a:t>
            </a:r>
            <a:endParaRPr lang="pt-BR" dirty="0"/>
          </a:p>
        </p:txBody>
      </p:sp>
      <p:sp>
        <p:nvSpPr>
          <p:cNvPr id="3" name="Espaço Reservado para Conteúdo 2"/>
          <p:cNvSpPr>
            <a:spLocks noGrp="1"/>
          </p:cNvSpPr>
          <p:nvPr>
            <p:ph idx="1"/>
          </p:nvPr>
        </p:nvSpPr>
        <p:spPr>
          <a:xfrm>
            <a:off x="838200" y="1825625"/>
            <a:ext cx="5519718" cy="4351338"/>
          </a:xfrm>
        </p:spPr>
        <p:txBody>
          <a:bodyPr/>
          <a:lstStyle/>
          <a:p>
            <a:pPr fontAlgn="t"/>
            <a:endParaRPr lang="pt-BR" dirty="0"/>
          </a:p>
          <a:p>
            <a:pPr fontAlgn="t"/>
            <a:r>
              <a:rPr lang="pt-BR" sz="2000" dirty="0" smtClean="0"/>
              <a:t>The data </a:t>
            </a:r>
            <a:r>
              <a:rPr lang="pt-BR" sz="2000" dirty="0" err="1" smtClean="0"/>
              <a:t>about</a:t>
            </a:r>
            <a:r>
              <a:rPr lang="pt-BR" sz="2000" dirty="0" smtClean="0"/>
              <a:t> </a:t>
            </a:r>
            <a:r>
              <a:rPr lang="pt-BR" sz="2000" dirty="0" err="1" smtClean="0"/>
              <a:t>the</a:t>
            </a:r>
            <a:r>
              <a:rPr lang="pt-BR" sz="2000" dirty="0" smtClean="0"/>
              <a:t> </a:t>
            </a:r>
            <a:r>
              <a:rPr lang="pt-BR" sz="2000" dirty="0" err="1" smtClean="0"/>
              <a:t>neighborhoods</a:t>
            </a:r>
            <a:r>
              <a:rPr lang="pt-BR" sz="2000" dirty="0" smtClean="0"/>
              <a:t> </a:t>
            </a:r>
            <a:r>
              <a:rPr lang="pt-BR" sz="2000" dirty="0" err="1" smtClean="0"/>
              <a:t>of</a:t>
            </a:r>
            <a:r>
              <a:rPr lang="pt-BR" sz="2000" dirty="0" smtClean="0"/>
              <a:t> Paris comes </a:t>
            </a:r>
            <a:r>
              <a:rPr lang="pt-BR" sz="2000" dirty="0" err="1" smtClean="0"/>
              <a:t>from</a:t>
            </a:r>
            <a:r>
              <a:rPr lang="pt-BR" sz="2000" dirty="0"/>
              <a:t> </a:t>
            </a:r>
            <a:r>
              <a:rPr lang="pt-BR" sz="2000" dirty="0" err="1" smtClean="0"/>
              <a:t>the</a:t>
            </a:r>
            <a:r>
              <a:rPr lang="pt-BR" sz="2000" dirty="0" smtClean="0"/>
              <a:t> </a:t>
            </a:r>
            <a:r>
              <a:rPr lang="pt-BR" sz="2000" dirty="0" err="1" smtClean="0"/>
              <a:t>French</a:t>
            </a:r>
            <a:r>
              <a:rPr lang="pt-BR" sz="2000" dirty="0" smtClean="0"/>
              <a:t> </a:t>
            </a:r>
            <a:r>
              <a:rPr lang="pt-BR" sz="2000" dirty="0" err="1" smtClean="0"/>
              <a:t>Government</a:t>
            </a:r>
            <a:r>
              <a:rPr lang="pt-BR" sz="2000" dirty="0" smtClean="0"/>
              <a:t> (</a:t>
            </a:r>
            <a:r>
              <a:rPr lang="pt-BR" sz="2000" dirty="0" smtClean="0">
                <a:hlinkClick r:id="rId2"/>
              </a:rPr>
              <a:t>https</a:t>
            </a:r>
            <a:r>
              <a:rPr lang="pt-BR" sz="2000" dirty="0">
                <a:hlinkClick r:id="rId2"/>
              </a:rPr>
              <a:t>://www.data.gouv.fr</a:t>
            </a:r>
            <a:r>
              <a:rPr lang="pt-BR" sz="2000" dirty="0" smtClean="0">
                <a:hlinkClick r:id="rId2"/>
              </a:rPr>
              <a:t>/</a:t>
            </a:r>
            <a:r>
              <a:rPr lang="pt-BR" sz="2000" dirty="0" smtClean="0"/>
              <a:t>);</a:t>
            </a:r>
          </a:p>
          <a:p>
            <a:pPr fontAlgn="t"/>
            <a:endParaRPr lang="pt-BR" sz="2000" dirty="0"/>
          </a:p>
          <a:p>
            <a:pPr fontAlgn="t"/>
            <a:r>
              <a:rPr lang="pt-BR" sz="2000" dirty="0" smtClean="0"/>
              <a:t>The data </a:t>
            </a:r>
            <a:r>
              <a:rPr lang="pt-BR" sz="2000" dirty="0" err="1" smtClean="0"/>
              <a:t>contains</a:t>
            </a:r>
            <a:r>
              <a:rPr lang="pt-BR" sz="2000" dirty="0" smtClean="0"/>
              <a:t> </a:t>
            </a:r>
            <a:r>
              <a:rPr lang="pt-BR" sz="2000" dirty="0" err="1" smtClean="0"/>
              <a:t>geographic</a:t>
            </a:r>
            <a:r>
              <a:rPr lang="pt-BR" sz="2000" dirty="0" smtClean="0"/>
              <a:t> </a:t>
            </a:r>
            <a:r>
              <a:rPr lang="pt-BR" sz="2000" dirty="0" err="1" smtClean="0"/>
              <a:t>locations</a:t>
            </a:r>
            <a:r>
              <a:rPr lang="pt-BR" sz="2000" dirty="0" smtClean="0"/>
              <a:t> for </a:t>
            </a:r>
            <a:r>
              <a:rPr lang="pt-BR" sz="2000" dirty="0" err="1" smtClean="0"/>
              <a:t>each</a:t>
            </a:r>
            <a:r>
              <a:rPr lang="pt-BR" sz="2000" dirty="0" smtClean="0"/>
              <a:t> </a:t>
            </a:r>
            <a:r>
              <a:rPr lang="pt-BR" sz="2000" dirty="0" err="1" smtClean="0"/>
              <a:t>of</a:t>
            </a:r>
            <a:r>
              <a:rPr lang="pt-BR" sz="2000" dirty="0" smtClean="0"/>
              <a:t> </a:t>
            </a:r>
            <a:r>
              <a:rPr lang="pt-BR" sz="2000" dirty="0" err="1" smtClean="0"/>
              <a:t>the</a:t>
            </a:r>
            <a:r>
              <a:rPr lang="pt-BR" sz="2000" dirty="0" smtClean="0"/>
              <a:t> 20 </a:t>
            </a:r>
            <a:r>
              <a:rPr lang="pt-BR" sz="2000" dirty="0" err="1" smtClean="0"/>
              <a:t>neighborhoods</a:t>
            </a:r>
            <a:r>
              <a:rPr lang="pt-BR" sz="2000" dirty="0" smtClean="0"/>
              <a:t> </a:t>
            </a:r>
            <a:r>
              <a:rPr lang="pt-BR" sz="2000" dirty="0" err="1" smtClean="0"/>
              <a:t>of</a:t>
            </a:r>
            <a:r>
              <a:rPr lang="pt-BR" sz="2000" dirty="0" smtClean="0"/>
              <a:t> </a:t>
            </a:r>
            <a:r>
              <a:rPr lang="pt-BR" sz="2000" dirty="0" err="1" smtClean="0"/>
              <a:t>the</a:t>
            </a:r>
            <a:r>
              <a:rPr lang="pt-BR" sz="2000" dirty="0" smtClean="0"/>
              <a:t> </a:t>
            </a:r>
            <a:r>
              <a:rPr lang="pt-BR" sz="2000" dirty="0" err="1" smtClean="0"/>
              <a:t>city</a:t>
            </a:r>
            <a:r>
              <a:rPr lang="pt-BR" sz="2000" dirty="0" smtClean="0"/>
              <a:t>;</a:t>
            </a:r>
          </a:p>
          <a:p>
            <a:pPr fontAlgn="t"/>
            <a:endParaRPr lang="pt-BR" sz="2000" dirty="0"/>
          </a:p>
          <a:p>
            <a:pPr fontAlgn="t"/>
            <a:r>
              <a:rPr lang="pt-BR" sz="2000" dirty="0" smtClean="0"/>
              <a:t>Some </a:t>
            </a:r>
            <a:r>
              <a:rPr lang="pt-BR" sz="2000" dirty="0" err="1" smtClean="0"/>
              <a:t>of</a:t>
            </a:r>
            <a:r>
              <a:rPr lang="pt-BR" sz="2000" dirty="0" smtClean="0"/>
              <a:t> </a:t>
            </a:r>
            <a:r>
              <a:rPr lang="pt-BR" sz="2000" dirty="0" err="1" smtClean="0"/>
              <a:t>the</a:t>
            </a:r>
            <a:r>
              <a:rPr lang="pt-BR" sz="2000" dirty="0" smtClean="0"/>
              <a:t> </a:t>
            </a:r>
            <a:r>
              <a:rPr lang="pt-BR" sz="2000" dirty="0" err="1" smtClean="0"/>
              <a:t>columns</a:t>
            </a:r>
            <a:r>
              <a:rPr lang="pt-BR" sz="2000" dirty="0" smtClean="0"/>
              <a:t> are </a:t>
            </a:r>
            <a:r>
              <a:rPr lang="pt-BR" sz="2000" dirty="0" err="1" smtClean="0"/>
              <a:t>not</a:t>
            </a:r>
            <a:r>
              <a:rPr lang="pt-BR" sz="2000" dirty="0" smtClean="0"/>
              <a:t> </a:t>
            </a:r>
            <a:r>
              <a:rPr lang="pt-BR" sz="2000" dirty="0" err="1" smtClean="0"/>
              <a:t>used</a:t>
            </a:r>
            <a:r>
              <a:rPr lang="pt-BR" sz="2000" dirty="0" smtClean="0"/>
              <a:t> in </a:t>
            </a:r>
            <a:r>
              <a:rPr lang="pt-BR" sz="2000" dirty="0" err="1" smtClean="0"/>
              <a:t>this</a:t>
            </a:r>
            <a:r>
              <a:rPr lang="pt-BR" sz="2000" dirty="0" smtClean="0"/>
              <a:t> Project.</a:t>
            </a:r>
          </a:p>
          <a:p>
            <a:pPr fontAlgn="t"/>
            <a:endParaRPr lang="pt-BR" sz="2400" dirty="0"/>
          </a:p>
          <a:p>
            <a:pPr fontAlgn="t"/>
            <a:endParaRPr lang="pt-BR" sz="2400" dirty="0"/>
          </a:p>
        </p:txBody>
      </p:sp>
      <p:graphicFrame>
        <p:nvGraphicFramePr>
          <p:cNvPr id="4" name="Espaço Reservado para Conteúdo 3"/>
          <p:cNvGraphicFramePr>
            <a:graphicFrameLocks/>
          </p:cNvGraphicFramePr>
          <p:nvPr>
            <p:extLst>
              <p:ext uri="{D42A27DB-BD31-4B8C-83A1-F6EECF244321}">
                <p14:modId xmlns:p14="http://schemas.microsoft.com/office/powerpoint/2010/main" val="2649184375"/>
              </p:ext>
            </p:extLst>
          </p:nvPr>
        </p:nvGraphicFramePr>
        <p:xfrm>
          <a:off x="1008158" y="1825625"/>
          <a:ext cx="1862138" cy="396240"/>
        </p:xfrm>
        <a:graphic>
          <a:graphicData uri="http://schemas.openxmlformats.org/drawingml/2006/table">
            <a:tbl>
              <a:tblPr firstRow="1" bandRow="1">
                <a:tableStyleId>{5C22544A-7EE6-4342-B048-85BDC9FD1C3A}</a:tableStyleId>
              </a:tblPr>
              <a:tblGrid>
                <a:gridCol w="1862138">
                  <a:extLst>
                    <a:ext uri="{9D8B030D-6E8A-4147-A177-3AD203B41FA5}">
                      <a16:colId xmlns:a16="http://schemas.microsoft.com/office/drawing/2014/main" val="3676566759"/>
                    </a:ext>
                  </a:extLst>
                </a:gridCol>
              </a:tblGrid>
              <a:tr h="324803">
                <a:tc>
                  <a:txBody>
                    <a:bodyPr/>
                    <a:lstStyle/>
                    <a:p>
                      <a:pPr algn="ctr"/>
                      <a:r>
                        <a:rPr lang="pt-BR" sz="2000" dirty="0" smtClean="0">
                          <a:solidFill>
                            <a:schemeClr val="tx1"/>
                          </a:solidFill>
                        </a:rPr>
                        <a:t>Data </a:t>
                      </a:r>
                      <a:r>
                        <a:rPr lang="pt-BR" sz="2000" dirty="0" err="1" smtClean="0">
                          <a:solidFill>
                            <a:schemeClr val="tx1"/>
                          </a:solidFill>
                        </a:rPr>
                        <a:t>Sources</a:t>
                      </a:r>
                      <a:endParaRPr lang="pt-BR" sz="20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96545428"/>
                  </a:ext>
                </a:extLst>
              </a:tr>
            </a:tbl>
          </a:graphicData>
        </a:graphic>
      </p:graphicFrame>
      <p:sp>
        <p:nvSpPr>
          <p:cNvPr id="5" name="Espaço Reservado para Conteúdo 2"/>
          <p:cNvSpPr txBox="1">
            <a:spLocks/>
          </p:cNvSpPr>
          <p:nvPr/>
        </p:nvSpPr>
        <p:spPr>
          <a:xfrm>
            <a:off x="6488869" y="1835524"/>
            <a:ext cx="538645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t"/>
            <a:endParaRPr lang="pt-BR" dirty="0" smtClean="0"/>
          </a:p>
          <a:p>
            <a:pPr fontAlgn="t"/>
            <a:r>
              <a:rPr lang="pt-BR" sz="2000" dirty="0" err="1" smtClean="0"/>
              <a:t>Foursquare</a:t>
            </a:r>
            <a:r>
              <a:rPr lang="pt-BR" sz="2000" dirty="0" smtClean="0"/>
              <a:t> API </a:t>
            </a:r>
            <a:r>
              <a:rPr lang="pt-BR" sz="2000" dirty="0" err="1" smtClean="0"/>
              <a:t>is</a:t>
            </a:r>
            <a:r>
              <a:rPr lang="pt-BR" sz="2000" dirty="0" smtClean="0"/>
              <a:t> </a:t>
            </a:r>
            <a:r>
              <a:rPr lang="pt-BR" sz="2000" dirty="0" err="1" smtClean="0"/>
              <a:t>the</a:t>
            </a:r>
            <a:r>
              <a:rPr lang="pt-BR" sz="2000" dirty="0" smtClean="0"/>
              <a:t> tool for </a:t>
            </a:r>
            <a:r>
              <a:rPr lang="pt-BR" sz="2000" dirty="0" err="1" smtClean="0"/>
              <a:t>finding</a:t>
            </a:r>
            <a:r>
              <a:rPr lang="pt-BR" sz="2000" dirty="0" smtClean="0"/>
              <a:t> </a:t>
            </a:r>
            <a:r>
              <a:rPr lang="pt-BR" sz="2000" dirty="0" err="1" smtClean="0"/>
              <a:t>venus</a:t>
            </a:r>
            <a:r>
              <a:rPr lang="pt-BR" sz="2000" dirty="0" smtClean="0"/>
              <a:t> </a:t>
            </a:r>
            <a:r>
              <a:rPr lang="pt-BR" sz="2000" dirty="0" err="1" smtClean="0"/>
              <a:t>given</a:t>
            </a:r>
            <a:r>
              <a:rPr lang="pt-BR" sz="2000" dirty="0" smtClean="0"/>
              <a:t> </a:t>
            </a:r>
            <a:r>
              <a:rPr lang="pt-BR" sz="2000" dirty="0" err="1" smtClean="0"/>
              <a:t>locations</a:t>
            </a:r>
            <a:r>
              <a:rPr lang="pt-BR" sz="2000" dirty="0" smtClean="0"/>
              <a:t>;</a:t>
            </a:r>
          </a:p>
          <a:p>
            <a:pPr fontAlgn="t"/>
            <a:endParaRPr lang="pt-BR" sz="2000" dirty="0"/>
          </a:p>
          <a:p>
            <a:pPr fontAlgn="t"/>
            <a:r>
              <a:rPr lang="pt-BR" sz="2000" dirty="0" smtClean="0"/>
              <a:t>In </a:t>
            </a:r>
            <a:r>
              <a:rPr lang="pt-BR" sz="2000" dirty="0" err="1" smtClean="0"/>
              <a:t>this</a:t>
            </a:r>
            <a:r>
              <a:rPr lang="pt-BR" sz="2000" dirty="0" smtClean="0"/>
              <a:t> Project, </a:t>
            </a:r>
            <a:r>
              <a:rPr lang="pt-BR" sz="2000" dirty="0" err="1"/>
              <a:t>t</a:t>
            </a:r>
            <a:r>
              <a:rPr lang="pt-BR" sz="2000" dirty="0" err="1" smtClean="0"/>
              <a:t>he</a:t>
            </a:r>
            <a:r>
              <a:rPr lang="pt-BR" sz="2000" dirty="0" smtClean="0"/>
              <a:t> </a:t>
            </a:r>
            <a:r>
              <a:rPr lang="pt-BR" sz="2000" dirty="0"/>
              <a:t>API </a:t>
            </a:r>
            <a:r>
              <a:rPr lang="pt-BR" sz="2000" dirty="0" err="1"/>
              <a:t>is</a:t>
            </a:r>
            <a:r>
              <a:rPr lang="pt-BR" sz="2000" dirty="0"/>
              <a:t> </a:t>
            </a:r>
            <a:r>
              <a:rPr lang="pt-BR" sz="2000" dirty="0" err="1"/>
              <a:t>used</a:t>
            </a:r>
            <a:r>
              <a:rPr lang="pt-BR" sz="2000" dirty="0" smtClean="0"/>
              <a:t> for </a:t>
            </a:r>
            <a:r>
              <a:rPr lang="pt-BR" sz="2000" dirty="0" err="1" smtClean="0"/>
              <a:t>finding</a:t>
            </a:r>
            <a:r>
              <a:rPr lang="pt-BR" sz="2000" dirty="0" smtClean="0"/>
              <a:t> </a:t>
            </a:r>
            <a:r>
              <a:rPr lang="pt-BR" sz="2000" dirty="0" err="1" smtClean="0"/>
              <a:t>venues</a:t>
            </a:r>
            <a:r>
              <a:rPr lang="pt-BR" sz="2000" dirty="0" smtClean="0"/>
              <a:t> </a:t>
            </a:r>
            <a:r>
              <a:rPr lang="pt-BR" sz="2000" dirty="0" err="1" smtClean="0"/>
              <a:t>near</a:t>
            </a:r>
            <a:r>
              <a:rPr lang="pt-BR" sz="2000" dirty="0" smtClean="0"/>
              <a:t> </a:t>
            </a:r>
            <a:r>
              <a:rPr lang="pt-BR" sz="2000" dirty="0" err="1" smtClean="0"/>
              <a:t>the</a:t>
            </a:r>
            <a:r>
              <a:rPr lang="pt-BR" sz="2000" dirty="0" smtClean="0"/>
              <a:t> </a:t>
            </a:r>
            <a:r>
              <a:rPr lang="pt-BR" sz="2000" dirty="0" err="1" smtClean="0"/>
              <a:t>locations</a:t>
            </a:r>
            <a:r>
              <a:rPr lang="pt-BR" sz="2000" dirty="0" smtClean="0"/>
              <a:t> </a:t>
            </a:r>
            <a:r>
              <a:rPr lang="pt-BR" sz="2000" dirty="0" err="1" smtClean="0"/>
              <a:t>provided</a:t>
            </a:r>
            <a:r>
              <a:rPr lang="pt-BR" sz="2000" dirty="0" smtClean="0"/>
              <a:t> in </a:t>
            </a:r>
            <a:r>
              <a:rPr lang="pt-BR" sz="2000" dirty="0" err="1" smtClean="0"/>
              <a:t>the</a:t>
            </a:r>
            <a:r>
              <a:rPr lang="pt-BR" sz="2000" dirty="0" smtClean="0"/>
              <a:t> </a:t>
            </a:r>
            <a:r>
              <a:rPr lang="pt-BR" sz="2000" dirty="0" err="1" smtClean="0"/>
              <a:t>table</a:t>
            </a:r>
            <a:r>
              <a:rPr lang="pt-BR" sz="2000" dirty="0" smtClean="0"/>
              <a:t>;</a:t>
            </a:r>
          </a:p>
          <a:p>
            <a:pPr fontAlgn="t"/>
            <a:endParaRPr lang="pt-BR" sz="2000" dirty="0" smtClean="0"/>
          </a:p>
          <a:p>
            <a:pPr fontAlgn="t"/>
            <a:r>
              <a:rPr lang="pt-BR" sz="2000" dirty="0" smtClean="0"/>
              <a:t>Later </a:t>
            </a:r>
            <a:r>
              <a:rPr lang="pt-BR" sz="2000" dirty="0" err="1" smtClean="0"/>
              <a:t>on</a:t>
            </a:r>
            <a:r>
              <a:rPr lang="pt-BR" sz="2000" dirty="0" smtClean="0"/>
              <a:t> </a:t>
            </a:r>
            <a:r>
              <a:rPr lang="pt-BR" sz="2000" dirty="0" err="1" smtClean="0"/>
              <a:t>this</a:t>
            </a:r>
            <a:r>
              <a:rPr lang="pt-BR" sz="2000" dirty="0" smtClean="0"/>
              <a:t> Project </a:t>
            </a:r>
            <a:r>
              <a:rPr lang="pt-BR" sz="2000" dirty="0" err="1" smtClean="0"/>
              <a:t>the</a:t>
            </a:r>
            <a:r>
              <a:rPr lang="pt-BR" sz="2000" dirty="0" smtClean="0"/>
              <a:t> API </a:t>
            </a:r>
            <a:r>
              <a:rPr lang="pt-BR" sz="2000" dirty="0" err="1" smtClean="0"/>
              <a:t>is</a:t>
            </a:r>
            <a:r>
              <a:rPr lang="pt-BR" sz="2000" dirty="0" smtClean="0"/>
              <a:t> </a:t>
            </a:r>
            <a:r>
              <a:rPr lang="pt-BR" sz="2000" dirty="0" err="1" smtClean="0"/>
              <a:t>used</a:t>
            </a:r>
            <a:r>
              <a:rPr lang="pt-BR" sz="2000" dirty="0" smtClean="0"/>
              <a:t> </a:t>
            </a:r>
            <a:r>
              <a:rPr lang="pt-BR" sz="2000" dirty="0" err="1" smtClean="0"/>
              <a:t>to</a:t>
            </a:r>
            <a:r>
              <a:rPr lang="pt-BR" sz="2000" dirty="0" smtClean="0"/>
              <a:t> </a:t>
            </a:r>
            <a:r>
              <a:rPr lang="pt-BR" sz="2000" dirty="0" err="1" smtClean="0"/>
              <a:t>find</a:t>
            </a:r>
            <a:r>
              <a:rPr lang="pt-BR" sz="2000" dirty="0" smtClean="0"/>
              <a:t> </a:t>
            </a:r>
            <a:r>
              <a:rPr lang="pt-BR" sz="2000" dirty="0" err="1" smtClean="0"/>
              <a:t>clients</a:t>
            </a:r>
            <a:r>
              <a:rPr lang="pt-BR" sz="2000" dirty="0" smtClean="0"/>
              <a:t>’ </a:t>
            </a:r>
            <a:r>
              <a:rPr lang="pt-BR" sz="2000" dirty="0" err="1" smtClean="0"/>
              <a:t>opinions</a:t>
            </a:r>
            <a:r>
              <a:rPr lang="pt-BR" sz="2000" dirty="0" smtClean="0"/>
              <a:t> </a:t>
            </a:r>
            <a:r>
              <a:rPr lang="pt-BR" sz="2000" dirty="0" err="1" smtClean="0"/>
              <a:t>about</a:t>
            </a:r>
            <a:r>
              <a:rPr lang="pt-BR" sz="2000" dirty="0" smtClean="0"/>
              <a:t> </a:t>
            </a:r>
            <a:r>
              <a:rPr lang="pt-BR" sz="2000" dirty="0" err="1" smtClean="0"/>
              <a:t>the</a:t>
            </a:r>
            <a:r>
              <a:rPr lang="pt-BR" sz="2000" dirty="0" smtClean="0"/>
              <a:t> </a:t>
            </a:r>
            <a:r>
              <a:rPr lang="pt-BR" sz="2000" dirty="0" err="1" smtClean="0"/>
              <a:t>restaurants</a:t>
            </a:r>
            <a:r>
              <a:rPr lang="pt-BR" sz="2000" dirty="0" smtClean="0"/>
              <a:t>;</a:t>
            </a:r>
          </a:p>
          <a:p>
            <a:pPr fontAlgn="t"/>
            <a:endParaRPr lang="pt-BR" sz="2000" dirty="0" smtClean="0"/>
          </a:p>
          <a:p>
            <a:pPr marL="0" indent="0" fontAlgn="t">
              <a:buNone/>
            </a:pPr>
            <a:endParaRPr lang="pt-BR" sz="2400" dirty="0" smtClean="0"/>
          </a:p>
          <a:p>
            <a:pPr fontAlgn="t"/>
            <a:endParaRPr lang="pt-BR" sz="2400" dirty="0"/>
          </a:p>
        </p:txBody>
      </p:sp>
      <p:graphicFrame>
        <p:nvGraphicFramePr>
          <p:cNvPr id="6" name="Espaço Reservado para Conteúdo 3"/>
          <p:cNvGraphicFramePr>
            <a:graphicFrameLocks/>
          </p:cNvGraphicFramePr>
          <p:nvPr>
            <p:extLst>
              <p:ext uri="{D42A27DB-BD31-4B8C-83A1-F6EECF244321}">
                <p14:modId xmlns:p14="http://schemas.microsoft.com/office/powerpoint/2010/main" val="2356591047"/>
              </p:ext>
            </p:extLst>
          </p:nvPr>
        </p:nvGraphicFramePr>
        <p:xfrm>
          <a:off x="6753824" y="1823650"/>
          <a:ext cx="2212045" cy="396240"/>
        </p:xfrm>
        <a:graphic>
          <a:graphicData uri="http://schemas.openxmlformats.org/drawingml/2006/table">
            <a:tbl>
              <a:tblPr firstRow="1" bandRow="1">
                <a:tableStyleId>{5C22544A-7EE6-4342-B048-85BDC9FD1C3A}</a:tableStyleId>
              </a:tblPr>
              <a:tblGrid>
                <a:gridCol w="2212045">
                  <a:extLst>
                    <a:ext uri="{9D8B030D-6E8A-4147-A177-3AD203B41FA5}">
                      <a16:colId xmlns:a16="http://schemas.microsoft.com/office/drawing/2014/main" val="3676566759"/>
                    </a:ext>
                  </a:extLst>
                </a:gridCol>
              </a:tblGrid>
              <a:tr h="324803">
                <a:tc>
                  <a:txBody>
                    <a:bodyPr/>
                    <a:lstStyle/>
                    <a:p>
                      <a:pPr algn="ctr"/>
                      <a:r>
                        <a:rPr lang="pt-BR" sz="2000" dirty="0" err="1" smtClean="0">
                          <a:solidFill>
                            <a:schemeClr val="tx1"/>
                          </a:solidFill>
                        </a:rPr>
                        <a:t>Foursquare</a:t>
                      </a:r>
                      <a:r>
                        <a:rPr lang="pt-BR" sz="2000" baseline="0" dirty="0" smtClean="0">
                          <a:solidFill>
                            <a:schemeClr val="tx1"/>
                          </a:solidFill>
                        </a:rPr>
                        <a:t> API</a:t>
                      </a:r>
                      <a:endParaRPr lang="pt-BR" sz="20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96545428"/>
                  </a:ext>
                </a:extLst>
              </a:tr>
            </a:tbl>
          </a:graphicData>
        </a:graphic>
      </p:graphicFrame>
      <p:cxnSp>
        <p:nvCxnSpPr>
          <p:cNvPr id="7" name="Conector reto 6"/>
          <p:cNvCxnSpPr/>
          <p:nvPr/>
        </p:nvCxnSpPr>
        <p:spPr>
          <a:xfrm>
            <a:off x="6328393" y="2223109"/>
            <a:ext cx="0" cy="33823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0667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Data </a:t>
            </a:r>
            <a:r>
              <a:rPr lang="pt-BR" dirty="0" err="1" smtClean="0"/>
              <a:t>Cleaning</a:t>
            </a:r>
            <a:endParaRPr lang="pt-BR" dirty="0"/>
          </a:p>
        </p:txBody>
      </p:sp>
      <p:sp>
        <p:nvSpPr>
          <p:cNvPr id="3" name="Espaço Reservado para Conteúdo 2"/>
          <p:cNvSpPr>
            <a:spLocks noGrp="1"/>
          </p:cNvSpPr>
          <p:nvPr>
            <p:ph idx="1"/>
          </p:nvPr>
        </p:nvSpPr>
        <p:spPr>
          <a:xfrm>
            <a:off x="6672282" y="1588289"/>
            <a:ext cx="5519718" cy="4351338"/>
          </a:xfrm>
        </p:spPr>
        <p:txBody>
          <a:bodyPr/>
          <a:lstStyle/>
          <a:p>
            <a:pPr fontAlgn="t"/>
            <a:endParaRPr lang="pt-BR" dirty="0"/>
          </a:p>
          <a:p>
            <a:pPr marL="0" indent="0" fontAlgn="t">
              <a:buNone/>
            </a:pPr>
            <a:r>
              <a:rPr lang="pt-BR" sz="2000" dirty="0" err="1" smtClean="0"/>
              <a:t>Many</a:t>
            </a:r>
            <a:r>
              <a:rPr lang="pt-BR" sz="2000" dirty="0" smtClean="0"/>
              <a:t> </a:t>
            </a:r>
            <a:r>
              <a:rPr lang="pt-BR" sz="2000" dirty="0" err="1" smtClean="0"/>
              <a:t>of</a:t>
            </a:r>
            <a:r>
              <a:rPr lang="pt-BR" sz="2000" dirty="0" smtClean="0"/>
              <a:t> </a:t>
            </a:r>
            <a:r>
              <a:rPr lang="pt-BR" sz="2000" dirty="0" err="1" smtClean="0"/>
              <a:t>the</a:t>
            </a:r>
            <a:r>
              <a:rPr lang="pt-BR" sz="2000" dirty="0" smtClean="0"/>
              <a:t> </a:t>
            </a:r>
            <a:r>
              <a:rPr lang="pt-BR" sz="2000" dirty="0" err="1" smtClean="0"/>
              <a:t>columns</a:t>
            </a:r>
            <a:r>
              <a:rPr lang="pt-BR" sz="2000" dirty="0" smtClean="0"/>
              <a:t> in </a:t>
            </a:r>
            <a:r>
              <a:rPr lang="pt-BR" sz="2000" dirty="0" err="1" smtClean="0"/>
              <a:t>the</a:t>
            </a:r>
            <a:r>
              <a:rPr lang="pt-BR" sz="2000" dirty="0" smtClean="0"/>
              <a:t> </a:t>
            </a:r>
            <a:r>
              <a:rPr lang="pt-BR" sz="2000" dirty="0" err="1" smtClean="0"/>
              <a:t>table</a:t>
            </a:r>
            <a:r>
              <a:rPr lang="pt-BR" sz="2000" dirty="0" smtClean="0"/>
              <a:t> </a:t>
            </a:r>
            <a:r>
              <a:rPr lang="pt-BR" sz="2000" dirty="0" err="1" smtClean="0"/>
              <a:t>on</a:t>
            </a:r>
            <a:r>
              <a:rPr lang="pt-BR" sz="2000" dirty="0" smtClean="0"/>
              <a:t> </a:t>
            </a:r>
            <a:r>
              <a:rPr lang="pt-BR" sz="2000" dirty="0" err="1" smtClean="0"/>
              <a:t>the</a:t>
            </a:r>
            <a:r>
              <a:rPr lang="pt-BR" sz="2000" dirty="0" smtClean="0"/>
              <a:t> </a:t>
            </a:r>
            <a:r>
              <a:rPr lang="pt-BR" sz="2000" dirty="0" err="1" smtClean="0"/>
              <a:t>left</a:t>
            </a:r>
            <a:r>
              <a:rPr lang="pt-BR" sz="2000" dirty="0" smtClean="0"/>
              <a:t>, </a:t>
            </a:r>
            <a:r>
              <a:rPr lang="pt-BR" sz="2000" dirty="0" err="1" smtClean="0"/>
              <a:t>provided</a:t>
            </a:r>
            <a:r>
              <a:rPr lang="pt-BR" sz="2000" dirty="0" smtClean="0"/>
              <a:t> </a:t>
            </a:r>
            <a:r>
              <a:rPr lang="pt-BR" sz="2000" dirty="0" err="1" smtClean="0"/>
              <a:t>by</a:t>
            </a:r>
            <a:r>
              <a:rPr lang="pt-BR" sz="2000" dirty="0" smtClean="0"/>
              <a:t> </a:t>
            </a:r>
            <a:r>
              <a:rPr lang="pt-BR" sz="2000" dirty="0" err="1" smtClean="0"/>
              <a:t>our</a:t>
            </a:r>
            <a:r>
              <a:rPr lang="pt-BR" sz="2000" dirty="0" smtClean="0"/>
              <a:t> </a:t>
            </a:r>
            <a:r>
              <a:rPr lang="pt-BR" sz="2000" dirty="0" err="1" smtClean="0"/>
              <a:t>source</a:t>
            </a:r>
            <a:r>
              <a:rPr lang="pt-BR" sz="2000" dirty="0" smtClean="0"/>
              <a:t>, are </a:t>
            </a:r>
            <a:r>
              <a:rPr lang="pt-BR" sz="2000" dirty="0" err="1" smtClean="0"/>
              <a:t>not</a:t>
            </a:r>
            <a:r>
              <a:rPr lang="pt-BR" sz="2000" dirty="0" smtClean="0"/>
              <a:t> </a:t>
            </a:r>
            <a:r>
              <a:rPr lang="pt-BR" sz="2000" dirty="0" err="1" smtClean="0"/>
              <a:t>used</a:t>
            </a:r>
            <a:r>
              <a:rPr lang="pt-BR" sz="2000" dirty="0" smtClean="0"/>
              <a:t> in </a:t>
            </a:r>
            <a:r>
              <a:rPr lang="pt-BR" sz="2000" dirty="0" err="1" smtClean="0"/>
              <a:t>this</a:t>
            </a:r>
            <a:r>
              <a:rPr lang="pt-BR" sz="2000" dirty="0" smtClean="0"/>
              <a:t> Project. For </a:t>
            </a:r>
            <a:r>
              <a:rPr lang="pt-BR" sz="2000" dirty="0" err="1" smtClean="0"/>
              <a:t>this</a:t>
            </a:r>
            <a:r>
              <a:rPr lang="pt-BR" sz="2000" dirty="0" smtClean="0"/>
              <a:t> </a:t>
            </a:r>
            <a:r>
              <a:rPr lang="pt-BR" sz="2000" dirty="0" err="1" smtClean="0"/>
              <a:t>reason</a:t>
            </a:r>
            <a:r>
              <a:rPr lang="pt-BR" sz="2000" dirty="0" smtClean="0"/>
              <a:t> some </a:t>
            </a:r>
            <a:r>
              <a:rPr lang="pt-BR" sz="2000" dirty="0" err="1" smtClean="0"/>
              <a:t>of</a:t>
            </a:r>
            <a:r>
              <a:rPr lang="pt-BR" sz="2000" dirty="0" smtClean="0"/>
              <a:t> </a:t>
            </a:r>
            <a:r>
              <a:rPr lang="pt-BR" sz="2000" dirty="0" err="1" smtClean="0"/>
              <a:t>them</a:t>
            </a:r>
            <a:r>
              <a:rPr lang="pt-BR" sz="2000" dirty="0" smtClean="0"/>
              <a:t> </a:t>
            </a:r>
            <a:r>
              <a:rPr lang="pt-BR" sz="2000" dirty="0" err="1" smtClean="0"/>
              <a:t>were</a:t>
            </a:r>
            <a:r>
              <a:rPr lang="pt-BR" sz="2000" dirty="0" smtClean="0"/>
              <a:t> </a:t>
            </a:r>
            <a:r>
              <a:rPr lang="pt-BR" sz="2000" dirty="0" err="1" smtClean="0"/>
              <a:t>dropped</a:t>
            </a:r>
            <a:r>
              <a:rPr lang="pt-BR" sz="2000" dirty="0" smtClean="0"/>
              <a:t> </a:t>
            </a:r>
            <a:r>
              <a:rPr lang="pt-BR" sz="2000" dirty="0" err="1" smtClean="0"/>
              <a:t>to</a:t>
            </a:r>
            <a:r>
              <a:rPr lang="pt-BR" sz="2000" dirty="0" smtClean="0"/>
              <a:t> </a:t>
            </a:r>
            <a:r>
              <a:rPr lang="pt-BR" sz="2000" dirty="0" err="1" smtClean="0"/>
              <a:t>arrive</a:t>
            </a:r>
            <a:r>
              <a:rPr lang="pt-BR" sz="2000" dirty="0" smtClean="0"/>
              <a:t> </a:t>
            </a:r>
            <a:r>
              <a:rPr lang="pt-BR" sz="2000" dirty="0" err="1" smtClean="0"/>
              <a:t>at</a:t>
            </a:r>
            <a:r>
              <a:rPr lang="pt-BR" sz="2000" dirty="0" smtClean="0"/>
              <a:t> </a:t>
            </a:r>
            <a:r>
              <a:rPr lang="pt-BR" sz="2000" dirty="0" err="1" smtClean="0"/>
              <a:t>the</a:t>
            </a:r>
            <a:r>
              <a:rPr lang="pt-BR" sz="2000" dirty="0" smtClean="0"/>
              <a:t> </a:t>
            </a:r>
            <a:r>
              <a:rPr lang="pt-BR" sz="2000" dirty="0" err="1" smtClean="0"/>
              <a:t>table</a:t>
            </a:r>
            <a:r>
              <a:rPr lang="pt-BR" sz="2000" dirty="0" smtClean="0"/>
              <a:t> </a:t>
            </a:r>
            <a:r>
              <a:rPr lang="pt-BR" sz="2000" dirty="0" err="1" smtClean="0"/>
              <a:t>form</a:t>
            </a:r>
            <a:r>
              <a:rPr lang="pt-BR" sz="2000" dirty="0" smtClean="0"/>
              <a:t> </a:t>
            </a:r>
            <a:r>
              <a:rPr lang="pt-BR" sz="2000" dirty="0" err="1" smtClean="0"/>
              <a:t>below</a:t>
            </a:r>
            <a:r>
              <a:rPr lang="pt-BR" sz="2000" dirty="0" smtClean="0"/>
              <a:t>, </a:t>
            </a:r>
            <a:r>
              <a:rPr lang="pt-BR" sz="2000" dirty="0" err="1" smtClean="0"/>
              <a:t>with</a:t>
            </a:r>
            <a:r>
              <a:rPr lang="pt-BR" sz="2000" dirty="0" smtClean="0"/>
              <a:t> </a:t>
            </a:r>
            <a:r>
              <a:rPr lang="pt-BR" sz="2000" dirty="0" err="1" smtClean="0"/>
              <a:t>the</a:t>
            </a:r>
            <a:r>
              <a:rPr lang="pt-BR" sz="2000" dirty="0" smtClean="0"/>
              <a:t> </a:t>
            </a:r>
            <a:r>
              <a:rPr lang="pt-BR" sz="2000" dirty="0" err="1" smtClean="0"/>
              <a:t>columns</a:t>
            </a:r>
            <a:r>
              <a:rPr lang="pt-BR" sz="2000" dirty="0" smtClean="0"/>
              <a:t> </a:t>
            </a:r>
            <a:r>
              <a:rPr lang="pt-BR" sz="2000" dirty="0" err="1" smtClean="0"/>
              <a:t>needed</a:t>
            </a:r>
            <a:endParaRPr lang="pt-BR" sz="2000" dirty="0" smtClean="0"/>
          </a:p>
          <a:p>
            <a:pPr fontAlgn="t"/>
            <a:endParaRPr lang="pt-BR" sz="2000" dirty="0"/>
          </a:p>
          <a:p>
            <a:pPr marL="0" indent="0" fontAlgn="t">
              <a:buNone/>
            </a:pPr>
            <a:endParaRPr lang="pt-BR" sz="2400" dirty="0"/>
          </a:p>
          <a:p>
            <a:pPr fontAlgn="t"/>
            <a:endParaRPr lang="pt-BR" sz="2400" dirty="0"/>
          </a:p>
        </p:txBody>
      </p:sp>
      <p:pic>
        <p:nvPicPr>
          <p:cNvPr id="8" name="Image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111" y="2094255"/>
            <a:ext cx="5939056" cy="3548492"/>
          </a:xfrm>
          <a:prstGeom prst="rect">
            <a:avLst/>
          </a:prstGeom>
        </p:spPr>
      </p:pic>
      <p:pic>
        <p:nvPicPr>
          <p:cNvPr id="9" name="Imagem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195" y="3763958"/>
            <a:ext cx="4544215" cy="1722018"/>
          </a:xfrm>
          <a:prstGeom prst="rect">
            <a:avLst/>
          </a:prstGeom>
        </p:spPr>
      </p:pic>
    </p:spTree>
    <p:extLst>
      <p:ext uri="{BB962C8B-B14F-4D97-AF65-F5344CB8AC3E}">
        <p14:creationId xmlns:p14="http://schemas.microsoft.com/office/powerpoint/2010/main" val="65866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Methodology</a:t>
            </a:r>
            <a:endParaRPr lang="pt-BR" dirty="0"/>
          </a:p>
        </p:txBody>
      </p:sp>
      <p:sp>
        <p:nvSpPr>
          <p:cNvPr id="3" name="Espaço Reservado para Conteúdo 2"/>
          <p:cNvSpPr>
            <a:spLocks noGrp="1"/>
          </p:cNvSpPr>
          <p:nvPr>
            <p:ph idx="1"/>
          </p:nvPr>
        </p:nvSpPr>
        <p:spPr>
          <a:xfrm>
            <a:off x="838200" y="1825625"/>
            <a:ext cx="4636325" cy="4351338"/>
          </a:xfrm>
        </p:spPr>
        <p:txBody>
          <a:bodyPr/>
          <a:lstStyle/>
          <a:p>
            <a:r>
              <a:rPr lang="en-US" dirty="0"/>
              <a:t>T</a:t>
            </a:r>
            <a:r>
              <a:rPr lang="en-US" sz="2400" dirty="0"/>
              <a:t>his project consists of exploring venues around specific neighborhoods, using Foursquare API, investigating the ratings and popularity of venues and exploring the distribution of venues and their ratings across </a:t>
            </a:r>
            <a:r>
              <a:rPr lang="en-US" sz="2400" dirty="0" smtClean="0"/>
              <a:t>neighborhoods;</a:t>
            </a:r>
            <a:endParaRPr lang="pt-BR" sz="2400" dirty="0"/>
          </a:p>
        </p:txBody>
      </p:sp>
      <p:sp>
        <p:nvSpPr>
          <p:cNvPr id="4" name="CaixaDeTexto 3"/>
          <p:cNvSpPr txBox="1"/>
          <p:nvPr/>
        </p:nvSpPr>
        <p:spPr>
          <a:xfrm>
            <a:off x="665019" y="4984462"/>
            <a:ext cx="5261758"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venues were found after the definition of a function for finding 100 results in a radius of, at first, 500 meters, as shown </a:t>
            </a:r>
            <a:r>
              <a:rPr lang="en-US" sz="2400" dirty="0" smtClean="0"/>
              <a:t>on the right.</a:t>
            </a:r>
            <a:endParaRPr lang="pt-BR" sz="2400" dirty="0"/>
          </a:p>
        </p:txBody>
      </p:sp>
      <p:pic>
        <p:nvPicPr>
          <p:cNvPr id="5" name="Imagem 4"/>
          <p:cNvPicPr>
            <a:picLocks noChangeAspect="1"/>
          </p:cNvPicPr>
          <p:nvPr/>
        </p:nvPicPr>
        <p:blipFill>
          <a:blip r:embed="rId2"/>
          <a:stretch>
            <a:fillRect/>
          </a:stretch>
        </p:blipFill>
        <p:spPr>
          <a:xfrm>
            <a:off x="6096000" y="1991519"/>
            <a:ext cx="5429250" cy="4019550"/>
          </a:xfrm>
          <a:prstGeom prst="rect">
            <a:avLst/>
          </a:prstGeom>
        </p:spPr>
      </p:pic>
    </p:spTree>
    <p:extLst>
      <p:ext uri="{BB962C8B-B14F-4D97-AF65-F5344CB8AC3E}">
        <p14:creationId xmlns:p14="http://schemas.microsoft.com/office/powerpoint/2010/main" val="2270994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Methodology</a:t>
            </a:r>
            <a:endParaRPr lang="pt-BR" dirty="0"/>
          </a:p>
        </p:txBody>
      </p:sp>
      <p:sp>
        <p:nvSpPr>
          <p:cNvPr id="3" name="Espaço Reservado para Conteúdo 2"/>
          <p:cNvSpPr>
            <a:spLocks noGrp="1"/>
          </p:cNvSpPr>
          <p:nvPr>
            <p:ph idx="1"/>
          </p:nvPr>
        </p:nvSpPr>
        <p:spPr>
          <a:xfrm>
            <a:off x="838200" y="1825625"/>
            <a:ext cx="6863938" cy="4351338"/>
          </a:xfrm>
        </p:spPr>
        <p:txBody>
          <a:bodyPr>
            <a:normAutofit/>
          </a:bodyPr>
          <a:lstStyle/>
          <a:p>
            <a:r>
              <a:rPr lang="en-US" sz="2400" dirty="0"/>
              <a:t>The data about the neighborhoods comes in a csv(comma-separated values) file, consisting of the ZIP Code, Neighborhood Name and Geographical </a:t>
            </a:r>
            <a:r>
              <a:rPr lang="en-US" sz="2400" dirty="0" smtClean="0"/>
              <a:t>locations</a:t>
            </a:r>
            <a:r>
              <a:rPr lang="en-US" sz="2400" dirty="0"/>
              <a:t>;</a:t>
            </a:r>
            <a:endParaRPr lang="en-US" sz="2400" dirty="0" smtClean="0"/>
          </a:p>
          <a:p>
            <a:endParaRPr lang="en-US" sz="2400" dirty="0"/>
          </a:p>
          <a:p>
            <a:r>
              <a:rPr lang="en-US" sz="2400" dirty="0" smtClean="0"/>
              <a:t>The </a:t>
            </a:r>
            <a:r>
              <a:rPr lang="en-US" sz="2400" dirty="0"/>
              <a:t>venues found were treated in order to keep the most likely of the occurrences in cases of </a:t>
            </a:r>
            <a:r>
              <a:rPr lang="en-US" sz="2400" dirty="0" smtClean="0"/>
              <a:t>duplicates;</a:t>
            </a:r>
          </a:p>
          <a:p>
            <a:endParaRPr lang="en-US" sz="2400" dirty="0"/>
          </a:p>
          <a:p>
            <a:r>
              <a:rPr lang="en-US" sz="2400" dirty="0"/>
              <a:t>The data of the venues was then treated in order to keep only restaurants and bars. </a:t>
            </a:r>
            <a:endParaRPr lang="pt-BR" sz="2400" dirty="0"/>
          </a:p>
        </p:txBody>
      </p:sp>
      <p:pic>
        <p:nvPicPr>
          <p:cNvPr id="4" name="Imagem 3"/>
          <p:cNvPicPr>
            <a:picLocks noChangeAspect="1"/>
          </p:cNvPicPr>
          <p:nvPr/>
        </p:nvPicPr>
        <p:blipFill>
          <a:blip r:embed="rId2"/>
          <a:stretch>
            <a:fillRect/>
          </a:stretch>
        </p:blipFill>
        <p:spPr>
          <a:xfrm>
            <a:off x="8894247" y="660071"/>
            <a:ext cx="1504950" cy="5181600"/>
          </a:xfrm>
          <a:prstGeom prst="rect">
            <a:avLst/>
          </a:prstGeom>
        </p:spPr>
      </p:pic>
      <p:sp>
        <p:nvSpPr>
          <p:cNvPr id="5" name="CaixaDeTexto 4"/>
          <p:cNvSpPr txBox="1"/>
          <p:nvPr/>
        </p:nvSpPr>
        <p:spPr>
          <a:xfrm>
            <a:off x="8039595" y="5841671"/>
            <a:ext cx="2980706" cy="230832"/>
          </a:xfrm>
          <a:prstGeom prst="rect">
            <a:avLst/>
          </a:prstGeom>
          <a:noFill/>
        </p:spPr>
        <p:txBody>
          <a:bodyPr wrap="square" rtlCol="0">
            <a:spAutoFit/>
          </a:bodyPr>
          <a:lstStyle/>
          <a:p>
            <a:pPr algn="ctr"/>
            <a:r>
              <a:rPr lang="pt-BR" sz="900" dirty="0" err="1" smtClean="0"/>
              <a:t>List</a:t>
            </a:r>
            <a:r>
              <a:rPr lang="pt-BR" sz="900" dirty="0" smtClean="0"/>
              <a:t> </a:t>
            </a:r>
            <a:r>
              <a:rPr lang="pt-BR" sz="900" dirty="0" err="1" smtClean="0"/>
              <a:t>of</a:t>
            </a:r>
            <a:r>
              <a:rPr lang="pt-BR" sz="900" dirty="0" smtClean="0"/>
              <a:t> </a:t>
            </a:r>
            <a:r>
              <a:rPr lang="pt-BR" sz="900" dirty="0" err="1" smtClean="0"/>
              <a:t>types</a:t>
            </a:r>
            <a:r>
              <a:rPr lang="pt-BR" sz="900" dirty="0" smtClean="0"/>
              <a:t> </a:t>
            </a:r>
            <a:r>
              <a:rPr lang="pt-BR" sz="900" dirty="0" err="1" smtClean="0"/>
              <a:t>of</a:t>
            </a:r>
            <a:r>
              <a:rPr lang="pt-BR" sz="900" dirty="0" smtClean="0"/>
              <a:t> </a:t>
            </a:r>
            <a:r>
              <a:rPr lang="pt-BR" sz="900" dirty="0" err="1" smtClean="0"/>
              <a:t>venues</a:t>
            </a:r>
            <a:endParaRPr lang="pt-BR" sz="900" dirty="0"/>
          </a:p>
        </p:txBody>
      </p:sp>
    </p:spTree>
    <p:extLst>
      <p:ext uri="{BB962C8B-B14F-4D97-AF65-F5344CB8AC3E}">
        <p14:creationId xmlns:p14="http://schemas.microsoft.com/office/powerpoint/2010/main" val="813323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Methodology</a:t>
            </a:r>
            <a:r>
              <a:rPr lang="pt-BR" dirty="0" smtClean="0"/>
              <a:t> – </a:t>
            </a:r>
            <a:r>
              <a:rPr lang="pt-BR" dirty="0" err="1" smtClean="0"/>
              <a:t>Filtering</a:t>
            </a:r>
            <a:r>
              <a:rPr lang="pt-BR" dirty="0" smtClean="0"/>
              <a:t> </a:t>
            </a:r>
            <a:r>
              <a:rPr lang="pt-BR" dirty="0" err="1" smtClean="0"/>
              <a:t>Restaurants</a:t>
            </a:r>
            <a:r>
              <a:rPr lang="pt-BR" dirty="0" smtClean="0"/>
              <a:t> &amp; </a:t>
            </a:r>
            <a:r>
              <a:rPr lang="pt-BR" dirty="0" err="1" smtClean="0"/>
              <a:t>Bars</a:t>
            </a:r>
            <a:endParaRPr lang="pt-BR" dirty="0"/>
          </a:p>
        </p:txBody>
      </p:sp>
      <p:sp>
        <p:nvSpPr>
          <p:cNvPr id="3" name="Espaço Reservado para Conteúdo 2"/>
          <p:cNvSpPr>
            <a:spLocks noGrp="1"/>
          </p:cNvSpPr>
          <p:nvPr>
            <p:ph idx="1"/>
          </p:nvPr>
        </p:nvSpPr>
        <p:spPr/>
        <p:txBody>
          <a:bodyPr>
            <a:normAutofit/>
          </a:bodyPr>
          <a:lstStyle/>
          <a:p>
            <a:r>
              <a:rPr lang="en-US" sz="2400" dirty="0"/>
              <a:t>The criteria chosen was to check for 35 most common kinds of venues and filtering out those that were not related to restaurants and bars or that could not fit in “French Restaurants”, “Italian Restaurants”, “Cafés &amp; Bars” and “Asian Restaurants” </a:t>
            </a:r>
            <a:r>
              <a:rPr lang="en-US" sz="2400" dirty="0" smtClean="0"/>
              <a:t>categories;</a:t>
            </a:r>
          </a:p>
          <a:p>
            <a:endParaRPr lang="en-US" sz="2400" dirty="0"/>
          </a:p>
          <a:p>
            <a:r>
              <a:rPr lang="en-US" sz="2400" dirty="0" smtClean="0"/>
              <a:t>The list consists of the following types </a:t>
            </a:r>
            <a:r>
              <a:rPr lang="en-US" sz="2400" dirty="0"/>
              <a:t>of venues ['French </a:t>
            </a:r>
            <a:r>
              <a:rPr lang="en-US" sz="2400" dirty="0" err="1"/>
              <a:t>Restaurant','Italian</a:t>
            </a:r>
            <a:r>
              <a:rPr lang="en-US" sz="2400" dirty="0"/>
              <a:t> Restaurant', 'Japanese Restaurant', 'Bistro', 'Wine </a:t>
            </a:r>
            <a:r>
              <a:rPr lang="en-US" sz="2400" dirty="0" err="1"/>
              <a:t>Bar','Coffee</a:t>
            </a:r>
            <a:r>
              <a:rPr lang="en-US" sz="2400" dirty="0"/>
              <a:t> </a:t>
            </a:r>
            <a:r>
              <a:rPr lang="en-US" sz="2400" dirty="0" err="1"/>
              <a:t>Shop','Café','Cocktail</a:t>
            </a:r>
            <a:r>
              <a:rPr lang="en-US" sz="2400" dirty="0"/>
              <a:t> </a:t>
            </a:r>
            <a:r>
              <a:rPr lang="en-US" sz="2400" dirty="0" err="1"/>
              <a:t>Bar','Bar','Vietnamese</a:t>
            </a:r>
            <a:r>
              <a:rPr lang="en-US" sz="2400" dirty="0"/>
              <a:t> </a:t>
            </a:r>
            <a:r>
              <a:rPr lang="en-US" sz="2400" dirty="0" err="1"/>
              <a:t>Restaurant','Asian</a:t>
            </a:r>
            <a:r>
              <a:rPr lang="en-US" sz="2400" dirty="0"/>
              <a:t> Restaurant', 'Thai Restaurant', '</a:t>
            </a:r>
            <a:r>
              <a:rPr lang="en-US" sz="2400" dirty="0" err="1"/>
              <a:t>Creperie</a:t>
            </a:r>
            <a:r>
              <a:rPr lang="en-US" sz="2400" dirty="0"/>
              <a:t>', 'Chinese Restaurant' </a:t>
            </a:r>
            <a:r>
              <a:rPr lang="en-US" sz="2400" dirty="0" smtClean="0"/>
              <a:t>];</a:t>
            </a:r>
          </a:p>
          <a:p>
            <a:endParaRPr lang="en-US" sz="2400" dirty="0"/>
          </a:p>
          <a:p>
            <a:r>
              <a:rPr lang="en-US" sz="2400" dirty="0" smtClean="0"/>
              <a:t>989 venues were found.</a:t>
            </a:r>
            <a:endParaRPr lang="en-US" sz="2400" dirty="0"/>
          </a:p>
          <a:p>
            <a:endParaRPr lang="pt-BR" sz="2400" dirty="0"/>
          </a:p>
        </p:txBody>
      </p:sp>
    </p:spTree>
    <p:extLst>
      <p:ext uri="{BB962C8B-B14F-4D97-AF65-F5344CB8AC3E}">
        <p14:creationId xmlns:p14="http://schemas.microsoft.com/office/powerpoint/2010/main" val="964196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Methodology</a:t>
            </a:r>
            <a:r>
              <a:rPr lang="pt-BR" dirty="0" smtClean="0"/>
              <a:t> - </a:t>
            </a:r>
            <a:r>
              <a:rPr lang="en-US" dirty="0"/>
              <a:t>‘Rating’, ‘Likes’ and ‘Tips’</a:t>
            </a:r>
            <a:endParaRPr lang="pt-BR" dirty="0"/>
          </a:p>
        </p:txBody>
      </p:sp>
      <p:pic>
        <p:nvPicPr>
          <p:cNvPr id="4" name="Espaço Reservado para Conteúdo 3"/>
          <p:cNvPicPr>
            <a:picLocks noGrp="1" noChangeAspect="1"/>
          </p:cNvPicPr>
          <p:nvPr>
            <p:ph idx="1"/>
          </p:nvPr>
        </p:nvPicPr>
        <p:blipFill>
          <a:blip r:embed="rId2"/>
          <a:stretch>
            <a:fillRect/>
          </a:stretch>
        </p:blipFill>
        <p:spPr>
          <a:xfrm>
            <a:off x="6581775" y="2363613"/>
            <a:ext cx="4772025" cy="2800350"/>
          </a:xfrm>
          <a:prstGeom prst="rect">
            <a:avLst/>
          </a:prstGeom>
        </p:spPr>
      </p:pic>
      <p:sp>
        <p:nvSpPr>
          <p:cNvPr id="5" name="CaixaDeTexto 4"/>
          <p:cNvSpPr txBox="1"/>
          <p:nvPr/>
        </p:nvSpPr>
        <p:spPr>
          <a:xfrm>
            <a:off x="838200" y="2042556"/>
            <a:ext cx="5740730"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t>A function using Foursquare API was defined for extracting ‘Rating’, ‘Likes’ and ‘Tips’ </a:t>
            </a:r>
            <a:r>
              <a:rPr lang="en-US" sz="2000" dirty="0" smtClean="0"/>
              <a:t>fields;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merging of the venues details table and the entire list of venues was </a:t>
            </a:r>
            <a:r>
              <a:rPr lang="en-US" sz="2000" dirty="0" smtClean="0"/>
              <a:t>then used </a:t>
            </a:r>
            <a:r>
              <a:rPr lang="en-US" sz="2000" dirty="0"/>
              <a:t>for the analysis of distribution or rates and geographical distribution of the </a:t>
            </a:r>
            <a:r>
              <a:rPr lang="en-US" sz="2000" dirty="0" smtClean="0"/>
              <a:t>venues;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The </a:t>
            </a:r>
            <a:r>
              <a:rPr lang="en-US" sz="2000" dirty="0"/>
              <a:t>results and discussion of the investigation are presented in the ‘Results’ and ‘Discussion’ </a:t>
            </a:r>
            <a:r>
              <a:rPr lang="en-US" sz="2000" dirty="0" smtClean="0"/>
              <a:t>sections.</a:t>
            </a:r>
            <a:endParaRPr lang="pt-BR" sz="2000" dirty="0"/>
          </a:p>
        </p:txBody>
      </p:sp>
    </p:spTree>
    <p:extLst>
      <p:ext uri="{BB962C8B-B14F-4D97-AF65-F5344CB8AC3E}">
        <p14:creationId xmlns:p14="http://schemas.microsoft.com/office/powerpoint/2010/main" val="3364212549"/>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1115</TotalTime>
  <Words>983</Words>
  <Application>Microsoft Office PowerPoint</Application>
  <PresentationFormat>Widescreen</PresentationFormat>
  <Paragraphs>135</Paragraphs>
  <Slides>13</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13</vt:i4>
      </vt:variant>
    </vt:vector>
  </HeadingPairs>
  <TitlesOfParts>
    <vt:vector size="17" baseType="lpstr">
      <vt:lpstr>Arial</vt:lpstr>
      <vt:lpstr>Calibri</vt:lpstr>
      <vt:lpstr>Calibri Light</vt:lpstr>
      <vt:lpstr>Tema do Office</vt:lpstr>
      <vt:lpstr>Capstone Project</vt:lpstr>
      <vt:lpstr>Agenda</vt:lpstr>
      <vt:lpstr>Introduction</vt:lpstr>
      <vt:lpstr>Data</vt:lpstr>
      <vt:lpstr>Data Cleaning</vt:lpstr>
      <vt:lpstr>Methodology</vt:lpstr>
      <vt:lpstr>Methodology</vt:lpstr>
      <vt:lpstr>Methodology – Filtering Restaurants &amp; Bars</vt:lpstr>
      <vt:lpstr>Methodology - ‘Rating’, ‘Likes’ and ‘Tips’</vt:lpstr>
      <vt:lpstr>Results</vt:lpstr>
      <vt:lpstr>Discussion</vt:lpstr>
      <vt:lpstr>Discussion – Limitations of the model</vt:lpstr>
      <vt:lpstr>Conclusion</vt:lpstr>
    </vt:vector>
  </TitlesOfParts>
  <Company>Petrobras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Lucas Gianinni Ramos da Rin</dc:creator>
  <cp:lastModifiedBy>Lucas Gianinni Ramos da Rin</cp:lastModifiedBy>
  <cp:revision>14</cp:revision>
  <dcterms:created xsi:type="dcterms:W3CDTF">2020-04-29T03:31:57Z</dcterms:created>
  <dcterms:modified xsi:type="dcterms:W3CDTF">2020-04-30T02:57:44Z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e61996e-cafd-4c9a-8a94-2dc1b82131ae_Enabled">
    <vt:lpwstr>True</vt:lpwstr>
  </property>
  <property fmtid="{D5CDD505-2E9C-101B-9397-08002B2CF9AE}" pid="3" name="MSIP_Label_8e61996e-cafd-4c9a-8a94-2dc1b82131ae_SiteId">
    <vt:lpwstr>5b6f6241-9a57-4be4-8e50-1dfa72e79a57</vt:lpwstr>
  </property>
  <property fmtid="{D5CDD505-2E9C-101B-9397-08002B2CF9AE}" pid="4" name="MSIP_Label_8e61996e-cafd-4c9a-8a94-2dc1b82131ae_Owner">
    <vt:lpwstr>lucas.gianinni@petrobras.com.br</vt:lpwstr>
  </property>
  <property fmtid="{D5CDD505-2E9C-101B-9397-08002B2CF9AE}" pid="5" name="MSIP_Label_8e61996e-cafd-4c9a-8a94-2dc1b82131ae_SetDate">
    <vt:lpwstr>2020-04-29T20:43:30.8917579Z</vt:lpwstr>
  </property>
  <property fmtid="{D5CDD505-2E9C-101B-9397-08002B2CF9AE}" pid="6" name="MSIP_Label_8e61996e-cafd-4c9a-8a94-2dc1b82131ae_Name">
    <vt:lpwstr>NP-1</vt:lpwstr>
  </property>
  <property fmtid="{D5CDD505-2E9C-101B-9397-08002B2CF9AE}" pid="7" name="MSIP_Label_8e61996e-cafd-4c9a-8a94-2dc1b82131ae_Application">
    <vt:lpwstr>Microsoft Azure Information Protection</vt:lpwstr>
  </property>
  <property fmtid="{D5CDD505-2E9C-101B-9397-08002B2CF9AE}" pid="8" name="MSIP_Label_8e61996e-cafd-4c9a-8a94-2dc1b82131ae_ActionId">
    <vt:lpwstr>562a8f80-2d2f-4e98-a6a6-4861b8c5ac42</vt:lpwstr>
  </property>
  <property fmtid="{D5CDD505-2E9C-101B-9397-08002B2CF9AE}" pid="9" name="MSIP_Label_8e61996e-cafd-4c9a-8a94-2dc1b82131ae_Extended_MSFT_Method">
    <vt:lpwstr>Automatic</vt:lpwstr>
  </property>
  <property fmtid="{D5CDD505-2E9C-101B-9397-08002B2CF9AE}" pid="10" name="Sensitivity">
    <vt:lpwstr>NP-1</vt:lpwstr>
  </property>
</Properties>
</file>