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4"/>
  </p:notesMasterIdLst>
  <p:sldIdLst>
    <p:sldId id="256" r:id="rId2"/>
    <p:sldId id="314" r:id="rId3"/>
    <p:sldId id="325" r:id="rId4"/>
    <p:sldId id="327" r:id="rId5"/>
    <p:sldId id="328" r:id="rId6"/>
    <p:sldId id="329" r:id="rId7"/>
    <p:sldId id="331" r:id="rId8"/>
    <p:sldId id="332" r:id="rId9"/>
    <p:sldId id="334" r:id="rId10"/>
    <p:sldId id="337" r:id="rId11"/>
    <p:sldId id="338" r:id="rId12"/>
    <p:sldId id="336" r:id="rId13"/>
  </p:sldIdLst>
  <p:sldSz cx="9144000" cy="6858000" type="screen4x3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65" autoAdjust="0"/>
  </p:normalViewPr>
  <p:slideViewPr>
    <p:cSldViewPr>
      <p:cViewPr>
        <p:scale>
          <a:sx n="150" d="100"/>
          <a:sy n="150" d="100"/>
        </p:scale>
        <p:origin x="-5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1"/>
          </a:xfrm>
          <a:prstGeom prst="rect">
            <a:avLst/>
          </a:prstGeom>
        </p:spPr>
        <p:txBody>
          <a:bodyPr vert="horz" lIns="90973" tIns="45486" rIns="90973" bIns="4548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1"/>
          </a:xfrm>
          <a:prstGeom prst="rect">
            <a:avLst/>
          </a:prstGeom>
        </p:spPr>
        <p:txBody>
          <a:bodyPr vert="horz" lIns="90973" tIns="45486" rIns="90973" bIns="45486" rtlCol="0"/>
          <a:lstStyle>
            <a:lvl1pPr algn="r">
              <a:defRPr sz="1200"/>
            </a:lvl1pPr>
          </a:lstStyle>
          <a:p>
            <a:fld id="{573F60B2-1DFA-4BD6-A9CF-7BCC773F8542}" type="datetimeFigureOut">
              <a:rPr lang="ko-KR" altLang="en-US" smtClean="0"/>
              <a:t>2014-01-27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73" tIns="45486" rIns="90973" bIns="4548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0973" tIns="45486" rIns="90973" bIns="45486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1"/>
          </a:xfrm>
          <a:prstGeom prst="rect">
            <a:avLst/>
          </a:prstGeom>
        </p:spPr>
        <p:txBody>
          <a:bodyPr vert="horz" lIns="90973" tIns="45486" rIns="90973" bIns="4548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1"/>
          </a:xfrm>
          <a:prstGeom prst="rect">
            <a:avLst/>
          </a:prstGeom>
        </p:spPr>
        <p:txBody>
          <a:bodyPr vert="horz" lIns="90973" tIns="45486" rIns="90973" bIns="45486" rtlCol="0" anchor="b"/>
          <a:lstStyle>
            <a:lvl1pPr algn="r">
              <a:defRPr sz="1200"/>
            </a:lvl1pPr>
          </a:lstStyle>
          <a:p>
            <a:fld id="{C97426E9-79E1-419B-B269-F778A7709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6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048000"/>
            <a:ext cx="9144000" cy="685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7202" y="3325813"/>
            <a:ext cx="553998" cy="9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4625" y="3078163"/>
            <a:ext cx="3994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::</a:t>
            </a:r>
            <a:endParaRPr lang="en-US" altLang="ko-KR" sz="3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0" y="3733800"/>
            <a:ext cx="91440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048000"/>
            <a:ext cx="91440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39552" y="980728"/>
            <a:ext cx="52931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8800" dirty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[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8291160" y="980728"/>
            <a:ext cx="52931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8800" dirty="0">
                <a:solidFill>
                  <a:srgbClr val="0099FF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200400"/>
            <a:ext cx="64008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sp>
        <p:nvSpPr>
          <p:cNvPr id="43111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15616" y="1435423"/>
            <a:ext cx="7175544" cy="769441"/>
          </a:xfrm>
        </p:spPr>
        <p:txBody>
          <a:bodyPr wrap="square" anchor="b">
            <a:spAutoFit/>
          </a:bodyPr>
          <a:lstStyle>
            <a:lvl1pPr>
              <a:defRPr sz="44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Text Box 23"/>
          <p:cNvSpPr txBox="1">
            <a:spLocks noChangeArrowheads="1"/>
          </p:cNvSpPr>
          <p:nvPr userDrawn="1"/>
        </p:nvSpPr>
        <p:spPr bwMode="auto">
          <a:xfrm>
            <a:off x="2843808" y="6381328"/>
            <a:ext cx="29995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kumimoji="1" lang="ko-KR" altLang="en-US" sz="1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:: </a:t>
            </a:r>
            <a:r>
              <a:rPr kumimoji="1" lang="en-US" altLang="ko-KR" sz="1000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Intelligent Interface Laboratory</a:t>
            </a:r>
            <a:r>
              <a:rPr kumimoji="1" lang="en-US" altLang="ko-KR" sz="1000" b="1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kumimoji="1" lang="en-US" altLang="ko-KR" sz="1000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mju.ac.kr</a:t>
            </a:r>
            <a:r>
              <a:rPr kumimoji="1" lang="en-US" altLang="ko-KR" sz="1000" b="1" dirty="0" smtClean="0">
                <a:solidFill>
                  <a:srgbClr val="0066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00" b="1" dirty="0">
                <a:latin typeface="맑은 고딕" pitchFamily="50" charset="-127"/>
                <a:ea typeface="맑은 고딕" pitchFamily="50" charset="-127"/>
              </a:rPr>
              <a:t>::</a:t>
            </a:r>
            <a:endParaRPr kumimoji="1" lang="en-US" altLang="ko-KR" sz="1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699792" y="4005064"/>
            <a:ext cx="3455987" cy="1800225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발표자 이름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발표자 소속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발표자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발표 날짜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1473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94038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83D5C-AFED-4884-B8D0-1338A851666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522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94038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8CBF1-5D0C-484D-9136-AA320687731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983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6296" y="6622153"/>
            <a:ext cx="1905000" cy="236198"/>
          </a:xfrm>
          <a:ln/>
        </p:spPr>
        <p:txBody>
          <a:bodyPr/>
          <a:lstStyle>
            <a:lvl1pPr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AEC4A8B-D891-423D-B140-559C915375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5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94038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C1F89-FDE3-42A7-8F0B-A97A0670030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6017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94038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81D31-4DB9-4129-BC19-2E46716AF89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4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94038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B97C1-B75D-4A7C-A53C-57CFC11024B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822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94038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4A928-8534-4A77-BA50-C6E36B46C8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312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94038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184B1-90C8-4F5C-A20F-73ED2D28C8E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39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94038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B9E7E-EF23-43E1-97F3-A21E1C6169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362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94038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BFC4E-0DE1-43BB-A1AE-8E6883BE30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893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95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4784"/>
            <a:ext cx="77724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30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5512" y="65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>
                <a:latin typeface="+mn-ea"/>
                <a:ea typeface="굴림" pitchFamily="50" charset="-127"/>
              </a:defRPr>
            </a:lvl1pPr>
          </a:lstStyle>
          <a:p>
            <a:pPr>
              <a:defRPr/>
            </a:pPr>
            <a:fld id="{85F12501-350E-4E4A-A2EC-508D3F00D22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30087" name="Rectangle 7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30089" name="Text Box 9"/>
          <p:cNvSpPr txBox="1">
            <a:spLocks noChangeArrowheads="1"/>
          </p:cNvSpPr>
          <p:nvPr/>
        </p:nvSpPr>
        <p:spPr bwMode="auto">
          <a:xfrm>
            <a:off x="161925" y="106363"/>
            <a:ext cx="5492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0090" name="Text Box 10"/>
          <p:cNvSpPr txBox="1">
            <a:spLocks noChangeArrowheads="1"/>
          </p:cNvSpPr>
          <p:nvPr/>
        </p:nvSpPr>
        <p:spPr bwMode="auto">
          <a:xfrm>
            <a:off x="60325" y="-19050"/>
            <a:ext cx="25667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ko-KR" altLang="en-US" sz="1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</a:t>
            </a:r>
            <a:r>
              <a:rPr lang="ko-KR" altLang="en-US" sz="1000" b="1" dirty="0" smtClean="0">
                <a:solidFill>
                  <a:srgbClr val="0099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명지대학교 컴퓨터공학과 홈페이지 </a:t>
            </a:r>
            <a:r>
              <a:rPr lang="ko-KR" altLang="en-US" sz="1000" b="1" dirty="0" err="1" smtClean="0">
                <a:solidFill>
                  <a:srgbClr val="0099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리뉴얼</a:t>
            </a:r>
            <a:endParaRPr lang="en-US" altLang="ko-KR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30093" name="Rectangle 13"/>
          <p:cNvSpPr>
            <a:spLocks noChangeArrowheads="1"/>
          </p:cNvSpPr>
          <p:nvPr/>
        </p:nvSpPr>
        <p:spPr bwMode="auto">
          <a:xfrm>
            <a:off x="0" y="6645275"/>
            <a:ext cx="9144000" cy="228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30094" name="Line 14"/>
          <p:cNvSpPr>
            <a:spLocks noChangeShapeType="1"/>
          </p:cNvSpPr>
          <p:nvPr/>
        </p:nvSpPr>
        <p:spPr bwMode="auto">
          <a:xfrm>
            <a:off x="0" y="6645275"/>
            <a:ext cx="91440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30096" name="Text Box 16"/>
          <p:cNvSpPr txBox="1">
            <a:spLocks noChangeArrowheads="1"/>
          </p:cNvSpPr>
          <p:nvPr/>
        </p:nvSpPr>
        <p:spPr bwMode="auto">
          <a:xfrm>
            <a:off x="2789168" y="6629400"/>
            <a:ext cx="3583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kumimoji="1" lang="ko-KR" altLang="en-US" sz="1000" b="1" dirty="0" smtClean="0">
                <a:solidFill>
                  <a:schemeClr val="tx2"/>
                </a:solidFill>
                <a:latin typeface="Verdana" pitchFamily="34" charset="0"/>
                <a:ea typeface="굴림" pitchFamily="50" charset="-127"/>
              </a:rPr>
              <a:t>:: </a:t>
            </a:r>
            <a:r>
              <a:rPr kumimoji="1" lang="en-US" altLang="ko-KR" sz="10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굴림" pitchFamily="50" charset="-127"/>
              </a:rPr>
              <a:t>Intelligent Interface Laboratory</a:t>
            </a:r>
            <a:r>
              <a:rPr kumimoji="1" lang="en-US" altLang="ko-KR" sz="1000" b="1" dirty="0" smtClean="0">
                <a:solidFill>
                  <a:srgbClr val="4D4D4D"/>
                </a:solidFill>
                <a:latin typeface="Verdana" pitchFamily="34" charset="0"/>
                <a:ea typeface="굴림" pitchFamily="50" charset="-127"/>
              </a:rPr>
              <a:t>@</a:t>
            </a:r>
            <a:r>
              <a:rPr kumimoji="1" lang="en-US" altLang="ko-KR" sz="1000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굴림" pitchFamily="50" charset="-127"/>
              </a:rPr>
              <a:t>mju.ac.kr</a:t>
            </a:r>
            <a:r>
              <a:rPr kumimoji="1" lang="en-US" altLang="ko-KR" sz="1000" b="1" dirty="0" smtClean="0">
                <a:solidFill>
                  <a:srgbClr val="0066FF"/>
                </a:solidFill>
                <a:latin typeface="Verdana" pitchFamily="34" charset="0"/>
                <a:ea typeface="굴림" pitchFamily="50" charset="-127"/>
              </a:rPr>
              <a:t> </a:t>
            </a:r>
            <a:r>
              <a:rPr kumimoji="1" lang="en-US" altLang="ko-KR" sz="1000" b="1" dirty="0" smtClean="0">
                <a:latin typeface="Verdana" pitchFamily="34" charset="0"/>
                <a:ea typeface="굴림" pitchFamily="50" charset="-127"/>
              </a:rPr>
              <a:t>::</a:t>
            </a:r>
            <a:endParaRPr kumimoji="1" lang="en-US" altLang="ko-KR" sz="1000" b="1" dirty="0">
              <a:solidFill>
                <a:schemeClr val="tx2"/>
              </a:solidFill>
              <a:latin typeface="Verdana" pitchFamily="34" charset="0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nhunKang8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s.mju.ac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733055" y="3255640"/>
            <a:ext cx="7727377" cy="389384"/>
          </a:xfrm>
        </p:spPr>
        <p:txBody>
          <a:bodyPr/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Dept. Computer engineering 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Myongji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Univ.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805703" y="1583141"/>
            <a:ext cx="7717492" cy="469359"/>
          </a:xfrm>
        </p:spPr>
        <p:txBody>
          <a:bodyPr anchor="ctr" anchorCtr="0"/>
          <a:lstStyle/>
          <a:p>
            <a:pPr algn="ctr"/>
            <a:r>
              <a:rPr lang="ko-KR" altLang="en-US" sz="24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명지대학교 컴퓨터공학과 홈페이지 </a:t>
            </a:r>
            <a:r>
              <a:rPr lang="ko-KR" altLang="en-US" sz="24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리뉴얼</a:t>
            </a:r>
            <a:endParaRPr lang="ko-KR" altLang="en-US" sz="24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907704" y="4167528"/>
            <a:ext cx="5328592" cy="154727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JinhunKang87@gmail.com</a:t>
            </a:r>
            <a:endParaRPr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01-27-2014 (</a:t>
            </a: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조세형 교수님 연구실</a:t>
            </a:r>
            <a:endParaRPr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0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3-3. </a:t>
            </a:r>
            <a:r>
              <a:rPr lang="ko-KR" altLang="en-US" b="1" dirty="0" smtClean="0"/>
              <a:t>기능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C4A8B-D891-423D-B140-559C91537516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7180" y="1484784"/>
            <a:ext cx="854964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통합 로그인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컴퓨터공학과 동문회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사이트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명지대학교 </a:t>
            </a:r>
            <a:r>
              <a:rPr lang="en-US" altLang="ko-KR" sz="1400" dirty="0" smtClean="0"/>
              <a:t>CMS, </a:t>
            </a:r>
            <a:r>
              <a:rPr lang="ko-KR" altLang="en-US" sz="1400" dirty="0" err="1" smtClean="0"/>
              <a:t>컴공</a:t>
            </a:r>
            <a:r>
              <a:rPr lang="en-US" altLang="ko-KR" sz="1400" dirty="0" smtClean="0"/>
              <a:t>Moodle </a:t>
            </a:r>
            <a:r>
              <a:rPr lang="ko-KR" altLang="en-US" sz="1400" dirty="0" smtClean="0"/>
              <a:t>등 학과에서 운영하는 사이트와 통합 로그인 제공 기능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통합 일정 관리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학과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학생회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스터디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동아리 및 학교 일정 통합 관리 기능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알림 서비스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공지 및 일정 등록 시 회원들에게 메일 및 문자로 알려주는 서비스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설문조사 기능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학과 사무실을 통해 제출해야 하는 설문지를 온라인으로 제출하는 서비스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장비 및 시설 신청 기능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학과 사무실을 통해 직접 신청해야 하는 장비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강의실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시설 대여를 온라인으로 신청 가능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사이트 관리 기능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1609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4. </a:t>
            </a:r>
            <a:r>
              <a:rPr lang="ko-KR" altLang="en-US" b="1" dirty="0" smtClean="0"/>
              <a:t>프로젝트 일정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C4A8B-D891-423D-B140-559C91537516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284795"/>
              </p:ext>
            </p:extLst>
          </p:nvPr>
        </p:nvGraphicFramePr>
        <p:xfrm>
          <a:off x="296863" y="1988839"/>
          <a:ext cx="8550276" cy="3744412"/>
        </p:xfrm>
        <a:graphic>
          <a:graphicData uri="http://schemas.openxmlformats.org/drawingml/2006/table">
            <a:tbl>
              <a:tblPr/>
              <a:tblGrid>
                <a:gridCol w="1284756"/>
                <a:gridCol w="908190"/>
                <a:gridCol w="908190"/>
                <a:gridCol w="908190"/>
                <a:gridCol w="908190"/>
                <a:gridCol w="908190"/>
                <a:gridCol w="908190"/>
                <a:gridCol w="908190"/>
                <a:gridCol w="908190"/>
              </a:tblGrid>
              <a:tr h="5349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~1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월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4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일</a:t>
                      </a:r>
                    </a:p>
                  </a:txBody>
                  <a:tcPr marL="8307" marR="8307" marT="830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~1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월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11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일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~1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월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18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일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~1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월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25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일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~2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월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1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일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~2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월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8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일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~2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월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15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일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~2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월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22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일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문제점 파악</a:t>
                      </a:r>
                    </a:p>
                  </a:txBody>
                  <a:tcPr marL="8307" marR="8307" marT="83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요구 사항 분석</a:t>
                      </a:r>
                    </a:p>
                  </a:txBody>
                  <a:tcPr marL="8307" marR="8307" marT="83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콘텐츠 및 기능 설계</a:t>
                      </a:r>
                    </a:p>
                  </a:txBody>
                  <a:tcPr marL="8307" marR="8307" marT="83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UI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설계</a:t>
                      </a:r>
                    </a:p>
                  </a:txBody>
                  <a:tcPr marL="8307" marR="8307" marT="83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기능 구현</a:t>
                      </a:r>
                    </a:p>
                  </a:txBody>
                  <a:tcPr marL="8307" marR="8307" marT="83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테스트</a:t>
                      </a:r>
                    </a:p>
                  </a:txBody>
                  <a:tcPr marL="8307" marR="8307" marT="830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　</a:t>
                      </a:r>
                    </a:p>
                  </a:txBody>
                  <a:tcPr marL="8307" marR="8307" marT="8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7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Q&amp;A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C4A8B-D891-423D-B140-559C91537516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1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180" y="457200"/>
            <a:ext cx="8549640" cy="955576"/>
          </a:xfrm>
        </p:spPr>
        <p:txBody>
          <a:bodyPr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180" y="1484784"/>
            <a:ext cx="8549640" cy="504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 </a:t>
            </a:r>
            <a:r>
              <a:rPr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리뉴얼</a:t>
            </a: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개요</a:t>
            </a:r>
            <a:endParaRPr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기존 홈페이지 </a:t>
            </a:r>
            <a:endParaRPr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콘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텐츠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리뉴얼</a:t>
            </a: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홈페이지</a:t>
            </a:r>
            <a:endParaRPr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개선 및 추가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C4A8B-D891-423D-B140-559C91537516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77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1. </a:t>
            </a:r>
            <a:r>
              <a:rPr lang="ko-KR" altLang="en-US" b="1" dirty="0" smtClean="0"/>
              <a:t>홈페이지 </a:t>
            </a:r>
            <a:r>
              <a:rPr lang="ko-KR" altLang="en-US" b="1" dirty="0" err="1" smtClean="0"/>
              <a:t>리뉴얼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제한된 </a:t>
            </a:r>
            <a:r>
              <a:rPr lang="ko-KR" altLang="en-US" sz="1600" dirty="0" err="1" smtClean="0"/>
              <a:t>콘텐츠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및 기능 개선의 필요성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학과 학생회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스터디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동아리의 통합의 필요성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최신 학과 정보 제공 필요성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학과 홈페이지 관리의 필요성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학과 홈페이지 활성화의 필요성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C4A8B-D891-423D-B140-559C91537516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4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2. </a:t>
            </a:r>
            <a:r>
              <a:rPr lang="ko-KR" altLang="en-US" b="1" dirty="0" smtClean="0"/>
              <a:t>기존 홈페이지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C4A8B-D891-423D-B140-559C91537516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9" y="1462126"/>
            <a:ext cx="6499197" cy="4775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 bwMode="auto">
          <a:xfrm>
            <a:off x="993203" y="1370236"/>
            <a:ext cx="7445627" cy="52271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2-1. </a:t>
            </a:r>
            <a:r>
              <a:rPr lang="ko-KR" altLang="en-US" b="1" dirty="0" smtClean="0"/>
              <a:t>기존 홈페이지 사이트 </a:t>
            </a:r>
            <a:r>
              <a:rPr lang="ko-KR" altLang="en-US" b="1" dirty="0" err="1" smtClean="0"/>
              <a:t>맵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C4A8B-D891-423D-B140-559C91537516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 bwMode="auto">
          <a:xfrm>
            <a:off x="3239852" y="2132856"/>
            <a:ext cx="1224136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88024" y="2926110"/>
            <a:ext cx="1224136" cy="50405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공학인증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239852" y="2923208"/>
            <a:ext cx="1224136" cy="50405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691680" y="2926110"/>
            <a:ext cx="1224136" cy="50405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>
            <a:stCxn id="3" idx="2"/>
            <a:endCxn id="8" idx="0"/>
          </p:cNvCxnSpPr>
          <p:nvPr/>
        </p:nvCxnSpPr>
        <p:spPr bwMode="auto">
          <a:xfrm>
            <a:off x="3851920" y="2636912"/>
            <a:ext cx="0" cy="286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꺾인 연결선 13"/>
          <p:cNvCxnSpPr>
            <a:endCxn id="9" idx="0"/>
          </p:cNvCxnSpPr>
          <p:nvPr/>
        </p:nvCxnSpPr>
        <p:spPr bwMode="auto">
          <a:xfrm rot="10800000" flipV="1">
            <a:off x="2303748" y="2781512"/>
            <a:ext cx="1548172" cy="1445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꺾인 연결선 18"/>
          <p:cNvCxnSpPr>
            <a:endCxn id="7" idx="0"/>
          </p:cNvCxnSpPr>
          <p:nvPr/>
        </p:nvCxnSpPr>
        <p:spPr bwMode="auto">
          <a:xfrm>
            <a:off x="3851920" y="2778609"/>
            <a:ext cx="1548172" cy="14750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2051720" y="3580160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학과 소개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2051720" y="4082787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교수 소개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051720" y="5088041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교육 목표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2051720" y="4585414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연구실 소개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051720" y="5590668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전공이수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로드맵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051720" y="6093296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찾아오시는 길</a:t>
            </a:r>
          </a:p>
        </p:txBody>
      </p:sp>
      <p:cxnSp>
        <p:nvCxnSpPr>
          <p:cNvPr id="39" name="꺾인 연결선 38"/>
          <p:cNvCxnSpPr>
            <a:endCxn id="22" idx="1"/>
          </p:cNvCxnSpPr>
          <p:nvPr/>
        </p:nvCxnSpPr>
        <p:spPr bwMode="auto">
          <a:xfrm rot="5400000">
            <a:off x="2014514" y="3467373"/>
            <a:ext cx="326442" cy="252029"/>
          </a:xfrm>
          <a:prstGeom prst="bentConnector4">
            <a:avLst>
              <a:gd name="adj1" fmla="val 22974"/>
              <a:gd name="adj2" fmla="val 1907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3" name="꺾인 연결선 42"/>
          <p:cNvCxnSpPr>
            <a:stCxn id="9" idx="2"/>
            <a:endCxn id="33" idx="1"/>
          </p:cNvCxnSpPr>
          <p:nvPr/>
        </p:nvCxnSpPr>
        <p:spPr bwMode="auto">
          <a:xfrm rot="5400000">
            <a:off x="1763200" y="3718686"/>
            <a:ext cx="829069" cy="252028"/>
          </a:xfrm>
          <a:prstGeom prst="bentConnector4">
            <a:avLst>
              <a:gd name="adj1" fmla="val 8722"/>
              <a:gd name="adj2" fmla="val 1907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7" name="꺾인 연결선 46"/>
          <p:cNvCxnSpPr>
            <a:endCxn id="35" idx="1"/>
          </p:cNvCxnSpPr>
          <p:nvPr/>
        </p:nvCxnSpPr>
        <p:spPr bwMode="auto">
          <a:xfrm rot="5400000">
            <a:off x="1511887" y="3970002"/>
            <a:ext cx="1331694" cy="252027"/>
          </a:xfrm>
          <a:prstGeom prst="bentConnector4">
            <a:avLst>
              <a:gd name="adj1" fmla="val 5228"/>
              <a:gd name="adj2" fmla="val 1907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1" name="꺾인 연결선 50"/>
          <p:cNvCxnSpPr>
            <a:endCxn id="34" idx="1"/>
          </p:cNvCxnSpPr>
          <p:nvPr/>
        </p:nvCxnSpPr>
        <p:spPr bwMode="auto">
          <a:xfrm rot="5400000">
            <a:off x="1260575" y="4221316"/>
            <a:ext cx="1834319" cy="252027"/>
          </a:xfrm>
          <a:prstGeom prst="bentConnector4">
            <a:avLst>
              <a:gd name="adj1" fmla="val 3649"/>
              <a:gd name="adj2" fmla="val 1907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5" name="꺾인 연결선 54"/>
          <p:cNvCxnSpPr>
            <a:endCxn id="36" idx="1"/>
          </p:cNvCxnSpPr>
          <p:nvPr/>
        </p:nvCxnSpPr>
        <p:spPr bwMode="auto">
          <a:xfrm rot="5400000">
            <a:off x="1009265" y="4472629"/>
            <a:ext cx="2336943" cy="252031"/>
          </a:xfrm>
          <a:prstGeom prst="bentConnector4">
            <a:avLst>
              <a:gd name="adj1" fmla="val 3021"/>
              <a:gd name="adj2" fmla="val 1907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9" name="꺾인 연결선 58"/>
          <p:cNvCxnSpPr>
            <a:endCxn id="37" idx="1"/>
          </p:cNvCxnSpPr>
          <p:nvPr/>
        </p:nvCxnSpPr>
        <p:spPr bwMode="auto">
          <a:xfrm rot="5400000">
            <a:off x="757953" y="4723942"/>
            <a:ext cx="2839569" cy="252034"/>
          </a:xfrm>
          <a:prstGeom prst="bentConnector4">
            <a:avLst>
              <a:gd name="adj1" fmla="val 2615"/>
              <a:gd name="adj2" fmla="val 19070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3" name="직사각형 62"/>
          <p:cNvSpPr/>
          <p:nvPr/>
        </p:nvSpPr>
        <p:spPr bwMode="auto">
          <a:xfrm>
            <a:off x="3572272" y="3607380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3572272" y="4126365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구인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취업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3572272" y="5164336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통합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572272" y="4645350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자유게시판</a:t>
            </a:r>
          </a:p>
        </p:txBody>
      </p:sp>
      <p:cxnSp>
        <p:nvCxnSpPr>
          <p:cNvPr id="71" name="꺾인 연결선 70"/>
          <p:cNvCxnSpPr>
            <a:stCxn id="8" idx="2"/>
            <a:endCxn id="63" idx="1"/>
          </p:cNvCxnSpPr>
          <p:nvPr/>
        </p:nvCxnSpPr>
        <p:spPr bwMode="auto">
          <a:xfrm rot="5400000">
            <a:off x="3533814" y="3465722"/>
            <a:ext cx="356564" cy="279648"/>
          </a:xfrm>
          <a:prstGeom prst="bentConnector4">
            <a:avLst>
              <a:gd name="adj1" fmla="val 25257"/>
              <a:gd name="adj2" fmla="val 1817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5" name="꺾인 연결선 74"/>
          <p:cNvCxnSpPr>
            <a:stCxn id="8" idx="2"/>
            <a:endCxn id="64" idx="1"/>
          </p:cNvCxnSpPr>
          <p:nvPr/>
        </p:nvCxnSpPr>
        <p:spPr bwMode="auto">
          <a:xfrm rot="5400000">
            <a:off x="3274322" y="3725214"/>
            <a:ext cx="875549" cy="279648"/>
          </a:xfrm>
          <a:prstGeom prst="bentConnector4">
            <a:avLst>
              <a:gd name="adj1" fmla="val 10189"/>
              <a:gd name="adj2" fmla="val 1817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9" name="꺾인 연결선 78"/>
          <p:cNvCxnSpPr>
            <a:stCxn id="8" idx="2"/>
            <a:endCxn id="66" idx="1"/>
          </p:cNvCxnSpPr>
          <p:nvPr/>
        </p:nvCxnSpPr>
        <p:spPr bwMode="auto">
          <a:xfrm rot="5400000">
            <a:off x="3014829" y="3984707"/>
            <a:ext cx="1394534" cy="279648"/>
          </a:xfrm>
          <a:prstGeom prst="bentConnector4">
            <a:avLst>
              <a:gd name="adj1" fmla="val 6791"/>
              <a:gd name="adj2" fmla="val 1817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3" name="꺾인 연결선 82"/>
          <p:cNvCxnSpPr>
            <a:stCxn id="8" idx="2"/>
            <a:endCxn id="65" idx="1"/>
          </p:cNvCxnSpPr>
          <p:nvPr/>
        </p:nvCxnSpPr>
        <p:spPr bwMode="auto">
          <a:xfrm rot="5400000">
            <a:off x="2755336" y="4244200"/>
            <a:ext cx="1913520" cy="279648"/>
          </a:xfrm>
          <a:prstGeom prst="bentConnector4">
            <a:avLst>
              <a:gd name="adj1" fmla="val 4903"/>
              <a:gd name="adj2" fmla="val 1817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8" name="직사각형 87"/>
          <p:cNvSpPr/>
          <p:nvPr/>
        </p:nvSpPr>
        <p:spPr bwMode="auto">
          <a:xfrm>
            <a:off x="5148064" y="3609117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5148064" y="4128102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도입목적 및 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인증혜택</a:t>
            </a:r>
          </a:p>
        </p:txBody>
      </p:sp>
      <p:sp>
        <p:nvSpPr>
          <p:cNvPr id="90" name="직사각형 89"/>
          <p:cNvSpPr/>
          <p:nvPr/>
        </p:nvSpPr>
        <p:spPr bwMode="auto">
          <a:xfrm>
            <a:off x="5148064" y="5166073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인증절차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5148064" y="4647087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인증기준</a:t>
            </a:r>
          </a:p>
        </p:txBody>
      </p:sp>
      <p:cxnSp>
        <p:nvCxnSpPr>
          <p:cNvPr id="97" name="꺾인 연결선 96"/>
          <p:cNvCxnSpPr>
            <a:stCxn id="7" idx="2"/>
            <a:endCxn id="88" idx="1"/>
          </p:cNvCxnSpPr>
          <p:nvPr/>
        </p:nvCxnSpPr>
        <p:spPr bwMode="auto">
          <a:xfrm rot="5400000">
            <a:off x="5096379" y="3481851"/>
            <a:ext cx="355399" cy="252028"/>
          </a:xfrm>
          <a:prstGeom prst="bentConnector4">
            <a:avLst>
              <a:gd name="adj1" fmla="val 25176"/>
              <a:gd name="adj2" fmla="val 1907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0" name="꺾인 연결선 99"/>
          <p:cNvCxnSpPr>
            <a:endCxn id="89" idx="1"/>
          </p:cNvCxnSpPr>
          <p:nvPr/>
        </p:nvCxnSpPr>
        <p:spPr bwMode="auto">
          <a:xfrm rot="5400000">
            <a:off x="4836893" y="3741349"/>
            <a:ext cx="874373" cy="252029"/>
          </a:xfrm>
          <a:prstGeom prst="bentConnector4">
            <a:avLst>
              <a:gd name="adj1" fmla="val 10134"/>
              <a:gd name="adj2" fmla="val 1907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4" name="꺾인 연결선 103"/>
          <p:cNvCxnSpPr>
            <a:endCxn id="91" idx="1"/>
          </p:cNvCxnSpPr>
          <p:nvPr/>
        </p:nvCxnSpPr>
        <p:spPr bwMode="auto">
          <a:xfrm rot="5400000">
            <a:off x="4577401" y="4000842"/>
            <a:ext cx="1393356" cy="252030"/>
          </a:xfrm>
          <a:prstGeom prst="bentConnector4">
            <a:avLst>
              <a:gd name="adj1" fmla="val 6298"/>
              <a:gd name="adj2" fmla="val 1907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8" name="꺾인 연결선 107"/>
          <p:cNvCxnSpPr>
            <a:endCxn id="90" idx="1"/>
          </p:cNvCxnSpPr>
          <p:nvPr/>
        </p:nvCxnSpPr>
        <p:spPr bwMode="auto">
          <a:xfrm rot="5400000">
            <a:off x="4317910" y="4260335"/>
            <a:ext cx="1912340" cy="252032"/>
          </a:xfrm>
          <a:prstGeom prst="bentConnector4">
            <a:avLst>
              <a:gd name="adj1" fmla="val 4544"/>
              <a:gd name="adj2" fmla="val 1907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3" name="직사각형 132"/>
          <p:cNvSpPr/>
          <p:nvPr/>
        </p:nvSpPr>
        <p:spPr bwMode="auto">
          <a:xfrm>
            <a:off x="6300192" y="2926125"/>
            <a:ext cx="1224136" cy="50405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U-Learning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6660232" y="3609117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</a:t>
            </a:r>
            <a:r>
              <a:rPr lang="ko-KR" altLang="en-US" sz="1200" b="1">
                <a:latin typeface="나눔고딕" panose="020D0604000000000000" pitchFamily="50" charset="-127"/>
                <a:ea typeface="나눔고딕" panose="020D0604000000000000" pitchFamily="50" charset="-127"/>
              </a:rPr>
              <a:t>팁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6660232" y="4128367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7" name="꺾인 연결선 136"/>
          <p:cNvCxnSpPr>
            <a:stCxn id="3" idx="2"/>
            <a:endCxn id="133" idx="0"/>
          </p:cNvCxnSpPr>
          <p:nvPr/>
        </p:nvCxnSpPr>
        <p:spPr bwMode="auto">
          <a:xfrm rot="16200000" flipH="1">
            <a:off x="5237484" y="1251348"/>
            <a:ext cx="289213" cy="306034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9" name="꺾인 연결선 138"/>
          <p:cNvCxnSpPr>
            <a:stCxn id="133" idx="2"/>
            <a:endCxn id="134" idx="1"/>
          </p:cNvCxnSpPr>
          <p:nvPr/>
        </p:nvCxnSpPr>
        <p:spPr bwMode="auto">
          <a:xfrm rot="5400000">
            <a:off x="6608554" y="3481859"/>
            <a:ext cx="355384" cy="252028"/>
          </a:xfrm>
          <a:prstGeom prst="bentConnector4">
            <a:avLst>
              <a:gd name="adj1" fmla="val 25175"/>
              <a:gd name="adj2" fmla="val 1907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2" name="꺾인 연결선 141"/>
          <p:cNvCxnSpPr>
            <a:stCxn id="133" idx="2"/>
            <a:endCxn id="135" idx="1"/>
          </p:cNvCxnSpPr>
          <p:nvPr/>
        </p:nvCxnSpPr>
        <p:spPr bwMode="auto">
          <a:xfrm rot="5400000">
            <a:off x="6348929" y="3741484"/>
            <a:ext cx="874634" cy="252028"/>
          </a:xfrm>
          <a:prstGeom prst="bentConnector4">
            <a:avLst>
              <a:gd name="adj1" fmla="val 10146"/>
              <a:gd name="adj2" fmla="val 1907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736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2-2. </a:t>
            </a:r>
            <a:r>
              <a:rPr lang="ko-KR" altLang="en-US" b="1" dirty="0" smtClean="0"/>
              <a:t>기존 홈페이지 </a:t>
            </a:r>
            <a:r>
              <a:rPr lang="ko-KR" altLang="en-US" b="1" dirty="0" err="1" smtClean="0"/>
              <a:t>콘텐츠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C4A8B-D891-423D-B140-559C91537516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7180" y="1484784"/>
            <a:ext cx="854964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hlinkClick r:id="rId2"/>
              </a:rPr>
              <a:t>http://cs.mju.ac.kr</a:t>
            </a:r>
            <a:r>
              <a:rPr lang="en-US" altLang="ko-KR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53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3. </a:t>
            </a:r>
            <a:r>
              <a:rPr lang="ko-KR" altLang="en-US" b="1" dirty="0" err="1" smtClean="0"/>
              <a:t>리뉴얼</a:t>
            </a:r>
            <a:r>
              <a:rPr lang="ko-KR" altLang="en-US" b="1" dirty="0" smtClean="0"/>
              <a:t> 홈페이지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C4A8B-D891-423D-B140-559C91537516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13" y="1556792"/>
            <a:ext cx="3887781" cy="4825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75" y="1556792"/>
            <a:ext cx="3887781" cy="4825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1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3-1. </a:t>
            </a:r>
            <a:r>
              <a:rPr lang="ko-KR" altLang="en-US" b="1" dirty="0" err="1" smtClean="0"/>
              <a:t>리뉴얼</a:t>
            </a:r>
            <a:r>
              <a:rPr lang="ko-KR" altLang="en-US" b="1" dirty="0" smtClean="0"/>
              <a:t> 홈페이지 </a:t>
            </a:r>
            <a:r>
              <a:rPr lang="ko-KR" altLang="en-US" b="1" dirty="0" err="1" smtClean="0"/>
              <a:t>사이트맵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C4A8B-D891-423D-B140-559C91537516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grpSp>
        <p:nvGrpSpPr>
          <p:cNvPr id="262" name="그룹 261"/>
          <p:cNvGrpSpPr/>
          <p:nvPr/>
        </p:nvGrpSpPr>
        <p:grpSpPr>
          <a:xfrm>
            <a:off x="323528" y="1231950"/>
            <a:ext cx="8633759" cy="5400600"/>
            <a:chOff x="323528" y="1231950"/>
            <a:chExt cx="8633759" cy="5400600"/>
          </a:xfrm>
        </p:grpSpPr>
        <p:grpSp>
          <p:nvGrpSpPr>
            <p:cNvPr id="256" name="그룹 255"/>
            <p:cNvGrpSpPr/>
            <p:nvPr/>
          </p:nvGrpSpPr>
          <p:grpSpPr>
            <a:xfrm>
              <a:off x="323528" y="1231950"/>
              <a:ext cx="8633759" cy="5400600"/>
              <a:chOff x="323528" y="1231950"/>
              <a:chExt cx="8633759" cy="5400600"/>
            </a:xfrm>
          </p:grpSpPr>
          <p:sp>
            <p:nvSpPr>
              <p:cNvPr id="3" name="모서리가 둥근 직사각형 2"/>
              <p:cNvSpPr/>
              <p:nvPr/>
            </p:nvSpPr>
            <p:spPr bwMode="auto">
              <a:xfrm>
                <a:off x="323528" y="1231950"/>
                <a:ext cx="8633759" cy="540060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 bwMode="auto">
              <a:xfrm>
                <a:off x="4179229" y="1354553"/>
                <a:ext cx="1112851" cy="344277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Home</a:t>
                </a:r>
                <a:endPara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4179229" y="2038353"/>
                <a:ext cx="1112851" cy="344277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공학인증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2656416" y="2038353"/>
                <a:ext cx="1112851" cy="344277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대학원소개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 bwMode="auto">
              <a:xfrm>
                <a:off x="1154893" y="2038353"/>
                <a:ext cx="1112851" cy="344277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학과소개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 bwMode="auto">
              <a:xfrm>
                <a:off x="5652120" y="2038353"/>
                <a:ext cx="1112851" cy="344277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공지사항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7164288" y="2038353"/>
                <a:ext cx="1112851" cy="344277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커뮤니티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1072240" y="2570808"/>
                <a:ext cx="1224136" cy="35289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학과 소개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1072240" y="3098867"/>
                <a:ext cx="1224136" cy="35289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교</a:t>
                </a:r>
                <a:r>
                  <a:rPr lang="ko-KR" altLang="en-US" sz="115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</a:t>
                </a: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소개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1072240" y="3626926"/>
                <a:ext cx="1224136" cy="35289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교육 목표</a:t>
                </a:r>
                <a:endParaRPr kumimoji="1" lang="ko-KR" altLang="en-US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1072240" y="4154984"/>
                <a:ext cx="1224136" cy="35289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교과과정 </a:t>
                </a:r>
                <a:r>
                  <a:rPr lang="ko-KR" altLang="en-US" sz="115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로드맵</a:t>
                </a:r>
                <a:endParaRPr kumimoji="1" lang="ko-KR" altLang="en-US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6" name="꺾인 연결선 15"/>
              <p:cNvCxnSpPr>
                <a:stCxn id="8" idx="2"/>
                <a:endCxn id="11" idx="1"/>
              </p:cNvCxnSpPr>
              <p:nvPr/>
            </p:nvCxnSpPr>
            <p:spPr bwMode="auto">
              <a:xfrm rot="5400000">
                <a:off x="1209467" y="2245404"/>
                <a:ext cx="364626" cy="639079"/>
              </a:xfrm>
              <a:prstGeom prst="bentConnector4">
                <a:avLst>
                  <a:gd name="adj1" fmla="val 25804"/>
                  <a:gd name="adj2" fmla="val 13577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꺾인 연결선 17"/>
              <p:cNvCxnSpPr>
                <a:stCxn id="8" idx="2"/>
                <a:endCxn id="12" idx="1"/>
              </p:cNvCxnSpPr>
              <p:nvPr/>
            </p:nvCxnSpPr>
            <p:spPr bwMode="auto">
              <a:xfrm rot="5400000">
                <a:off x="945438" y="2509433"/>
                <a:ext cx="892685" cy="639079"/>
              </a:xfrm>
              <a:prstGeom prst="bentConnector4">
                <a:avLst>
                  <a:gd name="adj1" fmla="val 10952"/>
                  <a:gd name="adj2" fmla="val 13577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꺾인 연결선 21"/>
              <p:cNvCxnSpPr>
                <a:stCxn id="8" idx="2"/>
                <a:endCxn id="13" idx="1"/>
              </p:cNvCxnSpPr>
              <p:nvPr/>
            </p:nvCxnSpPr>
            <p:spPr bwMode="auto">
              <a:xfrm rot="5400000">
                <a:off x="681408" y="2773463"/>
                <a:ext cx="1420744" cy="639079"/>
              </a:xfrm>
              <a:prstGeom prst="bentConnector4">
                <a:avLst>
                  <a:gd name="adj1" fmla="val 6246"/>
                  <a:gd name="adj2" fmla="val 13577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꺾인 연결선 25"/>
              <p:cNvCxnSpPr>
                <a:stCxn id="8" idx="2"/>
                <a:endCxn id="14" idx="1"/>
              </p:cNvCxnSpPr>
              <p:nvPr/>
            </p:nvCxnSpPr>
            <p:spPr bwMode="auto">
              <a:xfrm rot="5400000">
                <a:off x="417379" y="3037492"/>
                <a:ext cx="1948802" cy="639079"/>
              </a:xfrm>
              <a:prstGeom prst="bentConnector4">
                <a:avLst>
                  <a:gd name="adj1" fmla="val 5069"/>
                  <a:gd name="adj2" fmla="val 13577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" name="직사각형 30"/>
              <p:cNvSpPr/>
              <p:nvPr/>
            </p:nvSpPr>
            <p:spPr bwMode="auto">
              <a:xfrm>
                <a:off x="2555776" y="2577952"/>
                <a:ext cx="1224136" cy="352896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대학원 소개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 bwMode="auto">
              <a:xfrm>
                <a:off x="2555776" y="3106011"/>
                <a:ext cx="1224136" cy="35289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연구</a:t>
                </a:r>
                <a:r>
                  <a:rPr lang="ko-KR" altLang="en-US" sz="115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실</a:t>
                </a: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소개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 bwMode="auto">
              <a:xfrm>
                <a:off x="2555776" y="3634070"/>
                <a:ext cx="1224136" cy="352896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심화 전공</a:t>
                </a: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</a:t>
                </a:r>
                <a:r>
                  <a:rPr lang="ko-KR" altLang="en-US" sz="115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목</a:t>
                </a:r>
                <a:endParaRPr kumimoji="1" lang="ko-KR" altLang="en-US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2555776" y="4162128"/>
                <a:ext cx="1224136" cy="352896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학과 내규</a:t>
                </a:r>
              </a:p>
            </p:txBody>
          </p:sp>
          <p:cxnSp>
            <p:nvCxnSpPr>
              <p:cNvPr id="38" name="꺾인 연결선 37"/>
              <p:cNvCxnSpPr>
                <a:stCxn id="7" idx="2"/>
                <a:endCxn id="31" idx="1"/>
              </p:cNvCxnSpPr>
              <p:nvPr/>
            </p:nvCxnSpPr>
            <p:spPr bwMode="auto">
              <a:xfrm rot="5400000">
                <a:off x="2698424" y="2239982"/>
                <a:ext cx="371770" cy="657066"/>
              </a:xfrm>
              <a:prstGeom prst="bentConnector4">
                <a:avLst>
                  <a:gd name="adj1" fmla="val 26269"/>
                  <a:gd name="adj2" fmla="val 134791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꺾인 연결선 39"/>
              <p:cNvCxnSpPr>
                <a:stCxn id="7" idx="2"/>
                <a:endCxn id="32" idx="1"/>
              </p:cNvCxnSpPr>
              <p:nvPr/>
            </p:nvCxnSpPr>
            <p:spPr bwMode="auto">
              <a:xfrm rot="5400000">
                <a:off x="2434395" y="2504011"/>
                <a:ext cx="899829" cy="657066"/>
              </a:xfrm>
              <a:prstGeom prst="bentConnector4">
                <a:avLst>
                  <a:gd name="adj1" fmla="val 11262"/>
                  <a:gd name="adj2" fmla="val 134791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꺾인 연결선 43"/>
              <p:cNvCxnSpPr>
                <a:stCxn id="7" idx="2"/>
                <a:endCxn id="33" idx="1"/>
              </p:cNvCxnSpPr>
              <p:nvPr/>
            </p:nvCxnSpPr>
            <p:spPr bwMode="auto">
              <a:xfrm rot="5400000">
                <a:off x="2170365" y="2768041"/>
                <a:ext cx="1427888" cy="657066"/>
              </a:xfrm>
              <a:prstGeom prst="bentConnector4">
                <a:avLst>
                  <a:gd name="adj1" fmla="val 6910"/>
                  <a:gd name="adj2" fmla="val 134791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꺾인 연결선 47"/>
              <p:cNvCxnSpPr>
                <a:endCxn id="34" idx="1"/>
              </p:cNvCxnSpPr>
              <p:nvPr/>
            </p:nvCxnSpPr>
            <p:spPr bwMode="auto">
              <a:xfrm rot="5400000">
                <a:off x="1906338" y="3032069"/>
                <a:ext cx="1955945" cy="657068"/>
              </a:xfrm>
              <a:prstGeom prst="bentConnector4">
                <a:avLst>
                  <a:gd name="adj1" fmla="val 5232"/>
                  <a:gd name="adj2" fmla="val 134791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직사각형 53"/>
              <p:cNvSpPr/>
              <p:nvPr/>
            </p:nvSpPr>
            <p:spPr bwMode="auto">
              <a:xfrm>
                <a:off x="4051578" y="2577952"/>
                <a:ext cx="1224136" cy="35289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공학인증</a:t>
                </a:r>
                <a:endParaRPr kumimoji="1" lang="en-US" altLang="ko-KR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개요 및 절차</a:t>
                </a:r>
                <a:endParaRPr kumimoji="1" lang="ko-KR" altLang="en-US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4051578" y="3106011"/>
                <a:ext cx="1224136" cy="35289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도입목적 및</a:t>
                </a:r>
                <a:endParaRPr kumimoji="1" lang="en-US" altLang="ko-KR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인증혜</a:t>
                </a:r>
                <a:r>
                  <a:rPr lang="ko-KR" altLang="en-US" sz="115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택</a:t>
                </a:r>
                <a:endParaRPr kumimoji="1" lang="ko-KR" altLang="en-US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4051578" y="3634070"/>
                <a:ext cx="1224136" cy="35289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인증 기준</a:t>
                </a:r>
              </a:p>
            </p:txBody>
          </p:sp>
          <p:cxnSp>
            <p:nvCxnSpPr>
              <p:cNvPr id="58" name="꺾인 연결선 57"/>
              <p:cNvCxnSpPr>
                <a:stCxn id="6" idx="2"/>
                <a:endCxn id="54" idx="1"/>
              </p:cNvCxnSpPr>
              <p:nvPr/>
            </p:nvCxnSpPr>
            <p:spPr bwMode="auto">
              <a:xfrm rot="5400000">
                <a:off x="4207732" y="2226477"/>
                <a:ext cx="371770" cy="684077"/>
              </a:xfrm>
              <a:prstGeom prst="bentConnector4">
                <a:avLst>
                  <a:gd name="adj1" fmla="val 26269"/>
                  <a:gd name="adj2" fmla="val 13341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꺾인 연결선 60"/>
              <p:cNvCxnSpPr>
                <a:stCxn id="6" idx="2"/>
                <a:endCxn id="55" idx="1"/>
              </p:cNvCxnSpPr>
              <p:nvPr/>
            </p:nvCxnSpPr>
            <p:spPr bwMode="auto">
              <a:xfrm rot="5400000">
                <a:off x="3943703" y="2490506"/>
                <a:ext cx="899829" cy="684077"/>
              </a:xfrm>
              <a:prstGeom prst="bentConnector4">
                <a:avLst>
                  <a:gd name="adj1" fmla="val 11262"/>
                  <a:gd name="adj2" fmla="val 13341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꺾인 연결선 64"/>
              <p:cNvCxnSpPr>
                <a:stCxn id="6" idx="2"/>
                <a:endCxn id="56" idx="1"/>
              </p:cNvCxnSpPr>
              <p:nvPr/>
            </p:nvCxnSpPr>
            <p:spPr bwMode="auto">
              <a:xfrm rot="5400000">
                <a:off x="3679673" y="2754536"/>
                <a:ext cx="1427888" cy="684077"/>
              </a:xfrm>
              <a:prstGeom prst="bentConnector4">
                <a:avLst>
                  <a:gd name="adj1" fmla="val 6465"/>
                  <a:gd name="adj2" fmla="val 13341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8" name="직사각형 77"/>
              <p:cNvSpPr/>
              <p:nvPr/>
            </p:nvSpPr>
            <p:spPr bwMode="auto">
              <a:xfrm>
                <a:off x="5580112" y="2570808"/>
                <a:ext cx="1224136" cy="35289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공지 게시판</a:t>
                </a:r>
              </a:p>
            </p:txBody>
          </p:sp>
          <p:sp>
            <p:nvSpPr>
              <p:cNvPr id="79" name="직사각형 78"/>
              <p:cNvSpPr/>
              <p:nvPr/>
            </p:nvSpPr>
            <p:spPr bwMode="auto">
              <a:xfrm>
                <a:off x="5580112" y="3098867"/>
                <a:ext cx="1224136" cy="352896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학과 일정 게시판</a:t>
                </a:r>
              </a:p>
            </p:txBody>
          </p:sp>
          <p:sp>
            <p:nvSpPr>
              <p:cNvPr id="80" name="직사각형 79"/>
              <p:cNvSpPr/>
              <p:nvPr/>
            </p:nvSpPr>
            <p:spPr bwMode="auto">
              <a:xfrm>
                <a:off x="5580112" y="3626926"/>
                <a:ext cx="1224136" cy="352896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학사 일정 게시판</a:t>
                </a:r>
                <a:endParaRPr kumimoji="1" lang="ko-KR" altLang="en-US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84" name="꺾인 연결선 83"/>
              <p:cNvCxnSpPr>
                <a:stCxn id="9" idx="2"/>
                <a:endCxn id="78" idx="1"/>
              </p:cNvCxnSpPr>
              <p:nvPr/>
            </p:nvCxnSpPr>
            <p:spPr bwMode="auto">
              <a:xfrm rot="5400000">
                <a:off x="5712016" y="2250726"/>
                <a:ext cx="364626" cy="628434"/>
              </a:xfrm>
              <a:prstGeom prst="bentConnector4">
                <a:avLst>
                  <a:gd name="adj1" fmla="val 25804"/>
                  <a:gd name="adj2" fmla="val 13637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꺾인 연결선 85"/>
              <p:cNvCxnSpPr>
                <a:stCxn id="9" idx="2"/>
                <a:endCxn id="79" idx="1"/>
              </p:cNvCxnSpPr>
              <p:nvPr/>
            </p:nvCxnSpPr>
            <p:spPr bwMode="auto">
              <a:xfrm rot="5400000">
                <a:off x="5447987" y="2514755"/>
                <a:ext cx="892685" cy="628434"/>
              </a:xfrm>
              <a:prstGeom prst="bentConnector4">
                <a:avLst>
                  <a:gd name="adj1" fmla="val 10952"/>
                  <a:gd name="adj2" fmla="val 13637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꺾인 연결선 89"/>
              <p:cNvCxnSpPr>
                <a:stCxn id="9" idx="2"/>
                <a:endCxn id="80" idx="1"/>
              </p:cNvCxnSpPr>
              <p:nvPr/>
            </p:nvCxnSpPr>
            <p:spPr bwMode="auto">
              <a:xfrm rot="5400000">
                <a:off x="5183957" y="2778785"/>
                <a:ext cx="1420744" cy="628434"/>
              </a:xfrm>
              <a:prstGeom prst="bentConnector4">
                <a:avLst>
                  <a:gd name="adj1" fmla="val 7140"/>
                  <a:gd name="adj2" fmla="val 13637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4" name="직사각형 93"/>
              <p:cNvSpPr/>
              <p:nvPr/>
            </p:nvSpPr>
            <p:spPr bwMode="auto">
              <a:xfrm>
                <a:off x="5580112" y="4162128"/>
                <a:ext cx="1224136" cy="352896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대학원 일정 게시판</a:t>
                </a:r>
                <a:endParaRPr kumimoji="1" lang="ko-KR" altLang="en-US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95" name="꺾인 연결선 94"/>
              <p:cNvCxnSpPr>
                <a:stCxn id="9" idx="2"/>
                <a:endCxn id="94" idx="1"/>
              </p:cNvCxnSpPr>
              <p:nvPr/>
            </p:nvCxnSpPr>
            <p:spPr bwMode="auto">
              <a:xfrm rot="5400000">
                <a:off x="4916356" y="3046386"/>
                <a:ext cx="1955946" cy="628434"/>
              </a:xfrm>
              <a:prstGeom prst="bentConnector4">
                <a:avLst>
                  <a:gd name="adj1" fmla="val 5232"/>
                  <a:gd name="adj2" fmla="val 13637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0" name="직사각형 99"/>
              <p:cNvSpPr/>
              <p:nvPr/>
            </p:nvSpPr>
            <p:spPr bwMode="auto">
              <a:xfrm>
                <a:off x="7092280" y="2570808"/>
                <a:ext cx="1224136" cy="352896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학생회</a:t>
                </a:r>
              </a:p>
            </p:txBody>
          </p:sp>
          <p:sp>
            <p:nvSpPr>
              <p:cNvPr id="101" name="직사각형 100"/>
              <p:cNvSpPr/>
              <p:nvPr/>
            </p:nvSpPr>
            <p:spPr bwMode="auto">
              <a:xfrm>
                <a:off x="7092280" y="3098867"/>
                <a:ext cx="1224136" cy="352896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err="1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스터디</a:t>
                </a:r>
                <a:endParaRPr kumimoji="1" lang="ko-KR" altLang="en-US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 bwMode="auto">
              <a:xfrm>
                <a:off x="7092280" y="3626926"/>
                <a:ext cx="1224136" cy="352896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동아리</a:t>
                </a:r>
              </a:p>
            </p:txBody>
          </p:sp>
          <p:sp>
            <p:nvSpPr>
              <p:cNvPr id="103" name="직사각형 102"/>
              <p:cNvSpPr/>
              <p:nvPr/>
            </p:nvSpPr>
            <p:spPr bwMode="auto">
              <a:xfrm>
                <a:off x="7092280" y="4162128"/>
                <a:ext cx="1224136" cy="35289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통합 </a:t>
                </a:r>
                <a:r>
                  <a:rPr lang="en-US" altLang="ko-KR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Q&amp;A</a:t>
                </a:r>
                <a:endParaRPr kumimoji="1" lang="ko-KR" altLang="en-US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04" name="꺾인 연결선 103"/>
              <p:cNvCxnSpPr>
                <a:stCxn id="10" idx="2"/>
                <a:endCxn id="100" idx="1"/>
              </p:cNvCxnSpPr>
              <p:nvPr/>
            </p:nvCxnSpPr>
            <p:spPr bwMode="auto">
              <a:xfrm rot="5400000">
                <a:off x="7224184" y="2250726"/>
                <a:ext cx="364626" cy="628434"/>
              </a:xfrm>
              <a:prstGeom prst="bentConnector4">
                <a:avLst>
                  <a:gd name="adj1" fmla="val 25804"/>
                  <a:gd name="adj2" fmla="val 13637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꺾인 연결선 106"/>
              <p:cNvCxnSpPr>
                <a:stCxn id="10" idx="2"/>
                <a:endCxn id="101" idx="1"/>
              </p:cNvCxnSpPr>
              <p:nvPr/>
            </p:nvCxnSpPr>
            <p:spPr bwMode="auto">
              <a:xfrm rot="5400000">
                <a:off x="6960155" y="2514755"/>
                <a:ext cx="892685" cy="628434"/>
              </a:xfrm>
              <a:prstGeom prst="bentConnector4">
                <a:avLst>
                  <a:gd name="adj1" fmla="val 10952"/>
                  <a:gd name="adj2" fmla="val 13637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꺾인 연결선 110"/>
              <p:cNvCxnSpPr>
                <a:stCxn id="10" idx="2"/>
                <a:endCxn id="102" idx="1"/>
              </p:cNvCxnSpPr>
              <p:nvPr/>
            </p:nvCxnSpPr>
            <p:spPr bwMode="auto">
              <a:xfrm rot="5400000">
                <a:off x="6696125" y="2778785"/>
                <a:ext cx="1420744" cy="628434"/>
              </a:xfrm>
              <a:prstGeom prst="bentConnector4">
                <a:avLst>
                  <a:gd name="adj1" fmla="val 6693"/>
                  <a:gd name="adj2" fmla="val 13637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5" name="직사각형 114"/>
              <p:cNvSpPr/>
              <p:nvPr/>
            </p:nvSpPr>
            <p:spPr bwMode="auto">
              <a:xfrm>
                <a:off x="5580112" y="4691732"/>
                <a:ext cx="1224136" cy="35289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구인 </a:t>
                </a:r>
                <a:r>
                  <a:rPr lang="en-US" altLang="ko-KR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 </a:t>
                </a: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취업</a:t>
                </a:r>
                <a:endParaRPr kumimoji="1" lang="ko-KR" altLang="en-US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 bwMode="auto">
              <a:xfrm>
                <a:off x="7092280" y="5207806"/>
                <a:ext cx="1224136" cy="35289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자유게시판</a:t>
                </a:r>
                <a:endParaRPr kumimoji="1" lang="ko-KR" altLang="en-US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 bwMode="auto">
              <a:xfrm>
                <a:off x="7092280" y="4691732"/>
                <a:ext cx="1224136" cy="352896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자료실</a:t>
                </a:r>
              </a:p>
            </p:txBody>
          </p:sp>
          <p:cxnSp>
            <p:nvCxnSpPr>
              <p:cNvPr id="119" name="꺾인 연결선 118"/>
              <p:cNvCxnSpPr>
                <a:stCxn id="9" idx="2"/>
                <a:endCxn id="115" idx="1"/>
              </p:cNvCxnSpPr>
              <p:nvPr/>
            </p:nvCxnSpPr>
            <p:spPr bwMode="auto">
              <a:xfrm rot="5400000">
                <a:off x="4651554" y="3311188"/>
                <a:ext cx="2485550" cy="628434"/>
              </a:xfrm>
              <a:prstGeom prst="bentConnector4">
                <a:avLst>
                  <a:gd name="adj1" fmla="val 3786"/>
                  <a:gd name="adj2" fmla="val 13637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꺾인 연결선 122"/>
              <p:cNvCxnSpPr>
                <a:stCxn id="10" idx="2"/>
                <a:endCxn id="103" idx="1"/>
              </p:cNvCxnSpPr>
              <p:nvPr/>
            </p:nvCxnSpPr>
            <p:spPr bwMode="auto">
              <a:xfrm rot="5400000">
                <a:off x="6428524" y="3046386"/>
                <a:ext cx="1955946" cy="628434"/>
              </a:xfrm>
              <a:prstGeom prst="bentConnector4">
                <a:avLst>
                  <a:gd name="adj1" fmla="val 5232"/>
                  <a:gd name="adj2" fmla="val 13637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꺾인 연결선 126"/>
              <p:cNvCxnSpPr>
                <a:stCxn id="10" idx="2"/>
                <a:endCxn id="118" idx="1"/>
              </p:cNvCxnSpPr>
              <p:nvPr/>
            </p:nvCxnSpPr>
            <p:spPr bwMode="auto">
              <a:xfrm rot="5400000">
                <a:off x="6163722" y="3311188"/>
                <a:ext cx="2485550" cy="628434"/>
              </a:xfrm>
              <a:prstGeom prst="bentConnector4">
                <a:avLst>
                  <a:gd name="adj1" fmla="val 3786"/>
                  <a:gd name="adj2" fmla="val 13637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꺾인 연결선 130"/>
              <p:cNvCxnSpPr>
                <a:stCxn id="10" idx="2"/>
                <a:endCxn id="117" idx="1"/>
              </p:cNvCxnSpPr>
              <p:nvPr/>
            </p:nvCxnSpPr>
            <p:spPr bwMode="auto">
              <a:xfrm rot="5400000">
                <a:off x="5905685" y="3569225"/>
                <a:ext cx="3001624" cy="628434"/>
              </a:xfrm>
              <a:prstGeom prst="bentConnector4">
                <a:avLst>
                  <a:gd name="adj1" fmla="val 3481"/>
                  <a:gd name="adj2" fmla="val 13637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6" name="직사각형 135"/>
              <p:cNvSpPr/>
              <p:nvPr/>
            </p:nvSpPr>
            <p:spPr bwMode="auto">
              <a:xfrm>
                <a:off x="1072240" y="4688680"/>
                <a:ext cx="1224136" cy="352896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</a:t>
                </a:r>
                <a:r>
                  <a:rPr lang="ko-KR" altLang="en-US" sz="115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</a:t>
                </a: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행사</a:t>
                </a:r>
              </a:p>
            </p:txBody>
          </p:sp>
          <p:cxnSp>
            <p:nvCxnSpPr>
              <p:cNvPr id="137" name="꺾인 연결선 136"/>
              <p:cNvCxnSpPr>
                <a:stCxn id="8" idx="2"/>
                <a:endCxn id="136" idx="1"/>
              </p:cNvCxnSpPr>
              <p:nvPr/>
            </p:nvCxnSpPr>
            <p:spPr bwMode="auto">
              <a:xfrm rot="5400000">
                <a:off x="150531" y="3304340"/>
                <a:ext cx="2482498" cy="639079"/>
              </a:xfrm>
              <a:prstGeom prst="bentConnector4">
                <a:avLst>
                  <a:gd name="adj1" fmla="val 3985"/>
                  <a:gd name="adj2" fmla="val 13577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꺾인 연결선 141"/>
              <p:cNvCxnSpPr>
                <a:stCxn id="5" idx="2"/>
                <a:endCxn id="8" idx="0"/>
              </p:cNvCxnSpPr>
              <p:nvPr/>
            </p:nvCxnSpPr>
            <p:spPr bwMode="auto">
              <a:xfrm rot="5400000">
                <a:off x="3053726" y="356423"/>
                <a:ext cx="339523" cy="3024336"/>
              </a:xfrm>
              <a:prstGeom prst="bentConnector3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꺾인 연결선 143"/>
              <p:cNvCxnSpPr>
                <a:endCxn id="7" idx="0"/>
              </p:cNvCxnSpPr>
              <p:nvPr/>
            </p:nvCxnSpPr>
            <p:spPr bwMode="auto">
              <a:xfrm rot="10800000" flipV="1">
                <a:off x="3212842" y="1868591"/>
                <a:ext cx="1506446" cy="169762"/>
              </a:xfrm>
              <a:prstGeom prst="bent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꺾인 연결선 147"/>
              <p:cNvCxnSpPr>
                <a:stCxn id="5" idx="2"/>
                <a:endCxn id="10" idx="0"/>
              </p:cNvCxnSpPr>
              <p:nvPr/>
            </p:nvCxnSpPr>
            <p:spPr bwMode="auto">
              <a:xfrm rot="16200000" flipH="1">
                <a:off x="6058423" y="376061"/>
                <a:ext cx="339523" cy="2985059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꺾인 연결선 150"/>
              <p:cNvCxnSpPr>
                <a:stCxn id="5" idx="2"/>
                <a:endCxn id="9" idx="0"/>
              </p:cNvCxnSpPr>
              <p:nvPr/>
            </p:nvCxnSpPr>
            <p:spPr bwMode="auto">
              <a:xfrm rot="16200000" flipH="1">
                <a:off x="5302339" y="1132145"/>
                <a:ext cx="339523" cy="1472891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>
                <a:stCxn id="5" idx="2"/>
                <a:endCxn id="6" idx="0"/>
              </p:cNvCxnSpPr>
              <p:nvPr/>
            </p:nvCxnSpPr>
            <p:spPr bwMode="auto">
              <a:xfrm>
                <a:off x="4735655" y="1698830"/>
                <a:ext cx="0" cy="3395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8" name="직사각형 157"/>
              <p:cNvSpPr/>
              <p:nvPr/>
            </p:nvSpPr>
            <p:spPr bwMode="auto">
              <a:xfrm>
                <a:off x="5577036" y="5235104"/>
                <a:ext cx="1224136" cy="352897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설문조사</a:t>
                </a:r>
                <a:endParaRPr kumimoji="1" lang="ko-KR" altLang="en-US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 bwMode="auto">
              <a:xfrm>
                <a:off x="5580112" y="5740400"/>
                <a:ext cx="1224136" cy="352896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장비</a:t>
                </a:r>
                <a:r>
                  <a:rPr lang="en-US" altLang="ko-KR" sz="115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및 </a:t>
                </a: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시설</a:t>
                </a:r>
                <a:endParaRPr kumimoji="1" lang="en-US" altLang="ko-KR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대여 </a:t>
                </a: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신청</a:t>
                </a:r>
                <a:endParaRPr kumimoji="1" lang="ko-KR" altLang="en-US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60" name="꺾인 연결선 159"/>
              <p:cNvCxnSpPr>
                <a:stCxn id="9" idx="2"/>
                <a:endCxn id="158" idx="1"/>
              </p:cNvCxnSpPr>
              <p:nvPr/>
            </p:nvCxnSpPr>
            <p:spPr bwMode="auto">
              <a:xfrm rot="5400000">
                <a:off x="4378330" y="3581336"/>
                <a:ext cx="3028923" cy="631510"/>
              </a:xfrm>
              <a:prstGeom prst="bentConnector4">
                <a:avLst>
                  <a:gd name="adj1" fmla="val 3271"/>
                  <a:gd name="adj2" fmla="val 136199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꺾인 연결선 163"/>
              <p:cNvCxnSpPr>
                <a:stCxn id="9" idx="2"/>
                <a:endCxn id="159" idx="1"/>
              </p:cNvCxnSpPr>
              <p:nvPr/>
            </p:nvCxnSpPr>
            <p:spPr bwMode="auto">
              <a:xfrm rot="5400000">
                <a:off x="4127220" y="3835522"/>
                <a:ext cx="3534218" cy="628434"/>
              </a:xfrm>
              <a:prstGeom prst="bentConnector4">
                <a:avLst>
                  <a:gd name="adj1" fmla="val 2766"/>
                  <a:gd name="adj2" fmla="val 13637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8" name="직사각형 167"/>
              <p:cNvSpPr/>
              <p:nvPr/>
            </p:nvSpPr>
            <p:spPr bwMode="auto">
              <a:xfrm>
                <a:off x="7092280" y="5740400"/>
                <a:ext cx="1224136" cy="352896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지식 나눔</a:t>
                </a:r>
                <a:endParaRPr kumimoji="1" lang="en-US" altLang="ko-KR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69" name="꺾인 연결선 168"/>
              <p:cNvCxnSpPr>
                <a:stCxn id="10" idx="2"/>
                <a:endCxn id="168" idx="1"/>
              </p:cNvCxnSpPr>
              <p:nvPr/>
            </p:nvCxnSpPr>
            <p:spPr bwMode="auto">
              <a:xfrm rot="5400000">
                <a:off x="5639388" y="3835522"/>
                <a:ext cx="3534218" cy="628434"/>
              </a:xfrm>
              <a:prstGeom prst="bentConnector4">
                <a:avLst>
                  <a:gd name="adj1" fmla="val 2945"/>
                  <a:gd name="adj2" fmla="val 13637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6" name="직사각형 175"/>
              <p:cNvSpPr/>
              <p:nvPr/>
            </p:nvSpPr>
            <p:spPr bwMode="auto">
              <a:xfrm>
                <a:off x="1071372" y="5207806"/>
                <a:ext cx="1224136" cy="352896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15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입학 안내</a:t>
                </a:r>
                <a:endParaRPr kumimoji="1" lang="ko-KR" altLang="en-US" sz="1150" b="1" i="0" u="none" strike="noStrike" cap="none" normalizeH="0" baseline="0" dirty="0" smtClean="0">
                  <a:ln>
                    <a:noFill/>
                  </a:ln>
                  <a:effectLst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42" name="꺾인 연결선 241"/>
              <p:cNvCxnSpPr>
                <a:stCxn id="8" idx="2"/>
                <a:endCxn id="176" idx="1"/>
              </p:cNvCxnSpPr>
              <p:nvPr/>
            </p:nvCxnSpPr>
            <p:spPr bwMode="auto">
              <a:xfrm rot="5400000">
                <a:off x="-109466" y="3563469"/>
                <a:ext cx="3001624" cy="639947"/>
              </a:xfrm>
              <a:prstGeom prst="bentConnector4">
                <a:avLst>
                  <a:gd name="adj1" fmla="val 3270"/>
                  <a:gd name="adj2" fmla="val 135722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6" name="직사각형 245"/>
              <p:cNvSpPr/>
              <p:nvPr/>
            </p:nvSpPr>
            <p:spPr bwMode="auto">
              <a:xfrm>
                <a:off x="5577036" y="6237312"/>
                <a:ext cx="1224136" cy="352897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최신 </a:t>
                </a:r>
                <a:r>
                  <a:rPr kumimoji="1" lang="en-US" altLang="ko-KR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IT </a:t>
                </a: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뉴스</a:t>
                </a:r>
              </a:p>
            </p:txBody>
          </p:sp>
          <p:cxnSp>
            <p:nvCxnSpPr>
              <p:cNvPr id="247" name="꺾인 연결선 246"/>
              <p:cNvCxnSpPr>
                <a:stCxn id="9" idx="2"/>
                <a:endCxn id="246" idx="1"/>
              </p:cNvCxnSpPr>
              <p:nvPr/>
            </p:nvCxnSpPr>
            <p:spPr bwMode="auto">
              <a:xfrm rot="5400000">
                <a:off x="3877226" y="4082440"/>
                <a:ext cx="4031131" cy="631510"/>
              </a:xfrm>
              <a:prstGeom prst="bentConnector4">
                <a:avLst>
                  <a:gd name="adj1" fmla="val 2444"/>
                  <a:gd name="adj2" fmla="val 136199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1" name="직사각형 250"/>
              <p:cNvSpPr/>
              <p:nvPr/>
            </p:nvSpPr>
            <p:spPr bwMode="auto">
              <a:xfrm>
                <a:off x="1071372" y="5742954"/>
                <a:ext cx="1224136" cy="352896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50" b="1" i="0" u="none" strike="noStrike" cap="none" normalizeH="0" baseline="0" dirty="0" smtClean="0">
                    <a:ln>
                      <a:noFill/>
                    </a:ln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장학 제도</a:t>
                </a:r>
              </a:p>
            </p:txBody>
          </p:sp>
          <p:cxnSp>
            <p:nvCxnSpPr>
              <p:cNvPr id="252" name="꺾인 연결선 251"/>
              <p:cNvCxnSpPr>
                <a:stCxn id="8" idx="2"/>
                <a:endCxn id="251" idx="1"/>
              </p:cNvCxnSpPr>
              <p:nvPr/>
            </p:nvCxnSpPr>
            <p:spPr bwMode="auto">
              <a:xfrm rot="5400000">
                <a:off x="-377040" y="3831043"/>
                <a:ext cx="3536772" cy="639947"/>
              </a:xfrm>
              <a:prstGeom prst="bentConnector4">
                <a:avLst>
                  <a:gd name="adj1" fmla="val 2800"/>
                  <a:gd name="adj2" fmla="val 135722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7" name="직사각형 256"/>
            <p:cNvSpPr/>
            <p:nvPr/>
          </p:nvSpPr>
          <p:spPr bwMode="auto">
            <a:xfrm>
              <a:off x="4051578" y="4162128"/>
              <a:ext cx="1224136" cy="352896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15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학생 포트폴리오</a:t>
              </a:r>
              <a:endParaRPr kumimoji="1" lang="ko-KR" altLang="en-US" sz="115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58" name="꺾인 연결선 257"/>
            <p:cNvCxnSpPr>
              <a:stCxn id="6" idx="2"/>
              <a:endCxn id="257" idx="1"/>
            </p:cNvCxnSpPr>
            <p:nvPr/>
          </p:nvCxnSpPr>
          <p:spPr bwMode="auto">
            <a:xfrm rot="5400000">
              <a:off x="3415644" y="3018565"/>
              <a:ext cx="1955946" cy="684077"/>
            </a:xfrm>
            <a:prstGeom prst="bentConnector4">
              <a:avLst>
                <a:gd name="adj1" fmla="val 4907"/>
                <a:gd name="adj2" fmla="val 13341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63" name="직사각형 262"/>
          <p:cNvSpPr/>
          <p:nvPr/>
        </p:nvSpPr>
        <p:spPr bwMode="auto">
          <a:xfrm>
            <a:off x="1071372" y="6237312"/>
            <a:ext cx="1224136" cy="3528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5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찾아오시는 길</a:t>
            </a:r>
          </a:p>
        </p:txBody>
      </p:sp>
      <p:cxnSp>
        <p:nvCxnSpPr>
          <p:cNvPr id="265" name="꺾인 연결선 264"/>
          <p:cNvCxnSpPr>
            <a:stCxn id="8" idx="2"/>
            <a:endCxn id="263" idx="1"/>
          </p:cNvCxnSpPr>
          <p:nvPr/>
        </p:nvCxnSpPr>
        <p:spPr bwMode="auto">
          <a:xfrm rot="5400000">
            <a:off x="-624219" y="4078222"/>
            <a:ext cx="4031130" cy="639947"/>
          </a:xfrm>
          <a:prstGeom prst="bentConnector4">
            <a:avLst>
              <a:gd name="adj1" fmla="val 2444"/>
              <a:gd name="adj2" fmla="val 1357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126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3-2. </a:t>
            </a:r>
            <a:r>
              <a:rPr lang="ko-KR" altLang="en-US" b="1" dirty="0" err="1" smtClean="0"/>
              <a:t>콘텐츠</a:t>
            </a:r>
            <a:r>
              <a:rPr lang="ko-KR" altLang="en-US" b="1" dirty="0" smtClean="0"/>
              <a:t> 개선 및 추가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C4A8B-D891-423D-B140-559C91537516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학과행사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입학안내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장학제도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대학원 소개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심화 전공 과목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학과 내규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일정 게시판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설문조사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장비 및 시설 대여 신청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최신 </a:t>
            </a:r>
            <a:r>
              <a:rPr lang="en-US" altLang="ko-KR" sz="1600" dirty="0" smtClean="0"/>
              <a:t>IT </a:t>
            </a:r>
            <a:r>
              <a:rPr lang="ko-KR" altLang="en-US" sz="1600" dirty="0" smtClean="0"/>
              <a:t>뉴스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학생회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스터디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동아리 게시판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자료실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지식나눔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4742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연구실ppt 테마">
  <a:themeElements>
    <a:clrScheme name="nlplab@mju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lplab@mju">
      <a:majorFont>
        <a:latin typeface="Verdana"/>
        <a:ea typeface="굴림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nlplab@mju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lab@mju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lab@mju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lab@mju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lab@mju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lab@mju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연구실ppt 테마</Template>
  <TotalTime>7992</TotalTime>
  <Words>395</Words>
  <Application>Microsoft Office PowerPoint</Application>
  <PresentationFormat>화면 슬라이드 쇼(4:3)</PresentationFormat>
  <Paragraphs>194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연구실ppt 테마</vt:lpstr>
      <vt:lpstr>명지대학교 컴퓨터공학과 홈페이지 리뉴얼</vt:lpstr>
      <vt:lpstr>목차</vt:lpstr>
      <vt:lpstr>1. 홈페이지 리뉴얼 개요</vt:lpstr>
      <vt:lpstr>2. 기존 홈페이지</vt:lpstr>
      <vt:lpstr>2-1. 기존 홈페이지 사이트 맵</vt:lpstr>
      <vt:lpstr>2-2. 기존 홈페이지 콘텐츠</vt:lpstr>
      <vt:lpstr>3. 리뉴얼 홈페이지</vt:lpstr>
      <vt:lpstr>3-1. 리뉴얼 홈페이지 사이트맵</vt:lpstr>
      <vt:lpstr>3-2. 콘텐츠 개선 및 추가</vt:lpstr>
      <vt:lpstr>3-3. 기능</vt:lpstr>
      <vt:lpstr>4. 프로젝트 일정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Jin-hun</dc:creator>
  <cp:lastModifiedBy>lge</cp:lastModifiedBy>
  <cp:revision>218</cp:revision>
  <cp:lastPrinted>2014-01-27T02:33:08Z</cp:lastPrinted>
  <dcterms:created xsi:type="dcterms:W3CDTF">2013-04-07T13:33:11Z</dcterms:created>
  <dcterms:modified xsi:type="dcterms:W3CDTF">2014-01-27T05:37:15Z</dcterms:modified>
</cp:coreProperties>
</file>