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69" r:id="rId3"/>
    <p:sldId id="258" r:id="rId4"/>
    <p:sldId id="284" r:id="rId5"/>
    <p:sldId id="268" r:id="rId6"/>
    <p:sldId id="285" r:id="rId7"/>
    <p:sldId id="271" r:id="rId8"/>
    <p:sldId id="275" r:id="rId9"/>
    <p:sldId id="272" r:id="rId10"/>
    <p:sldId id="287" r:id="rId11"/>
    <p:sldId id="288" r:id="rId12"/>
    <p:sldId id="289" r:id="rId13"/>
    <p:sldId id="286" r:id="rId14"/>
    <p:sldId id="273" r:id="rId15"/>
    <p:sldId id="274" r:id="rId16"/>
    <p:sldId id="276" r:id="rId17"/>
    <p:sldId id="277" r:id="rId18"/>
    <p:sldId id="278" r:id="rId19"/>
    <p:sldId id="279" r:id="rId20"/>
    <p:sldId id="280" r:id="rId21"/>
    <p:sldId id="281" r:id="rId22"/>
    <p:sldId id="282" r:id="rId23"/>
  </p:sldIdLst>
  <p:sldSz cx="9144000" cy="6858000" type="screen4x3"/>
  <p:notesSz cx="6797675" cy="98742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925F0C"/>
    <a:srgbClr val="C48F1A"/>
    <a:srgbClr val="CC8512"/>
    <a:srgbClr val="F1B50D"/>
    <a:srgbClr val="AD710F"/>
    <a:srgbClr val="B59407"/>
    <a:srgbClr val="DDB509"/>
    <a:srgbClr val="CD8511"/>
    <a:srgbClr val="F1B451"/>
    <a:srgbClr val="CD840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40" autoAdjust="0"/>
    <p:restoredTop sz="92778" autoAdjust="0"/>
  </p:normalViewPr>
  <p:slideViewPr>
    <p:cSldViewPr>
      <p:cViewPr varScale="1">
        <p:scale>
          <a:sx n="57" d="100"/>
          <a:sy n="57" d="100"/>
        </p:scale>
        <p:origin x="-96" y="-264"/>
      </p:cViewPr>
      <p:guideLst>
        <p:guide orient="horz" pos="216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2682" y="-96"/>
      </p:cViewPr>
      <p:guideLst>
        <p:guide orient="horz" pos="3110"/>
        <p:guide pos="214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05A163-67EB-484F-8BD8-EC756142D620}" type="datetimeFigureOut">
              <a:rPr lang="ko-KR" altLang="en-US" smtClean="0"/>
              <a:pPr/>
              <a:t>2013-04-27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4DED7A-9ABF-4D4C-8BA3-435BDFA0BF8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21300985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ABAD23-E32B-430A-9BE6-798912D5828C}" type="datetimeFigureOut">
              <a:rPr lang="ko-KR" altLang="en-US" smtClean="0"/>
              <a:pPr/>
              <a:t>2013-04-27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44A79-82A9-4790-802B-415584B9EE7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5012437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7504" y="6381328"/>
            <a:ext cx="504056" cy="365125"/>
          </a:xfrm>
        </p:spPr>
        <p:txBody>
          <a:bodyPr/>
          <a:lstStyle>
            <a:lvl1pPr algn="ctr">
              <a:defRPr sz="1600" b="1"/>
            </a:lvl1pPr>
          </a:lstStyle>
          <a:p>
            <a:fld id="{6077AF18-BF2E-40A5-AFCC-D5AE0C2FE05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0704045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B5F27-F58F-47F6-BA79-05481AC0152E}" type="datetime1">
              <a:rPr lang="ko-KR" altLang="en-US" smtClean="0"/>
              <a:pPr/>
              <a:t>2013-04-27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365711366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32AF4-1E0A-4D65-9773-01814F88EFBA}" type="datetime1">
              <a:rPr lang="ko-KR" altLang="en-US" smtClean="0"/>
              <a:pPr/>
              <a:t>2013-04-27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707905946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7C74-7FA0-42D3-8A76-B0E6FB4A9922}" type="datetime1">
              <a:rPr lang="ko-KR" altLang="en-US" smtClean="0"/>
              <a:pPr/>
              <a:t>2013-04-27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869324206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EEE31-6C0A-4238-98DF-32936EA55870}" type="datetime1">
              <a:rPr lang="ko-KR" altLang="en-US" smtClean="0"/>
              <a:pPr/>
              <a:t>2013-04-27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219159056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E7940-ABAA-4264-8E34-12C8CEE1B097}" type="datetime1">
              <a:rPr lang="ko-KR" altLang="en-US" smtClean="0"/>
              <a:pPr/>
              <a:t>2013-04-27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106473477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115A2-4B48-4023-A038-BA298F02A30D}" type="datetime1">
              <a:rPr lang="ko-KR" altLang="en-US" smtClean="0"/>
              <a:pPr/>
              <a:t>2013-04-27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304094589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91C9C-0338-4670-8F09-DAACBCDBC42F}" type="datetime1">
              <a:rPr lang="ko-KR" altLang="en-US" smtClean="0"/>
              <a:pPr/>
              <a:t>2013-04-27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861322463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A634-61EF-423C-9C4C-043FF12C6DFC}" type="datetime1">
              <a:rPr lang="ko-KR" altLang="en-US" smtClean="0"/>
              <a:pPr/>
              <a:t>2013-04-27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290982777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B67B1-BA6C-402E-BC5D-0CD4F92646D0}" type="datetime1">
              <a:rPr lang="ko-KR" altLang="en-US" smtClean="0"/>
              <a:pPr/>
              <a:t>2013-04-27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936420163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6B2E3-E144-4252-824D-79E36DFE1F7A}" type="datetime1">
              <a:rPr lang="ko-KR" altLang="en-US" smtClean="0"/>
              <a:pPr/>
              <a:t>2013-04-27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541544067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AEB29-31F7-4946-A662-04075E063F1E}" type="datetime1">
              <a:rPr lang="ko-KR" altLang="en-US" smtClean="0"/>
              <a:pPr/>
              <a:t>2013-04-27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77AF18-BF2E-40A5-AFCC-D5AE0C2FE05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pSp>
        <p:nvGrpSpPr>
          <p:cNvPr id="11" name="그룹 10"/>
          <p:cNvGrpSpPr/>
          <p:nvPr userDrawn="1"/>
        </p:nvGrpSpPr>
        <p:grpSpPr>
          <a:xfrm>
            <a:off x="0" y="0"/>
            <a:ext cx="9180512" cy="6885384"/>
            <a:chOff x="0" y="0"/>
            <a:chExt cx="9144000" cy="6858000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1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 xmlns="">
                    <a14:imgLayer r:embed="rId1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01709">
              <a:off x="224258" y="285909"/>
              <a:ext cx="571128" cy="5711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3586662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-36512" y="-27384"/>
            <a:ext cx="9180512" cy="2023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0" y="6525344"/>
            <a:ext cx="9180512" cy="34300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2" name="그룹 21"/>
          <p:cNvGrpSpPr/>
          <p:nvPr/>
        </p:nvGrpSpPr>
        <p:grpSpPr>
          <a:xfrm>
            <a:off x="-36512" y="620688"/>
            <a:ext cx="9180512" cy="4399880"/>
            <a:chOff x="-36512" y="620688"/>
            <a:chExt cx="9180512" cy="4399880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-36512" y="4293096"/>
              <a:ext cx="3744416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01709">
              <a:off x="3768937" y="2142541"/>
              <a:ext cx="2878027" cy="2878027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6444208" y="1268760"/>
              <a:ext cx="18261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최종 기획서</a:t>
              </a:r>
              <a:endPara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32521" y="620688"/>
              <a:ext cx="562365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2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60" pitchFamily="18" charset="-127"/>
                  <a:ea typeface="-윤고딕360" pitchFamily="18" charset="-127"/>
                </a:rPr>
                <a:t>Tortuga Bay</a:t>
              </a:r>
              <a:endParaRPr lang="ko-KR" altLang="en-US" sz="7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60" pitchFamily="18" charset="-127"/>
                <a:ea typeface="-윤고딕360" pitchFamily="18" charset="-127"/>
              </a:endParaRPr>
            </a:p>
          </p:txBody>
        </p:sp>
        <p:cxnSp>
          <p:nvCxnSpPr>
            <p:cNvPr id="16" name="직선 연결선 15"/>
            <p:cNvCxnSpPr/>
            <p:nvPr/>
          </p:nvCxnSpPr>
          <p:spPr>
            <a:xfrm>
              <a:off x="6804248" y="2852936"/>
              <a:ext cx="23397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3528" y="3851756"/>
              <a:ext cx="274786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Project Manager   –  </a:t>
              </a:r>
              <a:r>
                <a:rPr lang="ko-KR" altLang="en-US" sz="1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김 경만 </a:t>
              </a:r>
              <a:endPara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211960" y="2902005"/>
              <a:ext cx="1810809" cy="1810809"/>
            </a:xfrm>
            <a:prstGeom prst="rect">
              <a:avLst/>
            </a:prstGeom>
          </p:spPr>
        </p:pic>
      </p:grpSp>
      <p:sp>
        <p:nvSpPr>
          <p:cNvPr id="14" name="TextBox 13"/>
          <p:cNvSpPr txBox="1"/>
          <p:nvPr/>
        </p:nvSpPr>
        <p:spPr>
          <a:xfrm>
            <a:off x="1043608" y="4365104"/>
            <a:ext cx="20162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이 가을</a:t>
            </a:r>
            <a:endParaRPr lang="en-US" altLang="ko-KR" sz="16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이 윤희</a:t>
            </a:r>
            <a:endParaRPr lang="ko-KR" altLang="en-US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582004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9869" y="332656"/>
            <a:ext cx="41024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2.5 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목표 대상 고객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9869" y="332656"/>
            <a:ext cx="41024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2.5 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목표 대상 고객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9869" y="332656"/>
            <a:ext cx="41024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2.5 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목표 대상 고객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6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cxnSp>
          <p:nvCxnSpPr>
            <p:cNvPr id="24" name="직선 연결선 23"/>
            <p:cNvCxnSpPr/>
            <p:nvPr/>
          </p:nvCxnSpPr>
          <p:spPr>
            <a:xfrm>
              <a:off x="4920165" y="5085184"/>
              <a:ext cx="0" cy="177281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0" y="4149080"/>
              <a:ext cx="298782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6156176" y="2697045"/>
              <a:ext cx="298782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01709">
              <a:off x="3132987" y="1989987"/>
              <a:ext cx="2878027" cy="2878027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3653391" y="3383994"/>
              <a:ext cx="2927404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5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3. </a:t>
              </a:r>
              <a:r>
                <a:rPr lang="ko-KR" altLang="en-US" sz="25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비즈니스 모델링</a:t>
              </a:r>
              <a:endParaRPr lang="ko-KR" altLang="en-US" sz="25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cxnSp>
          <p:nvCxnSpPr>
            <p:cNvPr id="21" name="직선 연결선 20"/>
            <p:cNvCxnSpPr/>
            <p:nvPr/>
          </p:nvCxnSpPr>
          <p:spPr>
            <a:xfrm>
              <a:off x="4247456" y="0"/>
              <a:ext cx="0" cy="170080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8436253" y="164890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01</a:t>
              </a:r>
              <a:endParaRPr lang="ko-KR" altLang="en-US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6192481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1224136"/>
            <a:ext cx="4644008" cy="4766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특징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9869" y="332656"/>
            <a:ext cx="30251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3.1 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기대 효과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3528" y="1772816"/>
            <a:ext cx="410445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</a:pPr>
            <a:r>
              <a:rPr lang="ko-KR" altLang="en-US" sz="2000" dirty="0" smtClean="0">
                <a:solidFill>
                  <a:srgbClr val="925F0C"/>
                </a:solidFill>
              </a:rPr>
              <a:t>리얼리티를 추구</a:t>
            </a:r>
            <a:endParaRPr lang="en-US" altLang="ko-KR" sz="2000" dirty="0" smtClean="0">
              <a:solidFill>
                <a:srgbClr val="925F0C"/>
              </a:solidFill>
            </a:endParaRPr>
          </a:p>
          <a:p>
            <a:pPr marL="285750" indent="-285750">
              <a:lnSpc>
                <a:spcPct val="200000"/>
              </a:lnSpc>
            </a:pPr>
            <a:r>
              <a:rPr lang="ko-KR" altLang="en-US" sz="2000" dirty="0" smtClean="0">
                <a:solidFill>
                  <a:srgbClr val="925F0C"/>
                </a:solidFill>
              </a:rPr>
              <a:t>자동차처럼 자신만의 공간을 원함</a:t>
            </a:r>
            <a:endParaRPr lang="en-US" altLang="ko-KR" sz="2000" dirty="0" smtClean="0">
              <a:solidFill>
                <a:srgbClr val="925F0C"/>
              </a:solidFill>
            </a:endParaRPr>
          </a:p>
          <a:p>
            <a:pPr marL="285750" indent="-285750">
              <a:lnSpc>
                <a:spcPct val="200000"/>
              </a:lnSpc>
            </a:pPr>
            <a:r>
              <a:rPr lang="ko-KR" altLang="en-US" sz="2000" dirty="0" smtClean="0">
                <a:solidFill>
                  <a:srgbClr val="925F0C"/>
                </a:solidFill>
              </a:rPr>
              <a:t>경쟁 의식 강함</a:t>
            </a:r>
            <a:endParaRPr lang="en-US" altLang="ko-KR" sz="2000" dirty="0" smtClean="0">
              <a:solidFill>
                <a:srgbClr val="925F0C"/>
              </a:solidFill>
            </a:endParaRPr>
          </a:p>
          <a:p>
            <a:pPr marL="285750" indent="-285750">
              <a:lnSpc>
                <a:spcPct val="200000"/>
              </a:lnSpc>
            </a:pPr>
            <a:r>
              <a:rPr lang="ko-KR" altLang="en-US" sz="2000" dirty="0" smtClean="0">
                <a:solidFill>
                  <a:srgbClr val="925F0C"/>
                </a:solidFill>
              </a:rPr>
              <a:t>어드벤처 선호도 높음</a:t>
            </a:r>
            <a:endParaRPr lang="en-US" altLang="ko-KR" sz="2000" dirty="0" smtClean="0">
              <a:solidFill>
                <a:srgbClr val="925F0C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3528" y="4658360"/>
            <a:ext cx="56166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</a:pPr>
            <a:r>
              <a:rPr lang="ko-KR" altLang="en-US" sz="2000" dirty="0" smtClean="0">
                <a:solidFill>
                  <a:srgbClr val="925F0C"/>
                </a:solidFill>
              </a:rPr>
              <a:t>감성적인 자극에 </a:t>
            </a:r>
            <a:r>
              <a:rPr lang="ko-KR" altLang="en-US" sz="2000" dirty="0" err="1" smtClean="0">
                <a:solidFill>
                  <a:srgbClr val="925F0C"/>
                </a:solidFill>
              </a:rPr>
              <a:t>민감</a:t>
            </a:r>
            <a:endParaRPr lang="en-US" altLang="ko-KR" sz="2000" dirty="0" smtClean="0">
              <a:solidFill>
                <a:srgbClr val="925F0C"/>
              </a:solidFill>
            </a:endParaRPr>
          </a:p>
          <a:p>
            <a:pPr marL="285750" indent="-285750">
              <a:lnSpc>
                <a:spcPct val="200000"/>
              </a:lnSpc>
            </a:pPr>
            <a:r>
              <a:rPr lang="ko-KR" altLang="en-US" sz="2000" dirty="0" smtClean="0">
                <a:solidFill>
                  <a:srgbClr val="925F0C"/>
                </a:solidFill>
              </a:rPr>
              <a:t>행동에 대한 필연적 이유 제시</a:t>
            </a:r>
            <a:endParaRPr lang="en-US" altLang="ko-KR" sz="2000" dirty="0" smtClean="0">
              <a:solidFill>
                <a:srgbClr val="925F0C"/>
              </a:solidFill>
            </a:endParaRPr>
          </a:p>
          <a:p>
            <a:pPr marL="285750" indent="-285750">
              <a:lnSpc>
                <a:spcPct val="200000"/>
              </a:lnSpc>
            </a:pPr>
            <a:r>
              <a:rPr lang="ko-KR" altLang="en-US" sz="2000" dirty="0" smtClean="0">
                <a:solidFill>
                  <a:srgbClr val="925F0C"/>
                </a:solidFill>
              </a:rPr>
              <a:t>캐릭터 및 </a:t>
            </a:r>
            <a:r>
              <a:rPr lang="en-US" altLang="ko-KR" sz="2000" dirty="0" smtClean="0">
                <a:solidFill>
                  <a:srgbClr val="925F0C"/>
                </a:solidFill>
              </a:rPr>
              <a:t>UI </a:t>
            </a:r>
            <a:r>
              <a:rPr lang="ko-KR" altLang="en-US" sz="2000" dirty="0" smtClean="0">
                <a:solidFill>
                  <a:srgbClr val="925F0C"/>
                </a:solidFill>
              </a:rPr>
              <a:t>디자인을 중요시 함</a:t>
            </a:r>
            <a:endParaRPr lang="en-US" altLang="ko-KR" sz="2000" dirty="0" smtClean="0">
              <a:solidFill>
                <a:srgbClr val="925F0C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88024" y="1951097"/>
            <a:ext cx="43559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</a:pPr>
            <a:r>
              <a:rPr lang="ko-KR" altLang="en-US" sz="2000" dirty="0" smtClean="0">
                <a:solidFill>
                  <a:srgbClr val="925F0C"/>
                </a:solidFill>
              </a:rPr>
              <a:t>현실감 느껴지는 그래픽</a:t>
            </a:r>
            <a:endParaRPr lang="en-US" altLang="ko-KR" sz="2000" dirty="0" smtClean="0">
              <a:solidFill>
                <a:srgbClr val="925F0C"/>
              </a:solidFill>
            </a:endParaRPr>
          </a:p>
          <a:p>
            <a:pPr marL="285750" indent="-285750">
              <a:lnSpc>
                <a:spcPct val="200000"/>
              </a:lnSpc>
            </a:pPr>
            <a:r>
              <a:rPr lang="ko-KR" altLang="en-US" sz="2000" dirty="0" err="1" smtClean="0">
                <a:solidFill>
                  <a:srgbClr val="925F0C"/>
                </a:solidFill>
              </a:rPr>
              <a:t>하우징</a:t>
            </a:r>
            <a:r>
              <a:rPr lang="ko-KR" altLang="en-US" sz="2000" dirty="0" smtClean="0">
                <a:solidFill>
                  <a:srgbClr val="925F0C"/>
                </a:solidFill>
              </a:rPr>
              <a:t> 시스템 채용</a:t>
            </a:r>
            <a:endParaRPr lang="en-US" altLang="ko-KR" sz="2000" dirty="0" smtClean="0">
              <a:solidFill>
                <a:srgbClr val="925F0C"/>
              </a:solidFill>
            </a:endParaRPr>
          </a:p>
          <a:p>
            <a:pPr marL="285750" indent="-285750">
              <a:lnSpc>
                <a:spcPct val="200000"/>
              </a:lnSpc>
            </a:pPr>
            <a:r>
              <a:rPr lang="ko-KR" altLang="en-US" sz="2000" dirty="0" smtClean="0">
                <a:solidFill>
                  <a:srgbClr val="925F0C"/>
                </a:solidFill>
              </a:rPr>
              <a:t>랭킹 시스템 도입</a:t>
            </a:r>
            <a:endParaRPr lang="en-US" altLang="ko-KR" sz="2000" dirty="0" smtClean="0">
              <a:solidFill>
                <a:srgbClr val="925F0C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8024" y="4941168"/>
            <a:ext cx="43559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</a:pPr>
            <a:r>
              <a:rPr lang="ko-KR" altLang="en-US" sz="2000" dirty="0" smtClean="0">
                <a:solidFill>
                  <a:srgbClr val="925F0C"/>
                </a:solidFill>
              </a:rPr>
              <a:t>시나리오 완성을 위해 </a:t>
            </a:r>
            <a:r>
              <a:rPr lang="ko-KR" altLang="en-US" sz="2000" dirty="0" err="1" smtClean="0">
                <a:solidFill>
                  <a:srgbClr val="925F0C"/>
                </a:solidFill>
              </a:rPr>
              <a:t>퀘스트</a:t>
            </a:r>
            <a:r>
              <a:rPr lang="ko-KR" altLang="en-US" sz="2000" dirty="0" smtClean="0">
                <a:solidFill>
                  <a:srgbClr val="925F0C"/>
                </a:solidFill>
              </a:rPr>
              <a:t> 수행</a:t>
            </a:r>
            <a:endParaRPr lang="en-US" altLang="ko-KR" sz="2000" dirty="0" smtClean="0">
              <a:solidFill>
                <a:srgbClr val="925F0C"/>
              </a:solidFill>
            </a:endParaRPr>
          </a:p>
          <a:p>
            <a:pPr marL="285750" indent="-285750">
              <a:lnSpc>
                <a:spcPct val="200000"/>
              </a:lnSpc>
            </a:pPr>
            <a:r>
              <a:rPr lang="ko-KR" altLang="en-US" sz="2000" dirty="0" smtClean="0">
                <a:solidFill>
                  <a:srgbClr val="925F0C"/>
                </a:solidFill>
              </a:rPr>
              <a:t>대체로 밝은 톤의 </a:t>
            </a:r>
            <a:r>
              <a:rPr lang="en-US" altLang="ko-KR" sz="2000" dirty="0" smtClean="0">
                <a:solidFill>
                  <a:srgbClr val="925F0C"/>
                </a:solidFill>
              </a:rPr>
              <a:t>UI</a:t>
            </a:r>
            <a:r>
              <a:rPr lang="ko-KR" altLang="en-US" sz="2000" dirty="0" smtClean="0">
                <a:solidFill>
                  <a:srgbClr val="925F0C"/>
                </a:solidFill>
              </a:rPr>
              <a:t>와 인터페이스</a:t>
            </a:r>
            <a:endParaRPr lang="en-US" altLang="ko-KR" sz="2000" dirty="0" smtClean="0">
              <a:solidFill>
                <a:srgbClr val="925F0C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536504" y="1224136"/>
            <a:ext cx="4644008" cy="4766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게임 적용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사각형 설명선 18"/>
          <p:cNvSpPr/>
          <p:nvPr/>
        </p:nvSpPr>
        <p:spPr>
          <a:xfrm>
            <a:off x="3131840" y="1340768"/>
            <a:ext cx="1872208" cy="504056"/>
          </a:xfrm>
          <a:prstGeom prst="wedgeRectCallout">
            <a:avLst>
              <a:gd name="adj1" fmla="val -41353"/>
              <a:gd name="adj2" fmla="val 11032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rgbClr val="FF0000"/>
                </a:solidFill>
              </a:rPr>
              <a:t>남성 선호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20" name="사각형 설명선 19"/>
          <p:cNvSpPr/>
          <p:nvPr/>
        </p:nvSpPr>
        <p:spPr>
          <a:xfrm>
            <a:off x="3419872" y="4221088"/>
            <a:ext cx="1872208" cy="504056"/>
          </a:xfrm>
          <a:prstGeom prst="wedgeRectCallout">
            <a:avLst>
              <a:gd name="adj1" fmla="val -43642"/>
              <a:gd name="adj2" fmla="val 10811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rgbClr val="FF0000"/>
                </a:solidFill>
              </a:rPr>
              <a:t>여성 선호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4788024" y="1124744"/>
            <a:ext cx="3960440" cy="532859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rPr>
              <a:t>홍보 </a:t>
            </a:r>
            <a:r>
              <a:rPr lang="ko-KR" altLang="en-US" sz="2400" b="1" dirty="0" smtClean="0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rPr>
              <a:t>전</a:t>
            </a:r>
            <a:r>
              <a:rPr lang="ko-KR" altLang="en-US" sz="2400" b="1" dirty="0" smtClean="0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rPr>
              <a:t>략</a:t>
            </a:r>
            <a:endParaRPr lang="en-US" altLang="ko-KR" sz="2400" b="1" dirty="0" smtClean="0">
              <a:solidFill>
                <a:schemeClr val="tx1"/>
              </a:solidFill>
              <a:latin typeface="HY신명조" pitchFamily="18" charset="-127"/>
              <a:ea typeface="HY신명조" pitchFamily="18" charset="-127"/>
            </a:endParaRPr>
          </a:p>
          <a:p>
            <a:pPr algn="ctr"/>
            <a:endParaRPr lang="en-US" altLang="ko-KR" sz="24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24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24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24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24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24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24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24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24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24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2400" b="1" dirty="0" smtClean="0">
              <a:solidFill>
                <a:schemeClr val="tx1"/>
              </a:solidFill>
            </a:endParaRPr>
          </a:p>
          <a:p>
            <a:pPr algn="ctr"/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5536" y="1484784"/>
            <a:ext cx="2376264" cy="3960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rPr>
              <a:t>홍보 </a:t>
            </a:r>
            <a:r>
              <a:rPr lang="ko-KR" altLang="en-US" sz="2400" b="1" dirty="0" err="1" smtClean="0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rPr>
              <a:t>메체</a:t>
            </a:r>
            <a:endParaRPr lang="en-US" altLang="ko-KR" sz="2400" b="1" dirty="0" smtClean="0">
              <a:solidFill>
                <a:schemeClr val="tx1"/>
              </a:solidFill>
              <a:latin typeface="HY신명조" pitchFamily="18" charset="-127"/>
              <a:ea typeface="HY신명조" pitchFamily="18" charset="-127"/>
            </a:endParaRPr>
          </a:p>
          <a:p>
            <a:pPr algn="ctr"/>
            <a:endParaRPr lang="en-US" altLang="ko-KR" sz="24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24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24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24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24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24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2400" b="1" dirty="0" smtClean="0">
              <a:solidFill>
                <a:schemeClr val="tx1"/>
              </a:solidFill>
            </a:endParaRPr>
          </a:p>
          <a:p>
            <a:pPr algn="ctr"/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9869" y="332656"/>
            <a:ext cx="67569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3.2 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홍보</a:t>
            </a:r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/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영업</a:t>
            </a:r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/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마케팅 협력 방안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7584" y="2276872"/>
            <a:ext cx="288032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영상매체</a:t>
            </a:r>
            <a:endParaRPr lang="en-US" altLang="ko-KR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잡지</a:t>
            </a:r>
            <a:endParaRPr lang="en-US" altLang="ko-KR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인터넷</a:t>
            </a:r>
            <a:endParaRPr lang="en-US" altLang="ko-KR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오프라인</a:t>
            </a:r>
            <a:endParaRPr lang="en-US" altLang="ko-KR" sz="2000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39544" y="1816107"/>
            <a:ext cx="4104456" cy="50418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</a:rPr>
              <a:t>인기 드라마 혹은 영화의 </a:t>
            </a:r>
            <a:r>
              <a:rPr lang="en-US" altLang="ko-KR" dirty="0" smtClean="0">
                <a:solidFill>
                  <a:srgbClr val="925F0C"/>
                </a:solidFill>
              </a:rPr>
              <a:t>PPL(Product Placement)</a:t>
            </a:r>
            <a:endParaRPr lang="en-US" altLang="ko-KR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</a:rPr>
              <a:t>대중교통 </a:t>
            </a: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</a:rPr>
              <a:t>TV </a:t>
            </a: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</a:rPr>
              <a:t>방송</a:t>
            </a:r>
            <a:endParaRPr lang="en-US" altLang="ko-KR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</a:rPr>
              <a:t>게임 잡지</a:t>
            </a:r>
            <a:endParaRPr lang="en-US" altLang="ko-KR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</a:rPr>
              <a:t>SNS </a:t>
            </a: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</a:rPr>
              <a:t>를 통한 광고 </a:t>
            </a:r>
            <a:endParaRPr lang="en-US" altLang="ko-KR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</a:rPr>
              <a:t>게임 웹진</a:t>
            </a:r>
            <a:endParaRPr lang="en-US" altLang="ko-KR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</a:rPr>
              <a:t>길거리 이벤트 </a:t>
            </a:r>
            <a:endParaRPr lang="en-US" altLang="ko-KR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</a:rPr>
              <a:t>베타 테스트</a:t>
            </a:r>
            <a:endParaRPr lang="en-US" altLang="ko-KR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endParaRPr lang="en-US" altLang="ko-KR" sz="2000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2915816" y="3068960"/>
            <a:ext cx="1728192" cy="864096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6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cxnSp>
          <p:nvCxnSpPr>
            <p:cNvPr id="24" name="직선 연결선 23"/>
            <p:cNvCxnSpPr/>
            <p:nvPr/>
          </p:nvCxnSpPr>
          <p:spPr>
            <a:xfrm>
              <a:off x="4920165" y="5085184"/>
              <a:ext cx="0" cy="177281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0" y="4149080"/>
              <a:ext cx="298782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6156176" y="2697045"/>
              <a:ext cx="298782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01709">
              <a:off x="3132987" y="1989987"/>
              <a:ext cx="2878027" cy="2878027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3653391" y="3383994"/>
              <a:ext cx="2606804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5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4. </a:t>
              </a:r>
              <a:r>
                <a:rPr lang="ko-KR" altLang="en-US" sz="25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게임 시나리오</a:t>
              </a:r>
              <a:endParaRPr lang="ko-KR" altLang="en-US" sz="25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cxnSp>
          <p:nvCxnSpPr>
            <p:cNvPr id="21" name="직선 연결선 20"/>
            <p:cNvCxnSpPr/>
            <p:nvPr/>
          </p:nvCxnSpPr>
          <p:spPr>
            <a:xfrm>
              <a:off x="4247456" y="0"/>
              <a:ext cx="0" cy="170080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8436253" y="164890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01</a:t>
              </a:r>
              <a:endParaRPr lang="ko-KR" altLang="en-US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6192481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9869" y="332656"/>
            <a:ext cx="64876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4. 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게임 시나리오 </a:t>
            </a:r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– 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에피소드 </a:t>
            </a:r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1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9869" y="332656"/>
            <a:ext cx="36407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1.3 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소재 및 배경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9869" y="332656"/>
            <a:ext cx="36407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1.3 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소재 및 배경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36512" y="-27384"/>
            <a:ext cx="9180512" cy="2023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0" y="6525344"/>
            <a:ext cx="9180512" cy="34300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6" name="직선 연결선 15"/>
          <p:cNvCxnSpPr/>
          <p:nvPr/>
        </p:nvCxnSpPr>
        <p:spPr>
          <a:xfrm>
            <a:off x="-36512" y="4293096"/>
            <a:ext cx="374441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908077" y="692696"/>
            <a:ext cx="4959355" cy="554461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30000"/>
              </a:lnSpc>
            </a:pPr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1. </a:t>
            </a:r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팀원 소개</a:t>
            </a:r>
            <a:endParaRPr lang="en-US" altLang="ko-KR" sz="20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2. </a:t>
            </a:r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제안 서비스 소개</a:t>
            </a:r>
            <a:endParaRPr lang="en-US" altLang="ko-KR" sz="15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 lvl="1">
              <a:lnSpc>
                <a:spcPct val="130000"/>
              </a:lnSpc>
            </a:pPr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2.1 </a:t>
            </a:r>
            <a:r>
              <a:rPr lang="ko-KR" altLang="en-US" sz="15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서비스명</a:t>
            </a:r>
            <a:endParaRPr lang="en-US" altLang="ko-KR" sz="15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 lvl="1">
              <a:lnSpc>
                <a:spcPct val="130000"/>
              </a:lnSpc>
            </a:pPr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2.2 </a:t>
            </a:r>
            <a:r>
              <a:rPr lang="ko-KR" altLang="en-US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장르</a:t>
            </a:r>
            <a:endParaRPr lang="en-US" altLang="ko-KR" sz="15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 lvl="1">
              <a:lnSpc>
                <a:spcPct val="130000"/>
              </a:lnSpc>
            </a:pPr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2.3 </a:t>
            </a:r>
            <a:r>
              <a:rPr lang="ko-KR" altLang="en-US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서비스 내용 및 특징</a:t>
            </a:r>
            <a:endParaRPr lang="en-US" altLang="ko-KR" sz="15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 lvl="1">
              <a:lnSpc>
                <a:spcPct val="130000"/>
              </a:lnSpc>
            </a:pPr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2.4  </a:t>
            </a:r>
            <a:r>
              <a:rPr lang="ko-KR" altLang="en-US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주요 메뉴</a:t>
            </a:r>
            <a:endParaRPr lang="en-US" altLang="ko-KR" sz="15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 lvl="1">
              <a:lnSpc>
                <a:spcPct val="130000"/>
              </a:lnSpc>
            </a:pPr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2.5  </a:t>
            </a:r>
            <a:r>
              <a:rPr lang="ko-KR" altLang="en-US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목표 대상 고객</a:t>
            </a:r>
            <a:endParaRPr lang="en-US" altLang="ko-KR" sz="20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3. </a:t>
            </a:r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비즈니스 모델링</a:t>
            </a:r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	</a:t>
            </a:r>
            <a:endParaRPr lang="en-US" altLang="ko-KR" sz="15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 lvl="1">
              <a:lnSpc>
                <a:spcPct val="130000"/>
              </a:lnSpc>
            </a:pPr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3.1  </a:t>
            </a:r>
            <a:r>
              <a:rPr lang="ko-KR" altLang="en-US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기대 효과</a:t>
            </a:r>
            <a:endParaRPr lang="en-US" altLang="ko-KR" sz="15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 lvl="1">
              <a:lnSpc>
                <a:spcPct val="130000"/>
              </a:lnSpc>
            </a:pPr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3.2  </a:t>
            </a:r>
            <a:r>
              <a:rPr lang="ko-KR" altLang="en-US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홍보</a:t>
            </a:r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/</a:t>
            </a:r>
            <a:r>
              <a:rPr lang="ko-KR" altLang="en-US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영업</a:t>
            </a:r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/</a:t>
            </a:r>
            <a:r>
              <a:rPr lang="ko-KR" altLang="en-US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마케팅 협력 방안</a:t>
            </a: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4. </a:t>
            </a:r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게임 시나리오</a:t>
            </a:r>
            <a:endParaRPr lang="en-US" altLang="ko-KR" sz="20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5. </a:t>
            </a:r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게임 특징</a:t>
            </a:r>
            <a:endParaRPr lang="en-US" altLang="ko-KR" sz="20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6. </a:t>
            </a:r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게임 방법</a:t>
            </a: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>
              <a:lnSpc>
                <a:spcPct val="130000"/>
              </a:lnSpc>
            </a:pPr>
            <a:endParaRPr lang="en-US" altLang="ko-KR" sz="20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>
              <a:lnSpc>
                <a:spcPct val="130000"/>
              </a:lnSpc>
            </a:pP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>
              <a:lnSpc>
                <a:spcPct val="130000"/>
              </a:lnSpc>
            </a:pPr>
            <a:endParaRPr lang="en-US" altLang="ko-KR" sz="20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 marL="457200" indent="-457200">
              <a:lnSpc>
                <a:spcPct val="130000"/>
              </a:lnSpc>
              <a:buAutoNum type="arabicPeriod"/>
            </a:pP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 marL="457200" indent="-457200">
              <a:lnSpc>
                <a:spcPct val="130000"/>
              </a:lnSpc>
              <a:buAutoNum type="arabicPeriod"/>
            </a:pPr>
            <a:endParaRPr lang="en-US" altLang="ko-KR" sz="20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3491880" y="620688"/>
            <a:ext cx="565212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71251" y="3824665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INDEX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782133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9869" y="332656"/>
            <a:ext cx="36407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1.3 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소재 및 배경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9869" y="332656"/>
            <a:ext cx="36407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1.3 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소재 및 배경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9869" y="332656"/>
            <a:ext cx="36407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1.3 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소재 및 배경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cxnSp>
          <p:nvCxnSpPr>
            <p:cNvPr id="24" name="직선 연결선 23"/>
            <p:cNvCxnSpPr/>
            <p:nvPr/>
          </p:nvCxnSpPr>
          <p:spPr>
            <a:xfrm>
              <a:off x="4920165" y="5085184"/>
              <a:ext cx="0" cy="177281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0" y="4149080"/>
              <a:ext cx="298782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6156176" y="2697045"/>
              <a:ext cx="298782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01709">
              <a:off x="3132987" y="1989987"/>
              <a:ext cx="2878027" cy="2878027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3653391" y="3383994"/>
              <a:ext cx="1965603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5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1. </a:t>
              </a:r>
              <a:r>
                <a:rPr lang="ko-KR" altLang="en-US" sz="25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팀원 소개</a:t>
              </a:r>
              <a:endParaRPr lang="ko-KR" altLang="en-US" sz="25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cxnSp>
          <p:nvCxnSpPr>
            <p:cNvPr id="21" name="직선 연결선 20"/>
            <p:cNvCxnSpPr/>
            <p:nvPr/>
          </p:nvCxnSpPr>
          <p:spPr>
            <a:xfrm>
              <a:off x="4247456" y="0"/>
              <a:ext cx="0" cy="170080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8436253" y="164890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01</a:t>
              </a:r>
              <a:endParaRPr lang="ko-KR" altLang="en-US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6192481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6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cxnSp>
          <p:nvCxnSpPr>
            <p:cNvPr id="24" name="직선 연결선 23"/>
            <p:cNvCxnSpPr/>
            <p:nvPr/>
          </p:nvCxnSpPr>
          <p:spPr>
            <a:xfrm>
              <a:off x="4920165" y="5085184"/>
              <a:ext cx="0" cy="177281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0" y="4149080"/>
              <a:ext cx="298782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6156176" y="2697045"/>
              <a:ext cx="298782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01709">
              <a:off x="3132987" y="1989987"/>
              <a:ext cx="2878027" cy="2878027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3653391" y="3383994"/>
              <a:ext cx="3034805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5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2. </a:t>
              </a:r>
              <a:r>
                <a:rPr lang="ko-KR" altLang="en-US" sz="25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제안 서비스 소개</a:t>
              </a:r>
              <a:endParaRPr lang="ko-KR" altLang="en-US" sz="25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cxnSp>
          <p:nvCxnSpPr>
            <p:cNvPr id="21" name="직선 연결선 20"/>
            <p:cNvCxnSpPr/>
            <p:nvPr/>
          </p:nvCxnSpPr>
          <p:spPr>
            <a:xfrm>
              <a:off x="4247456" y="0"/>
              <a:ext cx="0" cy="170080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8436253" y="164890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01</a:t>
              </a:r>
              <a:endParaRPr lang="ko-KR" altLang="en-US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6192481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224258" y="285909"/>
            <a:ext cx="3006910" cy="3213358"/>
            <a:chOff x="224258" y="285909"/>
            <a:chExt cx="3006910" cy="3213358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01709">
              <a:off x="224258" y="285909"/>
              <a:ext cx="571128" cy="571128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359869" y="332656"/>
              <a:ext cx="287129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accent6">
                      <a:lumMod val="50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2.1 </a:t>
              </a:r>
              <a:r>
                <a:rPr lang="ko-KR" altLang="en-US" sz="3600" dirty="0" err="1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accent6">
                      <a:lumMod val="50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서비스명</a:t>
              </a:r>
              <a:endPara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59869" y="2852936"/>
              <a:ext cx="194796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accent6">
                      <a:lumMod val="50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2.2 </a:t>
              </a:r>
              <a:r>
                <a:rPr lang="ko-KR" altLang="en-US" sz="3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accent6">
                      <a:lumMod val="50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장르</a:t>
              </a:r>
              <a:endPara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588509" y="1052736"/>
            <a:ext cx="85554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2000" dirty="0" err="1" smtClean="0">
                <a:solidFill>
                  <a:schemeClr val="accent6">
                    <a:lumMod val="50000"/>
                  </a:schemeClr>
                </a:solidFill>
              </a:rPr>
              <a:t>토투가</a:t>
            </a: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ko-KR" altLang="en-US" sz="2000" dirty="0" err="1" smtClean="0">
                <a:solidFill>
                  <a:schemeClr val="accent6">
                    <a:lumMod val="50000"/>
                  </a:schemeClr>
                </a:solidFill>
              </a:rPr>
              <a:t>베이</a:t>
            </a: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</a:rPr>
              <a:t>(Tortuga Bay)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사랑과 모험이 숨쉬는 바다</a:t>
            </a: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액션 어드벤처 </a:t>
            </a: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</a:rPr>
              <a:t>RPG ‘</a:t>
            </a:r>
            <a:r>
              <a:rPr lang="ko-KR" altLang="en-US" sz="2000" dirty="0" err="1" smtClean="0">
                <a:solidFill>
                  <a:schemeClr val="accent6">
                    <a:lumMod val="50000"/>
                  </a:schemeClr>
                </a:solidFill>
              </a:rPr>
              <a:t>토투가</a:t>
            </a: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ko-KR" altLang="en-US" sz="2000" dirty="0" err="1" smtClean="0">
                <a:solidFill>
                  <a:schemeClr val="accent6">
                    <a:lumMod val="50000"/>
                  </a:schemeClr>
                </a:solidFill>
              </a:rPr>
              <a:t>베이</a:t>
            </a: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</a:rPr>
              <a:t>’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endParaRPr lang="en-US" altLang="ko-KR" sz="2000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88509" y="3645024"/>
            <a:ext cx="8555491" cy="609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2000" dirty="0" err="1" smtClean="0">
                <a:solidFill>
                  <a:schemeClr val="accent6">
                    <a:lumMod val="50000"/>
                  </a:schemeClr>
                </a:solidFill>
              </a:rPr>
              <a:t>모바일</a:t>
            </a: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  전략 시뮬레이션 </a:t>
            </a: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</a:rPr>
              <a:t>RPG</a:t>
            </a:r>
          </a:p>
        </p:txBody>
      </p:sp>
    </p:spTree>
    <p:extLst>
      <p:ext uri="{BB962C8B-B14F-4D97-AF65-F5344CB8AC3E}">
        <p14:creationId xmlns:p14="http://schemas.microsoft.com/office/powerpoint/2010/main" xmlns="" val="5277799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224258" y="285909"/>
            <a:ext cx="5315234" cy="693078"/>
            <a:chOff x="224258" y="285909"/>
            <a:chExt cx="5315234" cy="693078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01709">
              <a:off x="224258" y="285909"/>
              <a:ext cx="571128" cy="571128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359869" y="332656"/>
              <a:ext cx="517962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accent6">
                      <a:lumMod val="50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2.1 </a:t>
              </a:r>
              <a:r>
                <a:rPr lang="ko-KR" altLang="en-US" sz="3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accent6">
                      <a:lumMod val="50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서비스 내용 및 특성</a:t>
              </a:r>
              <a:endPara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395536" y="1340768"/>
            <a:ext cx="855549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게임 재미 본질을 추구하여 </a:t>
            </a: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</a:rPr>
              <a:t>RPG </a:t>
            </a: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게임의 궁극적인 목적인 캐릭터 육성 외에 다양한 </a:t>
            </a:r>
            <a:r>
              <a:rPr lang="ko-KR" altLang="en-US" sz="2000" dirty="0" err="1" smtClean="0">
                <a:solidFill>
                  <a:schemeClr val="accent6">
                    <a:lumMod val="50000"/>
                  </a:schemeClr>
                </a:solidFill>
              </a:rPr>
              <a:t>콘텐츠를</a:t>
            </a: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 즐길 수 있도록 기능을 추가</a:t>
            </a: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정해진 시나리오 내에서 플레이어에 선택에 따라 시나리오 전개가 변화</a:t>
            </a: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단순한 라운드 형식의 전투는 자칫 쉽게 지루해질 수 있으므로 전투는 전략 시뮬레이션으로 구성</a:t>
            </a: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메인 시나리오와 별개로 </a:t>
            </a:r>
            <a:r>
              <a:rPr lang="ko-KR" altLang="en-US" sz="2000" dirty="0" err="1" smtClean="0">
                <a:solidFill>
                  <a:schemeClr val="accent6">
                    <a:lumMod val="50000"/>
                  </a:schemeClr>
                </a:solidFill>
              </a:rPr>
              <a:t>소셜</a:t>
            </a: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 기능이 추가되어 친구와 함께 </a:t>
            </a:r>
            <a:r>
              <a:rPr lang="ko-KR" altLang="en-US" sz="2000" dirty="0" err="1" smtClean="0">
                <a:solidFill>
                  <a:schemeClr val="accent6">
                    <a:lumMod val="50000"/>
                  </a:schemeClr>
                </a:solidFill>
              </a:rPr>
              <a:t>퀘스트를</a:t>
            </a: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 진행</a:t>
            </a: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기여도를 통한 유저간 순위 경쟁</a:t>
            </a: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5277799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59869" y="332656"/>
            <a:ext cx="5179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2.1 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서비스 내용 및 특성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827584" y="1340768"/>
            <a:ext cx="7297655" cy="1800200"/>
            <a:chOff x="1979712" y="4653136"/>
            <a:chExt cx="7297655" cy="1800200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1979712" y="4653136"/>
              <a:ext cx="4464496" cy="180020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chemeClr val="tx1"/>
                  </a:solidFill>
                </a:rPr>
                <a:t>다양한 전개의 시나리오와 </a:t>
              </a:r>
              <a:r>
                <a:rPr lang="ko-KR" altLang="en-US" b="1" dirty="0" err="1" smtClean="0">
                  <a:solidFill>
                    <a:schemeClr val="tx1"/>
                  </a:solidFill>
                </a:rPr>
                <a:t>콘텐츠</a:t>
              </a:r>
              <a:endParaRPr lang="en-US" altLang="ko-KR" b="1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dirty="0" smtClean="0"/>
            </a:p>
            <a:p>
              <a:pPr algn="ctr"/>
              <a:endParaRPr lang="en-US" altLang="ko-KR" dirty="0" smtClean="0"/>
            </a:p>
            <a:p>
              <a:pPr algn="ctr"/>
              <a:endParaRPr lang="en-US" altLang="ko-KR" dirty="0" smtClean="0"/>
            </a:p>
            <a:p>
              <a:pPr algn="ctr"/>
              <a:endParaRPr lang="ko-KR" altLang="en-US" dirty="0"/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3419872" y="5301208"/>
              <a:ext cx="1584176" cy="1008112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chemeClr val="tx1"/>
                  </a:solidFill>
                </a:rPr>
                <a:t>단순 반복 작업 </a:t>
              </a:r>
              <a:r>
                <a:rPr lang="en-US" altLang="ko-KR" b="1" dirty="0" smtClean="0">
                  <a:solidFill>
                    <a:schemeClr val="tx1"/>
                  </a:solidFill>
                </a:rPr>
                <a:t>RPG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직선 화살표 연결선 6"/>
            <p:cNvCxnSpPr/>
            <p:nvPr/>
          </p:nvCxnSpPr>
          <p:spPr>
            <a:xfrm flipH="1" flipV="1">
              <a:off x="4932040" y="5949280"/>
              <a:ext cx="1872208" cy="216024"/>
            </a:xfrm>
            <a:prstGeom prst="straightConnector1">
              <a:avLst/>
            </a:prstGeom>
            <a:ln w="38100">
              <a:solidFill>
                <a:schemeClr val="tx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6870134" y="6011996"/>
              <a:ext cx="21663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RPG</a:t>
              </a:r>
              <a:r>
                <a:rPr lang="ko-KR" altLang="en-US" dirty="0" smtClean="0"/>
                <a:t>의 치명적 단점</a:t>
              </a:r>
              <a:endParaRPr lang="ko-KR" altLang="en-US" dirty="0"/>
            </a:p>
          </p:txBody>
        </p:sp>
        <p:cxnSp>
          <p:nvCxnSpPr>
            <p:cNvPr id="9" name="직선 화살표 연결선 8"/>
            <p:cNvCxnSpPr/>
            <p:nvPr/>
          </p:nvCxnSpPr>
          <p:spPr>
            <a:xfrm flipH="1">
              <a:off x="6156176" y="5085184"/>
              <a:ext cx="936104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7164288" y="4869160"/>
              <a:ext cx="21130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err="1" smtClean="0"/>
                <a:t>토투가베이의</a:t>
              </a:r>
              <a:r>
                <a:rPr lang="ko-KR" altLang="en-US" dirty="0" smtClean="0"/>
                <a:t> 강점</a:t>
              </a:r>
              <a:endParaRPr lang="ko-KR" altLang="en-US" dirty="0"/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971600" y="3573016"/>
            <a:ext cx="5832648" cy="64807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한 편의 소설을 읽는 듯한 게임 전개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71600" y="4581128"/>
            <a:ext cx="5832648" cy="64807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캐주얼 </a:t>
            </a:r>
            <a:r>
              <a:rPr lang="ko-KR" alt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콘텐츠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낚시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항해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무역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술집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71600" y="5517232"/>
            <a:ext cx="5832648" cy="64807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실제 게임 유저와 </a:t>
            </a:r>
            <a:r>
              <a:rPr lang="en-US" altLang="ko-KR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PvE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전투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9869" y="332656"/>
            <a:ext cx="30251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2.4 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주요 메뉴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1340768"/>
            <a:ext cx="309634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</a:rPr>
              <a:t>1. </a:t>
            </a: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로그인 </a:t>
            </a:r>
            <a:endParaRPr lang="en-US" altLang="ko-KR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</a:rPr>
              <a:t>2. </a:t>
            </a: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환경설정</a:t>
            </a:r>
            <a:endParaRPr lang="en-US" altLang="ko-KR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</a:rPr>
              <a:t>3. </a:t>
            </a: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도움말</a:t>
            </a:r>
            <a:endParaRPr lang="en-US" altLang="ko-KR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</a:rPr>
              <a:t>4. </a:t>
            </a: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캐릭터 선택</a:t>
            </a:r>
            <a:endParaRPr lang="en-US" altLang="ko-KR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</a:rPr>
              <a:t>5. </a:t>
            </a: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게임 시작</a:t>
            </a:r>
            <a:endParaRPr lang="en-US" altLang="ko-KR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</a:rPr>
              <a:t>6. </a:t>
            </a: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랭킹 보기</a:t>
            </a:r>
            <a:endParaRPr lang="en-US" altLang="ko-KR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</a:rPr>
              <a:t>7. </a:t>
            </a: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종료하기</a:t>
            </a:r>
            <a:endParaRPr lang="en-US" altLang="ko-KR" sz="2000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44008" y="1340768"/>
            <a:ext cx="309634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</a:rPr>
              <a:t>8. </a:t>
            </a: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항해</a:t>
            </a:r>
            <a:endParaRPr lang="en-US" altLang="ko-KR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</a:rPr>
              <a:t>9. </a:t>
            </a: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전투</a:t>
            </a:r>
            <a:endParaRPr lang="en-US" altLang="ko-KR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</a:rPr>
              <a:t>10. </a:t>
            </a: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거래</a:t>
            </a: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무역</a:t>
            </a: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</a:rPr>
              <a:t>11. </a:t>
            </a:r>
            <a:r>
              <a:rPr lang="ko-KR" altLang="en-US" sz="2000" dirty="0" err="1" smtClean="0">
                <a:solidFill>
                  <a:schemeClr val="accent6">
                    <a:lumMod val="50000"/>
                  </a:schemeClr>
                </a:solidFill>
              </a:rPr>
              <a:t>던전</a:t>
            </a: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 입장</a:t>
            </a:r>
            <a:endParaRPr lang="en-US" altLang="ko-KR" sz="2000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9869" y="332656"/>
            <a:ext cx="41024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2.5 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목표 대상 고객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pic>
        <p:nvPicPr>
          <p:cNvPr id="1027" name="Picture 3" descr="C:\Users\q\Desktop\Documents\네이트온 받은 파일\스마트폰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907135"/>
            <a:ext cx="5112568" cy="3662298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979712" y="1484784"/>
            <a:ext cx="3534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스마트폰</a:t>
            </a:r>
            <a:r>
              <a:rPr lang="ko-KR" altLang="en-US" dirty="0" smtClean="0"/>
              <a:t> 보급률</a:t>
            </a:r>
            <a:r>
              <a:rPr lang="en-US" altLang="ko-KR" dirty="0" smtClean="0"/>
              <a:t>(2010</a:t>
            </a:r>
            <a:r>
              <a:rPr lang="ko-KR" altLang="en-US" dirty="0" smtClean="0"/>
              <a:t>년 통계청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9" name="사각형 설명선 8"/>
          <p:cNvSpPr/>
          <p:nvPr/>
        </p:nvSpPr>
        <p:spPr>
          <a:xfrm>
            <a:off x="5652120" y="1700808"/>
            <a:ext cx="3168352" cy="2232248"/>
          </a:xfrm>
          <a:prstGeom prst="wedgeRectCallout">
            <a:avLst>
              <a:gd name="adj1" fmla="val -56469"/>
              <a:gd name="adj2" fmla="val 74149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‘</a:t>
            </a:r>
          </a:p>
          <a:p>
            <a:pPr algn="ctr"/>
            <a:endParaRPr lang="en-US" altLang="ko-KR" sz="20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2000" smtClean="0">
                <a:solidFill>
                  <a:schemeClr val="tx1"/>
                </a:solidFill>
              </a:rPr>
              <a:t>토투가</a:t>
            </a:r>
            <a:r>
              <a:rPr lang="ko-KR" altLang="en-US" sz="2000" dirty="0" smtClean="0">
                <a:solidFill>
                  <a:schemeClr val="tx1"/>
                </a:solidFill>
              </a:rPr>
              <a:t> </a:t>
            </a:r>
            <a:r>
              <a:rPr lang="ko-KR" altLang="en-US" sz="2000" dirty="0" err="1" smtClean="0">
                <a:solidFill>
                  <a:schemeClr val="tx1"/>
                </a:solidFill>
              </a:rPr>
              <a:t>베이</a:t>
            </a:r>
            <a:r>
              <a:rPr lang="en-US" altLang="ko-KR" sz="2000" dirty="0" smtClean="0">
                <a:solidFill>
                  <a:schemeClr val="tx1"/>
                </a:solidFill>
              </a:rPr>
              <a:t>’</a:t>
            </a:r>
            <a:r>
              <a:rPr lang="ko-KR" altLang="en-US" sz="2000" dirty="0" smtClean="0">
                <a:solidFill>
                  <a:schemeClr val="tx1"/>
                </a:solidFill>
              </a:rPr>
              <a:t>는 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주요 </a:t>
            </a:r>
            <a:r>
              <a:rPr lang="ko-KR" altLang="en-US" sz="2000" dirty="0" err="1" smtClean="0">
                <a:solidFill>
                  <a:schemeClr val="tx1"/>
                </a:solidFill>
              </a:rPr>
              <a:t>타겟층을</a:t>
            </a:r>
            <a:r>
              <a:rPr lang="ko-KR" altLang="en-US" sz="2000" dirty="0" smtClean="0">
                <a:solidFill>
                  <a:schemeClr val="tx1"/>
                </a:solidFill>
              </a:rPr>
              <a:t> 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2000" dirty="0" err="1" smtClean="0">
                <a:solidFill>
                  <a:schemeClr val="tx1"/>
                </a:solidFill>
              </a:rPr>
              <a:t>스마트폰을</a:t>
            </a:r>
            <a:r>
              <a:rPr lang="ko-KR" altLang="en-US" sz="2000" dirty="0" smtClean="0">
                <a:solidFill>
                  <a:schemeClr val="tx1"/>
                </a:solidFill>
              </a:rPr>
              <a:t> 보유한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20</a:t>
            </a:r>
            <a:r>
              <a:rPr lang="ko-KR" altLang="en-US" sz="2000" dirty="0" smtClean="0">
                <a:solidFill>
                  <a:schemeClr val="tx1"/>
                </a:solidFill>
              </a:rPr>
              <a:t>대</a:t>
            </a:r>
            <a:r>
              <a:rPr lang="en-US" altLang="ko-KR" sz="2000" dirty="0" smtClean="0">
                <a:solidFill>
                  <a:schemeClr val="tx1"/>
                </a:solidFill>
              </a:rPr>
              <a:t>, 30</a:t>
            </a:r>
            <a:r>
              <a:rPr lang="ko-KR" altLang="en-US" sz="2000" dirty="0" smtClean="0">
                <a:solidFill>
                  <a:schemeClr val="tx1"/>
                </a:solidFill>
              </a:rPr>
              <a:t>대의 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성인 </a:t>
            </a:r>
            <a:r>
              <a:rPr lang="ko-KR" altLang="en-US" sz="2000" dirty="0" smtClean="0">
                <a:solidFill>
                  <a:schemeClr val="tx1"/>
                </a:solidFill>
              </a:rPr>
              <a:t>남녀로 선정</a:t>
            </a:r>
            <a:r>
              <a:rPr lang="en-US" altLang="ko-KR" sz="2000" dirty="0" smtClean="0">
                <a:solidFill>
                  <a:schemeClr val="tx1"/>
                </a:solidFill>
              </a:rPr>
              <a:t>, </a:t>
            </a:r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1890</TotalTime>
  <Words>419</Words>
  <Application>Microsoft Office PowerPoint</Application>
  <PresentationFormat>화면 슬라이드 쇼(4:3)</PresentationFormat>
  <Paragraphs>142</Paragraphs>
  <Slides>22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3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Xnote</dc:creator>
  <cp:lastModifiedBy>q</cp:lastModifiedBy>
  <cp:revision>323</cp:revision>
  <cp:lastPrinted>2012-05-31T12:47:16Z</cp:lastPrinted>
  <dcterms:created xsi:type="dcterms:W3CDTF">2011-11-06T09:48:19Z</dcterms:created>
  <dcterms:modified xsi:type="dcterms:W3CDTF">2013-04-27T17:59:30Z</dcterms:modified>
</cp:coreProperties>
</file>