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9" r:id="rId3"/>
    <p:sldId id="301" r:id="rId4"/>
    <p:sldId id="258" r:id="rId5"/>
    <p:sldId id="290" r:id="rId6"/>
    <p:sldId id="284" r:id="rId7"/>
    <p:sldId id="268" r:id="rId8"/>
    <p:sldId id="285" r:id="rId9"/>
    <p:sldId id="271" r:id="rId10"/>
    <p:sldId id="275" r:id="rId11"/>
    <p:sldId id="272" r:id="rId12"/>
    <p:sldId id="313" r:id="rId13"/>
    <p:sldId id="288" r:id="rId14"/>
    <p:sldId id="311" r:id="rId15"/>
    <p:sldId id="286" r:id="rId16"/>
    <p:sldId id="273" r:id="rId17"/>
    <p:sldId id="274" r:id="rId18"/>
    <p:sldId id="276" r:id="rId19"/>
    <p:sldId id="291" r:id="rId20"/>
    <p:sldId id="292" r:id="rId21"/>
    <p:sldId id="293" r:id="rId22"/>
    <p:sldId id="277" r:id="rId23"/>
    <p:sldId id="278" r:id="rId24"/>
    <p:sldId id="294" r:id="rId25"/>
    <p:sldId id="279" r:id="rId26"/>
    <p:sldId id="300" r:id="rId27"/>
    <p:sldId id="280" r:id="rId28"/>
    <p:sldId id="281" r:id="rId29"/>
    <p:sldId id="295" r:id="rId30"/>
    <p:sldId id="296" r:id="rId31"/>
    <p:sldId id="282" r:id="rId32"/>
    <p:sldId id="312" r:id="rId33"/>
    <p:sldId id="299" r:id="rId34"/>
    <p:sldId id="306" r:id="rId35"/>
    <p:sldId id="302" r:id="rId36"/>
    <p:sldId id="307" r:id="rId37"/>
    <p:sldId id="305" r:id="rId38"/>
    <p:sldId id="308" r:id="rId39"/>
    <p:sldId id="309" r:id="rId40"/>
    <p:sldId id="310" r:id="rId41"/>
    <p:sldId id="314" r:id="rId42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25F0C"/>
    <a:srgbClr val="C48F1A"/>
    <a:srgbClr val="F1B50D"/>
    <a:srgbClr val="CC8512"/>
    <a:srgbClr val="AD710F"/>
    <a:srgbClr val="B59407"/>
    <a:srgbClr val="DDB509"/>
    <a:srgbClr val="CD8511"/>
    <a:srgbClr val="F1B451"/>
    <a:srgbClr val="CD840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40" autoAdjust="0"/>
    <p:restoredTop sz="92778" autoAdjust="0"/>
  </p:normalViewPr>
  <p:slideViewPr>
    <p:cSldViewPr>
      <p:cViewPr>
        <p:scale>
          <a:sx n="75" d="100"/>
          <a:sy n="75" d="100"/>
        </p:scale>
        <p:origin x="-3144" y="-89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A163-67EB-484F-8BD8-EC756142D620}" type="datetimeFigureOut">
              <a:rPr lang="ko-KR" altLang="en-US" smtClean="0"/>
              <a:pPr/>
              <a:t>2013-04-28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DED7A-9ABF-4D4C-8BA3-435BDFA0BF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13009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BAD23-E32B-430A-9BE6-798912D5828C}" type="datetimeFigureOut">
              <a:rPr lang="ko-KR" altLang="en-US" smtClean="0"/>
              <a:pPr/>
              <a:t>2013-04-28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44A79-82A9-4790-802B-415584B9E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124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381328"/>
            <a:ext cx="504056" cy="365125"/>
          </a:xfrm>
        </p:spPr>
        <p:txBody>
          <a:bodyPr/>
          <a:lstStyle>
            <a:lvl1pPr algn="ctr">
              <a:defRPr sz="1600" b="1"/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040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5F27-F58F-47F6-BA79-05481AC0152E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657113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2AF4-1E0A-4D65-9773-01814F88EFBA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79059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C74-7FA0-42D3-8A76-B0E6FB4A9922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693242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EE31-6C0A-4238-98DF-32936EA55870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191590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940-ABAA-4264-8E34-12C8CEE1B097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064734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15A2-4B48-4023-A038-BA298F02A30D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0409458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C9C-0338-4670-8F09-DAACBCDBC42F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613224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A634-61EF-423C-9C4C-043FF12C6DFC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09827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67B1-BA6C-402E-BC5D-0CD4F92646D0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364201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B2E3-E144-4252-824D-79E36DFE1F7A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15440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EB29-31F7-4946-A662-04075E063F1E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0"/>
            <a:ext cx="9180512" cy="6885384"/>
            <a:chOff x="0" y="0"/>
            <a:chExt cx="9144000" cy="6858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=""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5866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36512" y="620688"/>
            <a:ext cx="9180512" cy="4399880"/>
            <a:chOff x="-36512" y="620688"/>
            <a:chExt cx="9180512" cy="439988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444208" y="1268760"/>
              <a:ext cx="1826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최종 기획서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521" y="620688"/>
              <a:ext cx="5623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Tortuga Bay</a:t>
              </a:r>
              <a:endParaRPr lang="ko-KR" altLang="en-US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3528" y="3851756"/>
              <a:ext cx="27478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Project Manager   – 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김 경만 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043608" y="436510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가을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윤희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200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3828" y="1484784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로그인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환경설정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3.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도움말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캐릭터 선택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5.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시작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랭킹 보기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7.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종료하기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27" name="Picture 3" descr="C:\Users\q\Desktop\Documents\네이트온 받은 파일\스마트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408712" cy="459076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03648" y="141277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스마트폰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보유률</a:t>
            </a:r>
            <a:r>
              <a:rPr lang="en-US" altLang="ko-KR" dirty="0" smtClean="0"/>
              <a:t>(2010</a:t>
            </a:r>
            <a:r>
              <a:rPr lang="ko-KR" altLang="en-US" dirty="0" smtClean="0"/>
              <a:t>년 통계청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5286380" y="1643050"/>
            <a:ext cx="2672846" cy="1883142"/>
          </a:xfrm>
          <a:prstGeom prst="wedgeRectCallout">
            <a:avLst>
              <a:gd name="adj1" fmla="val -56469"/>
              <a:gd name="adj2" fmla="val 7414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스마트폰을</a:t>
            </a:r>
            <a:r>
              <a:rPr lang="ko-KR" altLang="en-US" sz="2000" dirty="0" smtClean="0">
                <a:solidFill>
                  <a:schemeClr val="tx1"/>
                </a:solidFill>
              </a:rPr>
              <a:t> 가장 많이 사용하는 </a:t>
            </a:r>
            <a:r>
              <a:rPr lang="en-US" altLang="ko-KR" sz="2000" dirty="0" smtClean="0">
                <a:solidFill>
                  <a:schemeClr val="tx1"/>
                </a:solidFill>
              </a:rPr>
              <a:t>20</a:t>
            </a:r>
            <a:r>
              <a:rPr lang="ko-KR" altLang="en-US" sz="2000" dirty="0" smtClean="0">
                <a:solidFill>
                  <a:schemeClr val="tx1"/>
                </a:solidFill>
              </a:rPr>
              <a:t>대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7" name="그림 6" descr="보급률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1700808"/>
            <a:ext cx="3384376" cy="4032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67744" y="573325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스마트폰</a:t>
            </a:r>
            <a:r>
              <a:rPr lang="ko-KR" altLang="en-US" dirty="0" smtClean="0"/>
              <a:t> 보급률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57288" y="1000108"/>
            <a:ext cx="7029424" cy="4642072"/>
            <a:chOff x="539552" y="836712"/>
            <a:chExt cx="7632848" cy="5040560"/>
          </a:xfrm>
        </p:grpSpPr>
        <p:pic>
          <p:nvPicPr>
            <p:cNvPr id="7" name="그림 6" descr="top10.pn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552" y="1412776"/>
              <a:ext cx="7632848" cy="4464496"/>
            </a:xfrm>
            <a:prstGeom prst="rect">
              <a:avLst/>
            </a:prstGeom>
          </p:spPr>
        </p:pic>
        <p:sp>
          <p:nvSpPr>
            <p:cNvPr id="8" name="사각형 설명선 7"/>
            <p:cNvSpPr/>
            <p:nvPr/>
          </p:nvSpPr>
          <p:spPr>
            <a:xfrm>
              <a:off x="3347864" y="836712"/>
              <a:ext cx="3168352" cy="1395536"/>
            </a:xfrm>
            <a:prstGeom prst="wedgeRectCallout">
              <a:avLst>
                <a:gd name="adj1" fmla="val -21837"/>
                <a:gd name="adj2" fmla="val 96784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chemeClr val="tx1"/>
                  </a:solidFill>
                </a:rPr>
                <a:t>모바일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 게임 선호 연령층은 대부분 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20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대 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남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성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1560" y="3068960"/>
              <a:ext cx="4248472" cy="13681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1560" y="5157192"/>
              <a:ext cx="4320480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500034" y="5786454"/>
            <a:ext cx="2000264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43174" y="5715016"/>
            <a:ext cx="528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연령별 </a:t>
            </a:r>
            <a:r>
              <a:rPr lang="ko-KR" altLang="en-US" sz="2000" dirty="0" err="1" smtClean="0"/>
              <a:t>스마트폰</a:t>
            </a:r>
            <a:r>
              <a:rPr lang="ko-KR" altLang="en-US" sz="2000" dirty="0" smtClean="0"/>
              <a:t> 보급률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및 선호 연령층을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따져보아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대 성인 남녀로 </a:t>
            </a:r>
            <a:r>
              <a:rPr lang="ko-KR" altLang="en-US" sz="2000" dirty="0" err="1" smtClean="0"/>
              <a:t>타겟</a:t>
            </a:r>
            <a:r>
              <a:rPr lang="ko-KR" altLang="en-US" sz="2000" dirty="0" smtClean="0"/>
              <a:t> 설정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2.6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소셜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기능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2977" y="1857364"/>
            <a:ext cx="635798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전투 시스템 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던전</a:t>
            </a:r>
            <a:r>
              <a:rPr lang="ko-KR" altLang="en-US" dirty="0" smtClean="0"/>
              <a:t> 기능에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기능 추가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게임시장의 </a:t>
            </a:r>
            <a:r>
              <a:rPr lang="ko-KR" altLang="en-US" dirty="0" err="1" smtClean="0"/>
              <a:t>소셜</a:t>
            </a:r>
            <a:r>
              <a:rPr lang="ko-KR" altLang="en-US" dirty="0" smtClean="0"/>
              <a:t> 기능은 점수를 기준으로 순위 결정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반면에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친구와 협동하여 퀘스트를 수행하는 동시에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랭킹 경쟁도 할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292740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3.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비즈니스 모델링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24136"/>
            <a:ext cx="4644008" cy="476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특징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기대 효과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772816"/>
            <a:ext cx="4104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리얼리티를 추구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자동차처럼 자신만의 공간을 원함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경쟁 의식 강함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어드벤처 선호도 높음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658360"/>
            <a:ext cx="5616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감성적인 자극에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민감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행동에 대한 필연적 이유 제시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캐릭터 및 </a:t>
            </a:r>
            <a:r>
              <a:rPr lang="en-US" altLang="ko-KR" sz="2000" dirty="0" smtClean="0">
                <a:solidFill>
                  <a:srgbClr val="925F0C"/>
                </a:solidFill>
              </a:rPr>
              <a:t>UI </a:t>
            </a:r>
            <a:r>
              <a:rPr lang="ko-KR" altLang="en-US" sz="2000" dirty="0" smtClean="0">
                <a:solidFill>
                  <a:srgbClr val="925F0C"/>
                </a:solidFill>
              </a:rPr>
              <a:t>디자인을 중요시 함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1951097"/>
            <a:ext cx="4355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현실감 느껴지는 그래픽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err="1" smtClean="0">
                <a:solidFill>
                  <a:srgbClr val="925F0C"/>
                </a:solidFill>
              </a:rPr>
              <a:t>하우징</a:t>
            </a:r>
            <a:r>
              <a:rPr lang="ko-KR" altLang="en-US" sz="2000" dirty="0" smtClean="0">
                <a:solidFill>
                  <a:srgbClr val="925F0C"/>
                </a:solidFill>
              </a:rPr>
              <a:t> 시스템 채용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랭킹 시스템 도입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4941168"/>
            <a:ext cx="4355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시나리오 완성을 위해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퀘스트</a:t>
            </a:r>
            <a:r>
              <a:rPr lang="ko-KR" altLang="en-US" sz="2000" dirty="0" smtClean="0">
                <a:solidFill>
                  <a:srgbClr val="925F0C"/>
                </a:solidFill>
              </a:rPr>
              <a:t> 수행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대체로 밝은 톤의 </a:t>
            </a:r>
            <a:r>
              <a:rPr lang="en-US" altLang="ko-KR" sz="2000" dirty="0" smtClean="0">
                <a:solidFill>
                  <a:srgbClr val="925F0C"/>
                </a:solidFill>
              </a:rPr>
              <a:t>UI</a:t>
            </a:r>
            <a:r>
              <a:rPr lang="ko-KR" altLang="en-US" sz="2000" dirty="0" smtClean="0">
                <a:solidFill>
                  <a:srgbClr val="925F0C"/>
                </a:solidFill>
              </a:rPr>
              <a:t>와 인터페이스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36504" y="1224136"/>
            <a:ext cx="4644008" cy="476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적용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3131840" y="1340768"/>
            <a:ext cx="1872208" cy="504056"/>
          </a:xfrm>
          <a:prstGeom prst="wedgeRectCallout">
            <a:avLst>
              <a:gd name="adj1" fmla="val -41353"/>
              <a:gd name="adj2" fmla="val 110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남성 선호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3419872" y="4221088"/>
            <a:ext cx="1872208" cy="504056"/>
          </a:xfrm>
          <a:prstGeom prst="wedgeRectCallout">
            <a:avLst>
              <a:gd name="adj1" fmla="val -43642"/>
              <a:gd name="adj2" fmla="val 1081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여성 선호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8024" y="1124744"/>
            <a:ext cx="3960440" cy="53285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홍보 전략</a:t>
            </a:r>
            <a:endParaRPr lang="en-US" altLang="ko-KR" sz="2400" b="1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484784"/>
            <a:ext cx="2376264" cy="3960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홍보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메체</a:t>
            </a:r>
            <a:endParaRPr lang="en-US" altLang="ko-KR" sz="2400" b="1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756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영업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 협력 방안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276872"/>
            <a:ext cx="288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영상매체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잡지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인터넷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오프라인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9544" y="1816107"/>
            <a:ext cx="4104456" cy="504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인기 드라마 혹은 영화의 </a:t>
            </a:r>
            <a:r>
              <a:rPr lang="en-US" altLang="ko-KR" dirty="0" smtClean="0">
                <a:solidFill>
                  <a:srgbClr val="925F0C"/>
                </a:solidFill>
              </a:rPr>
              <a:t>PPL(Product Placement)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대중교통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TV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방송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게임 잡지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SNS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를 통한 광고 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게임 웹진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길거리 이벤트 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베타 테스트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915816" y="3068960"/>
            <a:ext cx="1728192" cy="86409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260680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4.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시나리오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8914" name="Picture 2" descr="C:\Users\q\AppData\Local\Microsoft\Windows\Temporary Internet Files\Content.IE5\3HYN6C72\MC90036166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484784"/>
            <a:ext cx="1330452" cy="1864462"/>
          </a:xfrm>
          <a:prstGeom prst="rect">
            <a:avLst/>
          </a:prstGeom>
          <a:noFill/>
        </p:spPr>
      </p:pic>
      <p:pic>
        <p:nvPicPr>
          <p:cNvPr id="38915" name="Picture 3" descr="C:\Users\q\AppData\Local\Microsoft\Windows\Temporary Internet Files\Content.IE5\3HYN6C72\MC9003616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84784"/>
            <a:ext cx="1452982" cy="1822399"/>
          </a:xfrm>
          <a:prstGeom prst="rect">
            <a:avLst/>
          </a:prstGeom>
          <a:noFill/>
        </p:spPr>
      </p:pic>
      <p:pic>
        <p:nvPicPr>
          <p:cNvPr id="38916" name="Picture 4" descr="C:\Users\q\AppData\Local\Microsoft\Windows\Temporary Internet Files\Content.IE5\3HYN6C72\MC90042638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1484784"/>
            <a:ext cx="1264615" cy="1829714"/>
          </a:xfrm>
          <a:prstGeom prst="rect">
            <a:avLst/>
          </a:prstGeom>
          <a:noFill/>
        </p:spPr>
      </p:pic>
      <p:sp>
        <p:nvSpPr>
          <p:cNvPr id="7" name="하트 6"/>
          <p:cNvSpPr/>
          <p:nvPr/>
        </p:nvSpPr>
        <p:spPr>
          <a:xfrm>
            <a:off x="1763688" y="3429000"/>
            <a:ext cx="648072" cy="57606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3452807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아드리안</a:t>
            </a:r>
            <a:r>
              <a:rPr lang="en-US" altLang="ko-KR" dirty="0" smtClean="0"/>
              <a:t>	    </a:t>
            </a:r>
            <a:r>
              <a:rPr lang="ko-KR" altLang="en-US" dirty="0" err="1" smtClean="0"/>
              <a:t>코델리아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애노미티</a:t>
            </a:r>
            <a:r>
              <a:rPr lang="en-US" altLang="ko-KR" dirty="0" smtClean="0"/>
              <a:t>	    (</a:t>
            </a:r>
            <a:r>
              <a:rPr lang="ko-KR" altLang="en-US" dirty="0" err="1" smtClean="0"/>
              <a:t>바스티아</a:t>
            </a:r>
            <a:endParaRPr lang="en-US" altLang="ko-KR" dirty="0" smtClean="0"/>
          </a:p>
          <a:p>
            <a:r>
              <a:rPr lang="ko-KR" altLang="en-US" dirty="0" smtClean="0"/>
              <a:t>  공화국</a:t>
            </a:r>
            <a:r>
              <a:rPr lang="en-US" altLang="ko-KR" dirty="0" smtClean="0"/>
              <a:t>		      </a:t>
            </a:r>
            <a:r>
              <a:rPr lang="ko-KR" altLang="en-US" dirty="0" smtClean="0"/>
              <a:t>제국 황녀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 왕자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왼쪽 화살표 8"/>
          <p:cNvSpPr/>
          <p:nvPr/>
        </p:nvSpPr>
        <p:spPr>
          <a:xfrm>
            <a:off x="3995936" y="2348880"/>
            <a:ext cx="2304256" cy="2880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88024" y="1988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결사반대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4208" y="350100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코델리아</a:t>
            </a:r>
            <a:r>
              <a:rPr lang="ko-KR" altLang="en-US" dirty="0" smtClean="0"/>
              <a:t> 아버지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바스티안</a:t>
            </a:r>
            <a:r>
              <a:rPr lang="ko-KR" altLang="en-US" dirty="0" smtClean="0"/>
              <a:t> 황제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8917" name="Picture 5" descr="C:\Users\q\AppData\Local\Microsoft\Windows\Temporary Internet Files\Content.IE5\67YGX79E\MC90034514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4365104"/>
            <a:ext cx="985136" cy="199246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652120" y="5805264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니콜라스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알데바란</a:t>
            </a:r>
            <a:r>
              <a:rPr lang="ko-KR" altLang="en-US" dirty="0" smtClean="0"/>
              <a:t> 왕국 왕자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왼쪽 화살표 13"/>
          <p:cNvSpPr/>
          <p:nvPr/>
        </p:nvSpPr>
        <p:spPr>
          <a:xfrm rot="19294946">
            <a:off x="5455283" y="4614127"/>
            <a:ext cx="1372394" cy="30814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72200" y="46531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우호적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팀원 소개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제안 서비스 소개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서비스명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2.2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2.3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특징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2.6 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소셜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 기능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비즈니스 모델링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기대 효과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영업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 협력 방안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특징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-1116632" y="5949280"/>
            <a:ext cx="2664296" cy="2448272"/>
          </a:xfrm>
          <a:prstGeom prst="ellipse">
            <a:avLst/>
          </a:prstGeom>
          <a:solidFill>
            <a:srgbClr val="C48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8914" name="Picture 2" descr="C:\Users\q\AppData\Local\Microsoft\Windows\Temporary Internet Files\Content.IE5\3HYN6C72\MC90036166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212610"/>
            <a:ext cx="1330452" cy="1864462"/>
          </a:xfrm>
          <a:prstGeom prst="rect">
            <a:avLst/>
          </a:prstGeom>
          <a:noFill/>
        </p:spPr>
      </p:pic>
      <p:pic>
        <p:nvPicPr>
          <p:cNvPr id="38915" name="Picture 3" descr="C:\Users\q\AppData\Local\Microsoft\Windows\Temporary Internet Files\Content.IE5\3HYN6C72\MC9003616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517232"/>
            <a:ext cx="803758" cy="1008112"/>
          </a:xfrm>
          <a:prstGeom prst="rect">
            <a:avLst/>
          </a:prstGeom>
          <a:noFill/>
        </p:spPr>
      </p:pic>
      <p:pic>
        <p:nvPicPr>
          <p:cNvPr id="38916" name="Picture 4" descr="C:\Users\q\AppData\Local\Microsoft\Windows\Temporary Internet Files\Content.IE5\3HYN6C72\MC90042638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556792"/>
            <a:ext cx="1264615" cy="1829714"/>
          </a:xfrm>
          <a:prstGeom prst="rect">
            <a:avLst/>
          </a:prstGeom>
          <a:noFill/>
        </p:spPr>
      </p:pic>
      <p:sp>
        <p:nvSpPr>
          <p:cNvPr id="7" name="하트 6"/>
          <p:cNvSpPr/>
          <p:nvPr/>
        </p:nvSpPr>
        <p:spPr>
          <a:xfrm>
            <a:off x="5364088" y="2060848"/>
            <a:ext cx="648072" cy="57606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>
            <a:off x="4716016" y="2636912"/>
            <a:ext cx="1872208" cy="2880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44208" y="350100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코델리아</a:t>
            </a:r>
            <a:r>
              <a:rPr lang="ko-KR" altLang="en-US" dirty="0" smtClean="0"/>
              <a:t> 아버지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바스티안</a:t>
            </a:r>
            <a:r>
              <a:rPr lang="ko-KR" altLang="en-US" dirty="0" smtClean="0"/>
              <a:t> 황제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8917" name="Picture 5" descr="C:\Users\q\AppData\Local\Microsoft\Windows\Temporary Internet Files\Content.IE5\67YGX79E\MC90034514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051720" y="2084605"/>
            <a:ext cx="985136" cy="199246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43608" y="1268760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니콜라스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알데바란</a:t>
            </a:r>
            <a:r>
              <a:rPr lang="ko-KR" altLang="en-US" dirty="0" smtClean="0"/>
              <a:t> 왕국 왕자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왼쪽 화살표 13"/>
          <p:cNvSpPr/>
          <p:nvPr/>
        </p:nvSpPr>
        <p:spPr>
          <a:xfrm rot="18397709">
            <a:off x="790924" y="4724556"/>
            <a:ext cx="1513477" cy="31046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38435" y="29969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정략 결혼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63688" y="4870901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애노미티</a:t>
            </a:r>
            <a:r>
              <a:rPr lang="ko-KR" altLang="en-US" dirty="0" smtClean="0"/>
              <a:t> 공화국 멸망시킴</a:t>
            </a:r>
            <a:endParaRPr lang="en-US" altLang="ko-KR" dirty="0" smtClean="0"/>
          </a:p>
          <a:p>
            <a:r>
              <a:rPr lang="ko-KR" altLang="en-US" dirty="0" err="1" smtClean="0"/>
              <a:t>아드리안은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섬으로 피신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47864" y="4149080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코델리아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바스티아</a:t>
            </a:r>
            <a:r>
              <a:rPr lang="ko-KR" altLang="en-US" dirty="0" smtClean="0"/>
              <a:t> 제국 황녀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6309320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91680" y="6165304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아드리안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 </a:t>
            </a:r>
            <a:r>
              <a:rPr lang="ko-KR" altLang="en-US" dirty="0" err="1" smtClean="0"/>
              <a:t>애노미티</a:t>
            </a:r>
            <a:r>
              <a:rPr lang="ko-KR" altLang="en-US" dirty="0" smtClean="0"/>
              <a:t> 공화국 왕자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현재는 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섬 피신 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-1620688" y="5589240"/>
            <a:ext cx="4536504" cy="3600400"/>
          </a:xfrm>
          <a:prstGeom prst="ellipse">
            <a:avLst/>
          </a:prstGeom>
          <a:solidFill>
            <a:srgbClr val="C48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8914" name="Picture 2" descr="C:\Users\q\AppData\Local\Microsoft\Windows\Temporary Internet Files\Content.IE5\3HYN6C72\MC90036166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1636546"/>
            <a:ext cx="1330452" cy="1864462"/>
          </a:xfrm>
          <a:prstGeom prst="rect">
            <a:avLst/>
          </a:prstGeom>
          <a:noFill/>
        </p:spPr>
      </p:pic>
      <p:pic>
        <p:nvPicPr>
          <p:cNvPr id="38915" name="Picture 3" descr="C:\Users\q\AppData\Local\Microsoft\Windows\Temporary Internet Files\Content.IE5\3HYN6C72\MC900361658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708920"/>
            <a:ext cx="3096344" cy="3883584"/>
          </a:xfrm>
          <a:prstGeom prst="rect">
            <a:avLst/>
          </a:prstGeom>
          <a:noFill/>
        </p:spPr>
      </p:pic>
      <p:sp>
        <p:nvSpPr>
          <p:cNvPr id="9" name="왼쪽 화살표 8"/>
          <p:cNvSpPr/>
          <p:nvPr/>
        </p:nvSpPr>
        <p:spPr>
          <a:xfrm rot="9685460">
            <a:off x="3136564" y="3306291"/>
            <a:ext cx="3046648" cy="32849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917" name="Picture 5" descr="C:\Users\q\AppData\Local\Microsoft\Windows\Temporary Internet Files\Content.IE5\67YGX79E\MC90034514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516216" y="1412776"/>
            <a:ext cx="985136" cy="199246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835696" y="6309320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27729" y="5877272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아드리안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 </a:t>
            </a:r>
            <a:r>
              <a:rPr lang="ko-KR" altLang="en-US" dirty="0" err="1" smtClean="0"/>
              <a:t>애노미티</a:t>
            </a:r>
            <a:r>
              <a:rPr lang="ko-KR" altLang="en-US" dirty="0" smtClean="0"/>
              <a:t> 공화국 왕자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현재는 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섬 피신 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9992" y="37170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복수 다짐</a:t>
            </a:r>
            <a:endParaRPr lang="ko-KR" altLang="en-US"/>
          </a:p>
        </p:txBody>
      </p:sp>
      <p:sp>
        <p:nvSpPr>
          <p:cNvPr id="23" name="구름 모양 설명선 22"/>
          <p:cNvSpPr/>
          <p:nvPr/>
        </p:nvSpPr>
        <p:spPr>
          <a:xfrm>
            <a:off x="1979712" y="1412776"/>
            <a:ext cx="3024336" cy="1224136"/>
          </a:xfrm>
          <a:prstGeom prst="cloudCallout">
            <a:avLst>
              <a:gd name="adj1" fmla="val -21305"/>
              <a:gd name="adj2" fmla="val 963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증오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원망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미련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자괴감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761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1, 2, 3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700808"/>
            <a:ext cx="88200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1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</a:t>
            </a:r>
            <a:r>
              <a:rPr lang="ko-KR" altLang="en-US" sz="2000" dirty="0" smtClean="0">
                <a:solidFill>
                  <a:srgbClr val="925F0C"/>
                </a:solidFill>
              </a:rPr>
              <a:t> 섬에서 게임을 시작하고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튜토리얼을</a:t>
            </a:r>
            <a:r>
              <a:rPr lang="ko-KR" altLang="en-US" sz="2000" dirty="0" smtClean="0">
                <a:solidFill>
                  <a:srgbClr val="925F0C"/>
                </a:solidFill>
              </a:rPr>
              <a:t> 진행합니다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퀘스트</a:t>
            </a:r>
            <a:r>
              <a:rPr lang="ko-KR" altLang="en-US" sz="2000" dirty="0" smtClean="0">
                <a:solidFill>
                  <a:srgbClr val="925F0C"/>
                </a:solidFill>
              </a:rPr>
              <a:t> 진행을 통해 게임의 전반적인 분위기를 익혀갑니다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2</a:t>
            </a:r>
          </a:p>
          <a:p>
            <a:r>
              <a:rPr lang="ko-KR" altLang="en-US" sz="2000" dirty="0" err="1" smtClean="0">
                <a:solidFill>
                  <a:srgbClr val="925F0C"/>
                </a:solidFill>
              </a:rPr>
              <a:t>퀘스트</a:t>
            </a:r>
            <a:r>
              <a:rPr lang="ko-KR" altLang="en-US" sz="2000" dirty="0" smtClean="0">
                <a:solidFill>
                  <a:srgbClr val="925F0C"/>
                </a:solidFill>
              </a:rPr>
              <a:t> 전개상 우연적으로 표류를 당해서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제국으로 떠내려갑니다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가진 것을 모두 잃어 하는 수 없이 그 곳에서 새로 일자리를 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찾고</a:t>
            </a:r>
            <a:r>
              <a:rPr lang="en-US" altLang="ko-KR" sz="2000" dirty="0" smtClean="0">
                <a:solidFill>
                  <a:srgbClr val="925F0C"/>
                </a:solidFill>
              </a:rPr>
              <a:t> </a:t>
            </a:r>
            <a:r>
              <a:rPr lang="ko-KR" altLang="en-US" sz="2000" dirty="0" smtClean="0">
                <a:solidFill>
                  <a:srgbClr val="925F0C"/>
                </a:solidFill>
              </a:rPr>
              <a:t>돈을 법니다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3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토투가와</a:t>
            </a:r>
            <a:r>
              <a:rPr lang="ko-KR" altLang="en-US" sz="2000" dirty="0" smtClean="0">
                <a:solidFill>
                  <a:srgbClr val="925F0C"/>
                </a:solidFill>
              </a:rPr>
              <a:t>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 중에서 스토리 진행을 위해 한 팀을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결정해야만 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  <a:endParaRPr lang="ko-KR" altLang="en-US" sz="2000" dirty="0">
              <a:solidFill>
                <a:srgbClr val="925F0C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761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4, 5, 6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700808"/>
            <a:ext cx="88200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4~6 (</a:t>
            </a:r>
            <a:r>
              <a:rPr lang="ko-KR" altLang="en-US" sz="2000" b="1" dirty="0" err="1" smtClean="0">
                <a:solidFill>
                  <a:srgbClr val="925F0C"/>
                </a:solidFill>
              </a:rPr>
              <a:t>토투가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)</a:t>
            </a:r>
          </a:p>
          <a:p>
            <a:r>
              <a:rPr lang="ko-KR" altLang="en-US" sz="2000" dirty="0" err="1" smtClean="0">
                <a:solidFill>
                  <a:srgbClr val="925F0C"/>
                </a:solidFill>
              </a:rPr>
              <a:t>토투가를</a:t>
            </a:r>
            <a:r>
              <a:rPr lang="ko-KR" altLang="en-US" sz="2000" dirty="0" smtClean="0">
                <a:solidFill>
                  <a:srgbClr val="925F0C"/>
                </a:solidFill>
              </a:rPr>
              <a:t> 선택한 경우의 시나리오가 진행됩니다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토투가의</a:t>
            </a:r>
            <a:r>
              <a:rPr lang="ko-KR" altLang="en-US" sz="2000" dirty="0" smtClean="0">
                <a:solidFill>
                  <a:srgbClr val="925F0C"/>
                </a:solidFill>
              </a:rPr>
              <a:t> 편에 서서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제국과의 전쟁에서 승리해야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4~6 (</a:t>
            </a:r>
            <a:r>
              <a:rPr lang="ko-KR" altLang="en-US" sz="2000" b="1" dirty="0" err="1" smtClean="0">
                <a:solidFill>
                  <a:srgbClr val="925F0C"/>
                </a:solidFill>
              </a:rPr>
              <a:t>바스티아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)</a:t>
            </a:r>
          </a:p>
          <a:p>
            <a:r>
              <a:rPr lang="ko-KR" altLang="en-US" sz="2000" dirty="0" err="1" smtClean="0">
                <a:solidFill>
                  <a:srgbClr val="925F0C"/>
                </a:solidFill>
              </a:rPr>
              <a:t>바스티아를</a:t>
            </a:r>
            <a:r>
              <a:rPr lang="ko-KR" altLang="en-US" sz="2000" dirty="0" smtClean="0">
                <a:solidFill>
                  <a:srgbClr val="925F0C"/>
                </a:solidFill>
              </a:rPr>
              <a:t> 선택한 경우의 시나리오가 진행됩니다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토투가의</a:t>
            </a:r>
            <a:r>
              <a:rPr lang="ko-KR" altLang="en-US" sz="2000" dirty="0" smtClean="0">
                <a:solidFill>
                  <a:srgbClr val="925F0C"/>
                </a:solidFill>
              </a:rPr>
              <a:t> 편에 서서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제국과의 전쟁에서 승리해야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  <a:endParaRPr lang="ko-KR" altLang="en-US" sz="2000" dirty="0">
              <a:solidFill>
                <a:srgbClr val="925F0C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5.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특징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화살표 11"/>
          <p:cNvSpPr/>
          <p:nvPr/>
        </p:nvSpPr>
        <p:spPr>
          <a:xfrm rot="1807683">
            <a:off x="-234811" y="3653834"/>
            <a:ext cx="9607747" cy="648072"/>
          </a:xfrm>
          <a:prstGeom prst="rightArrow">
            <a:avLst>
              <a:gd name="adj1" fmla="val 50000"/>
              <a:gd name="adj2" fmla="val 9980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특징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5536" y="134076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1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1619672" y="206084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2</a:t>
            </a:r>
            <a:endParaRPr lang="ko-KR" altLang="en-US" b="1" dirty="0"/>
          </a:p>
        </p:txBody>
      </p:sp>
      <p:sp>
        <p:nvSpPr>
          <p:cNvPr id="8" name="타원 7"/>
          <p:cNvSpPr/>
          <p:nvPr/>
        </p:nvSpPr>
        <p:spPr>
          <a:xfrm>
            <a:off x="2915816" y="278092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3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4211960" y="350100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4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>
          <a:xfrm>
            <a:off x="5436096" y="422108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5</a:t>
            </a:r>
            <a:endParaRPr lang="ko-KR" altLang="en-US" b="1" dirty="0"/>
          </a:p>
        </p:txBody>
      </p:sp>
      <p:sp>
        <p:nvSpPr>
          <p:cNvPr id="11" name="타원 10"/>
          <p:cNvSpPr/>
          <p:nvPr/>
        </p:nvSpPr>
        <p:spPr>
          <a:xfrm>
            <a:off x="6732240" y="5013176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6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4355976" y="1556792"/>
            <a:ext cx="4608512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시나리오에 따른 순차적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메인 </a:t>
            </a:r>
            <a:r>
              <a:rPr lang="ko-KR" altLang="en-US" dirty="0" err="1" smtClean="0">
                <a:solidFill>
                  <a:schemeClr val="tx1"/>
                </a:solidFill>
              </a:rPr>
              <a:t>퀘스트를</a:t>
            </a:r>
            <a:r>
              <a:rPr lang="ko-KR" altLang="en-US" dirty="0" smtClean="0">
                <a:solidFill>
                  <a:schemeClr val="tx1"/>
                </a:solidFill>
              </a:rPr>
              <a:t> 반드시 완료해야만 다음 시나리오 진행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4941168"/>
            <a:ext cx="4608512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ko-KR" altLang="en-US" dirty="0" smtClean="0">
                <a:solidFill>
                  <a:schemeClr val="tx1"/>
                </a:solidFill>
              </a:rPr>
              <a:t>직접 항해하며 해적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몬스터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사냥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r>
              <a:rPr lang="en-US" altLang="ko-KR" dirty="0" smtClean="0">
                <a:solidFill>
                  <a:schemeClr val="tx1"/>
                </a:solidFill>
              </a:rPr>
              <a:t>SNS </a:t>
            </a:r>
            <a:r>
              <a:rPr lang="ko-KR" altLang="en-US" dirty="0" smtClean="0">
                <a:solidFill>
                  <a:schemeClr val="tx1"/>
                </a:solidFill>
              </a:rPr>
              <a:t>연동을 통한 </a:t>
            </a:r>
            <a:r>
              <a:rPr lang="ko-KR" altLang="en-US" dirty="0" err="1" smtClean="0">
                <a:solidFill>
                  <a:schemeClr val="tx1"/>
                </a:solidFill>
              </a:rPr>
              <a:t>소셜</a:t>
            </a:r>
            <a:r>
              <a:rPr lang="ko-KR" altLang="en-US" dirty="0" smtClean="0">
                <a:solidFill>
                  <a:schemeClr val="tx1"/>
                </a:solidFill>
              </a:rPr>
              <a:t> 기능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6.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방법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2285992"/>
            <a:ext cx="75312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925F0C"/>
                </a:solidFill>
              </a:rPr>
              <a:t> 바다 </a:t>
            </a:r>
            <a:r>
              <a:rPr lang="en-US" altLang="ko-KR" sz="2400" dirty="0" smtClean="0">
                <a:solidFill>
                  <a:srgbClr val="925F0C"/>
                </a:solidFill>
              </a:rPr>
              <a:t>-&gt; </a:t>
            </a:r>
            <a:r>
              <a:rPr lang="ko-KR" altLang="en-US" sz="2400" dirty="0" smtClean="0">
                <a:solidFill>
                  <a:srgbClr val="925F0C"/>
                </a:solidFill>
              </a:rPr>
              <a:t>일반적 </a:t>
            </a:r>
            <a:r>
              <a:rPr lang="en-US" altLang="ko-KR" sz="2400" dirty="0" smtClean="0">
                <a:solidFill>
                  <a:srgbClr val="925F0C"/>
                </a:solidFill>
              </a:rPr>
              <a:t>RPG</a:t>
            </a:r>
            <a:r>
              <a:rPr lang="ko-KR" altLang="en-US" sz="2400" dirty="0" smtClean="0">
                <a:solidFill>
                  <a:srgbClr val="925F0C"/>
                </a:solidFill>
              </a:rPr>
              <a:t>의 몬스터 사냥과 유사하다</a:t>
            </a:r>
            <a:r>
              <a:rPr lang="en-US" altLang="ko-KR" sz="2400" dirty="0" smtClean="0">
                <a:solidFill>
                  <a:srgbClr val="925F0C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925F0C"/>
                </a:solidFill>
              </a:rPr>
              <a:t> </a:t>
            </a:r>
            <a:r>
              <a:rPr lang="ko-KR" altLang="en-US" sz="2400" dirty="0" err="1" smtClean="0">
                <a:solidFill>
                  <a:srgbClr val="925F0C"/>
                </a:solidFill>
              </a:rPr>
              <a:t>던전</a:t>
            </a:r>
            <a:r>
              <a:rPr lang="ko-KR" altLang="en-US" sz="2400" dirty="0" smtClean="0">
                <a:solidFill>
                  <a:srgbClr val="925F0C"/>
                </a:solidFill>
              </a:rPr>
              <a:t> </a:t>
            </a:r>
            <a:r>
              <a:rPr lang="en-US" altLang="ko-KR" sz="2400" dirty="0" smtClean="0">
                <a:solidFill>
                  <a:srgbClr val="925F0C"/>
                </a:solidFill>
              </a:rPr>
              <a:t>-&gt; </a:t>
            </a:r>
            <a:r>
              <a:rPr lang="ko-KR" altLang="en-US" sz="2400" dirty="0" smtClean="0">
                <a:solidFill>
                  <a:srgbClr val="925F0C"/>
                </a:solidFill>
              </a:rPr>
              <a:t>파티 </a:t>
            </a:r>
            <a:r>
              <a:rPr lang="ko-KR" altLang="en-US" sz="2400" dirty="0" err="1" smtClean="0">
                <a:solidFill>
                  <a:srgbClr val="925F0C"/>
                </a:solidFill>
              </a:rPr>
              <a:t>퀘스트</a:t>
            </a:r>
            <a:r>
              <a:rPr lang="en-US" altLang="ko-KR" sz="2400" dirty="0" smtClean="0">
                <a:solidFill>
                  <a:srgbClr val="925F0C"/>
                </a:solidFill>
              </a:rPr>
              <a:t>. </a:t>
            </a:r>
            <a:r>
              <a:rPr lang="ko-KR" altLang="en-US" sz="2400" dirty="0" smtClean="0">
                <a:solidFill>
                  <a:srgbClr val="925F0C"/>
                </a:solidFill>
              </a:rPr>
              <a:t>실제 게임 유저와 협동 플레이</a:t>
            </a:r>
            <a:endParaRPr lang="en-US" altLang="ko-KR" sz="2400" dirty="0" smtClean="0">
              <a:solidFill>
                <a:srgbClr val="925F0C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바다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857224" y="1857364"/>
            <a:ext cx="7286676" cy="4286280"/>
            <a:chOff x="225" y="3318"/>
            <a:chExt cx="10513" cy="5878"/>
          </a:xfrm>
        </p:grpSpPr>
        <p:sp>
          <p:nvSpPr>
            <p:cNvPr id="7" name="Rectangle 3" descr="물결선"/>
            <p:cNvSpPr>
              <a:spLocks noChangeArrowheads="1"/>
            </p:cNvSpPr>
            <p:nvPr/>
          </p:nvSpPr>
          <p:spPr bwMode="auto">
            <a:xfrm>
              <a:off x="1667" y="3318"/>
              <a:ext cx="9071" cy="5102"/>
            </a:xfrm>
            <a:prstGeom prst="rect">
              <a:avLst/>
            </a:prstGeom>
            <a:pattFill prst="wave">
              <a:fgClr>
                <a:srgbClr val="12D4B4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80" y="3765"/>
              <a:ext cx="3078" cy="2032"/>
            </a:xfrm>
            <a:prstGeom prst="irregularSeal2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3087" y="4364"/>
              <a:ext cx="3078" cy="2032"/>
            </a:xfrm>
            <a:prstGeom prst="irregularSeal2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7219" y="6084"/>
              <a:ext cx="1410" cy="969"/>
              <a:chOff x="1935" y="5328"/>
              <a:chExt cx="2412" cy="2039"/>
            </a:xfrm>
          </p:grpSpPr>
          <p:sp>
            <p:nvSpPr>
              <p:cNvPr id="61" name="AutoShape 7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AutoShape 9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3314" y="5058"/>
              <a:ext cx="1218" cy="839"/>
              <a:chOff x="2085" y="2914"/>
              <a:chExt cx="2085" cy="1766"/>
            </a:xfrm>
          </p:grpSpPr>
          <p:sp>
            <p:nvSpPr>
              <p:cNvPr id="58" name="AutoShape 11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AutoShape 13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4394" y="5003"/>
              <a:ext cx="1410" cy="969"/>
              <a:chOff x="1935" y="5328"/>
              <a:chExt cx="2412" cy="2039"/>
            </a:xfrm>
          </p:grpSpPr>
          <p:sp>
            <p:nvSpPr>
              <p:cNvPr id="55" name="AutoShape 15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AutoShape 16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AutoShape 17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7022" y="4458"/>
              <a:ext cx="1218" cy="839"/>
              <a:chOff x="2085" y="2914"/>
              <a:chExt cx="2085" cy="1766"/>
            </a:xfrm>
          </p:grpSpPr>
          <p:sp>
            <p:nvSpPr>
              <p:cNvPr id="52" name="AutoShape 19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AutoShape 20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AutoShape 21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5108" y="6397"/>
              <a:ext cx="1410" cy="969"/>
              <a:chOff x="1935" y="5328"/>
              <a:chExt cx="2412" cy="2039"/>
            </a:xfrm>
          </p:grpSpPr>
          <p:sp>
            <p:nvSpPr>
              <p:cNvPr id="49" name="AutoShape 23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AutoShape 24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AutoShape 25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" name="Group 26"/>
            <p:cNvGrpSpPr>
              <a:grpSpLocks/>
            </p:cNvGrpSpPr>
            <p:nvPr/>
          </p:nvGrpSpPr>
          <p:grpSpPr bwMode="auto">
            <a:xfrm>
              <a:off x="5804" y="3765"/>
              <a:ext cx="1218" cy="839"/>
              <a:chOff x="2085" y="2914"/>
              <a:chExt cx="2085" cy="1766"/>
            </a:xfrm>
          </p:grpSpPr>
          <p:sp>
            <p:nvSpPr>
              <p:cNvPr id="46" name="AutoShape 27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AutoShape 28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1667" y="3318"/>
              <a:ext cx="613" cy="5102"/>
            </a:xfrm>
            <a:prstGeom prst="rect">
              <a:avLst/>
            </a:prstGeom>
            <a:solidFill>
              <a:srgbClr val="97470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1712" y="4157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8" name="Oval 32"/>
            <p:cNvSpPr>
              <a:spLocks noChangeArrowheads="1"/>
            </p:cNvSpPr>
            <p:nvPr/>
          </p:nvSpPr>
          <p:spPr bwMode="auto">
            <a:xfrm>
              <a:off x="1712" y="5002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9" name="Oval 33"/>
            <p:cNvSpPr>
              <a:spLocks noChangeArrowheads="1"/>
            </p:cNvSpPr>
            <p:nvPr/>
          </p:nvSpPr>
          <p:spPr bwMode="auto">
            <a:xfrm>
              <a:off x="1712" y="5797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1712" y="6570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1712" y="7365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5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2" name="AutoShape 36"/>
            <p:cNvSpPr>
              <a:spLocks noChangeArrowheads="1"/>
            </p:cNvSpPr>
            <p:nvPr/>
          </p:nvSpPr>
          <p:spPr bwMode="auto">
            <a:xfrm rot="-5400000">
              <a:off x="1830" y="3362"/>
              <a:ext cx="285" cy="583"/>
            </a:xfrm>
            <a:prstGeom prst="flowChartSor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3" name="AutoShape 37"/>
            <p:cNvCxnSpPr>
              <a:cxnSpLocks noChangeShapeType="1"/>
            </p:cNvCxnSpPr>
            <p:nvPr/>
          </p:nvCxnSpPr>
          <p:spPr bwMode="auto">
            <a:xfrm flipV="1">
              <a:off x="1155" y="3872"/>
              <a:ext cx="512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25" y="4157"/>
              <a:ext cx="1335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퀵슬롯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5" name="AutoShape 39"/>
            <p:cNvCxnSpPr>
              <a:cxnSpLocks noChangeShapeType="1"/>
            </p:cNvCxnSpPr>
            <p:nvPr/>
          </p:nvCxnSpPr>
          <p:spPr bwMode="auto">
            <a:xfrm flipV="1">
              <a:off x="1155" y="5493"/>
              <a:ext cx="660" cy="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225" y="5950"/>
              <a:ext cx="123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슬롯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7" name="AutoShape 41"/>
            <p:cNvCxnSpPr>
              <a:cxnSpLocks noChangeShapeType="1"/>
            </p:cNvCxnSpPr>
            <p:nvPr/>
          </p:nvCxnSpPr>
          <p:spPr bwMode="auto">
            <a:xfrm flipV="1">
              <a:off x="3872" y="5950"/>
              <a:ext cx="313" cy="1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42"/>
            <p:cNvCxnSpPr>
              <a:cxnSpLocks noChangeShapeType="1"/>
            </p:cNvCxnSpPr>
            <p:nvPr/>
          </p:nvCxnSpPr>
          <p:spPr bwMode="auto">
            <a:xfrm flipV="1">
              <a:off x="7915" y="5058"/>
              <a:ext cx="847" cy="1264"/>
            </a:xfrm>
            <a:prstGeom prst="straightConnector1">
              <a:avLst/>
            </a:prstGeom>
            <a:noFill/>
            <a:ln w="57150">
              <a:solidFill>
                <a:srgbClr val="92D050"/>
              </a:solidFill>
              <a:round/>
              <a:headEnd/>
              <a:tailEnd type="triangle" w="med" len="med"/>
            </a:ln>
          </p:spPr>
        </p:cxnSp>
        <p:grpSp>
          <p:nvGrpSpPr>
            <p:cNvPr id="29" name="Group 43"/>
            <p:cNvGrpSpPr>
              <a:grpSpLocks/>
            </p:cNvGrpSpPr>
            <p:nvPr/>
          </p:nvGrpSpPr>
          <p:grpSpPr bwMode="auto">
            <a:xfrm>
              <a:off x="8160" y="4283"/>
              <a:ext cx="1410" cy="969"/>
              <a:chOff x="1935" y="5328"/>
              <a:chExt cx="2412" cy="2039"/>
            </a:xfrm>
          </p:grpSpPr>
          <p:sp>
            <p:nvSpPr>
              <p:cNvPr id="43" name="AutoShape 44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AutoShape 45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AutoShape 46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2942" y="7209"/>
              <a:ext cx="159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자동전투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31" name="AutoShape 48"/>
            <p:cNvCxnSpPr>
              <a:cxnSpLocks noChangeShapeType="1"/>
            </p:cNvCxnSpPr>
            <p:nvPr/>
          </p:nvCxnSpPr>
          <p:spPr bwMode="auto">
            <a:xfrm flipH="1" flipV="1">
              <a:off x="8718" y="5654"/>
              <a:ext cx="1086" cy="5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2" name="Text Box 49"/>
            <p:cNvSpPr txBox="1">
              <a:spLocks noChangeArrowheads="1"/>
            </p:cNvSpPr>
            <p:nvPr/>
          </p:nvSpPr>
          <p:spPr bwMode="auto">
            <a:xfrm>
              <a:off x="8874" y="6202"/>
              <a:ext cx="159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이동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grpSp>
          <p:nvGrpSpPr>
            <p:cNvPr id="33" name="Group 50"/>
            <p:cNvGrpSpPr>
              <a:grpSpLocks/>
            </p:cNvGrpSpPr>
            <p:nvPr/>
          </p:nvGrpSpPr>
          <p:grpSpPr bwMode="auto">
            <a:xfrm>
              <a:off x="6155" y="8570"/>
              <a:ext cx="867" cy="596"/>
              <a:chOff x="1935" y="5328"/>
              <a:chExt cx="2412" cy="2039"/>
            </a:xfrm>
          </p:grpSpPr>
          <p:sp>
            <p:nvSpPr>
              <p:cNvPr id="40" name="AutoShape 51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AutoShape 52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AutoShape 53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4" name="Group 54"/>
            <p:cNvGrpSpPr>
              <a:grpSpLocks/>
            </p:cNvGrpSpPr>
            <p:nvPr/>
          </p:nvGrpSpPr>
          <p:grpSpPr bwMode="auto">
            <a:xfrm>
              <a:off x="8342" y="8598"/>
              <a:ext cx="826" cy="568"/>
              <a:chOff x="2085" y="2914"/>
              <a:chExt cx="2085" cy="1766"/>
            </a:xfrm>
          </p:grpSpPr>
          <p:sp>
            <p:nvSpPr>
              <p:cNvPr id="37" name="AutoShape 55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AutoShape 56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AutoShape 57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5" name="Text Box 58"/>
            <p:cNvSpPr txBox="1">
              <a:spLocks noChangeArrowheads="1"/>
            </p:cNvSpPr>
            <p:nvPr/>
          </p:nvSpPr>
          <p:spPr bwMode="auto">
            <a:xfrm>
              <a:off x="7080" y="8615"/>
              <a:ext cx="883" cy="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아군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9269" y="8615"/>
              <a:ext cx="883" cy="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적군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바다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57224" y="1857364"/>
            <a:ext cx="7286676" cy="4286280"/>
            <a:chOff x="225" y="3318"/>
            <a:chExt cx="10513" cy="5878"/>
          </a:xfrm>
        </p:grpSpPr>
        <p:sp>
          <p:nvSpPr>
            <p:cNvPr id="7" name="Rectangle 3" descr="물결선"/>
            <p:cNvSpPr>
              <a:spLocks noChangeArrowheads="1"/>
            </p:cNvSpPr>
            <p:nvPr/>
          </p:nvSpPr>
          <p:spPr bwMode="auto">
            <a:xfrm>
              <a:off x="1667" y="3318"/>
              <a:ext cx="9071" cy="5102"/>
            </a:xfrm>
            <a:prstGeom prst="rect">
              <a:avLst/>
            </a:prstGeom>
            <a:pattFill prst="wave">
              <a:fgClr>
                <a:srgbClr val="12D4B4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80" y="3765"/>
              <a:ext cx="3078" cy="2032"/>
            </a:xfrm>
            <a:prstGeom prst="irregularSeal2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3087" y="4364"/>
              <a:ext cx="3078" cy="2032"/>
            </a:xfrm>
            <a:prstGeom prst="irregularSeal2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219" y="6084"/>
              <a:ext cx="1410" cy="969"/>
              <a:chOff x="1935" y="5328"/>
              <a:chExt cx="2412" cy="2039"/>
            </a:xfrm>
          </p:grpSpPr>
          <p:sp>
            <p:nvSpPr>
              <p:cNvPr id="61" name="AutoShape 7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AutoShape 9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3314" y="5058"/>
              <a:ext cx="1218" cy="839"/>
              <a:chOff x="2085" y="2914"/>
              <a:chExt cx="2085" cy="1766"/>
            </a:xfrm>
          </p:grpSpPr>
          <p:sp>
            <p:nvSpPr>
              <p:cNvPr id="58" name="AutoShape 11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AutoShape 12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AutoShape 13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4394" y="5003"/>
              <a:ext cx="1410" cy="969"/>
              <a:chOff x="1935" y="5328"/>
              <a:chExt cx="2412" cy="2039"/>
            </a:xfrm>
          </p:grpSpPr>
          <p:sp>
            <p:nvSpPr>
              <p:cNvPr id="55" name="AutoShape 15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AutoShape 16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AutoShape 17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7022" y="4458"/>
              <a:ext cx="1218" cy="839"/>
              <a:chOff x="2085" y="2914"/>
              <a:chExt cx="2085" cy="1766"/>
            </a:xfrm>
          </p:grpSpPr>
          <p:sp>
            <p:nvSpPr>
              <p:cNvPr id="52" name="AutoShape 19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AutoShape 20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AutoShape 21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5108" y="6397"/>
              <a:ext cx="1410" cy="969"/>
              <a:chOff x="1935" y="5328"/>
              <a:chExt cx="2412" cy="2039"/>
            </a:xfrm>
          </p:grpSpPr>
          <p:sp>
            <p:nvSpPr>
              <p:cNvPr id="49" name="AutoShape 23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AutoShape 24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AutoShape 25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" name="Group 26"/>
            <p:cNvGrpSpPr>
              <a:grpSpLocks/>
            </p:cNvGrpSpPr>
            <p:nvPr/>
          </p:nvGrpSpPr>
          <p:grpSpPr bwMode="auto">
            <a:xfrm>
              <a:off x="5804" y="3765"/>
              <a:ext cx="1218" cy="839"/>
              <a:chOff x="2085" y="2914"/>
              <a:chExt cx="2085" cy="1766"/>
            </a:xfrm>
          </p:grpSpPr>
          <p:sp>
            <p:nvSpPr>
              <p:cNvPr id="46" name="AutoShape 27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AutoShape 28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1667" y="3318"/>
              <a:ext cx="613" cy="5102"/>
            </a:xfrm>
            <a:prstGeom prst="rect">
              <a:avLst/>
            </a:prstGeom>
            <a:solidFill>
              <a:srgbClr val="97470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1712" y="4157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8" name="Oval 32"/>
            <p:cNvSpPr>
              <a:spLocks noChangeArrowheads="1"/>
            </p:cNvSpPr>
            <p:nvPr/>
          </p:nvSpPr>
          <p:spPr bwMode="auto">
            <a:xfrm>
              <a:off x="1712" y="5002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9" name="Oval 33"/>
            <p:cNvSpPr>
              <a:spLocks noChangeArrowheads="1"/>
            </p:cNvSpPr>
            <p:nvPr/>
          </p:nvSpPr>
          <p:spPr bwMode="auto">
            <a:xfrm>
              <a:off x="1712" y="5797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1712" y="6570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1712" y="7365"/>
              <a:ext cx="538" cy="599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5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2" name="AutoShape 36"/>
            <p:cNvSpPr>
              <a:spLocks noChangeArrowheads="1"/>
            </p:cNvSpPr>
            <p:nvPr/>
          </p:nvSpPr>
          <p:spPr bwMode="auto">
            <a:xfrm rot="-5400000">
              <a:off x="1830" y="3362"/>
              <a:ext cx="285" cy="583"/>
            </a:xfrm>
            <a:prstGeom prst="flowChartSor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3" name="AutoShape 37"/>
            <p:cNvCxnSpPr>
              <a:cxnSpLocks noChangeShapeType="1"/>
            </p:cNvCxnSpPr>
            <p:nvPr/>
          </p:nvCxnSpPr>
          <p:spPr bwMode="auto">
            <a:xfrm flipV="1">
              <a:off x="1155" y="3872"/>
              <a:ext cx="512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25" y="4157"/>
              <a:ext cx="1335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퀵슬롯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5" name="AutoShape 39"/>
            <p:cNvCxnSpPr>
              <a:cxnSpLocks noChangeShapeType="1"/>
            </p:cNvCxnSpPr>
            <p:nvPr/>
          </p:nvCxnSpPr>
          <p:spPr bwMode="auto">
            <a:xfrm flipV="1">
              <a:off x="1155" y="5493"/>
              <a:ext cx="660" cy="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225" y="5950"/>
              <a:ext cx="123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슬롯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27" name="AutoShape 41"/>
            <p:cNvCxnSpPr>
              <a:cxnSpLocks noChangeShapeType="1"/>
            </p:cNvCxnSpPr>
            <p:nvPr/>
          </p:nvCxnSpPr>
          <p:spPr bwMode="auto">
            <a:xfrm flipV="1">
              <a:off x="3872" y="5950"/>
              <a:ext cx="313" cy="1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42"/>
            <p:cNvCxnSpPr>
              <a:cxnSpLocks noChangeShapeType="1"/>
            </p:cNvCxnSpPr>
            <p:nvPr/>
          </p:nvCxnSpPr>
          <p:spPr bwMode="auto">
            <a:xfrm flipV="1">
              <a:off x="7915" y="5058"/>
              <a:ext cx="847" cy="1264"/>
            </a:xfrm>
            <a:prstGeom prst="straightConnector1">
              <a:avLst/>
            </a:prstGeom>
            <a:noFill/>
            <a:ln w="57150">
              <a:solidFill>
                <a:srgbClr val="92D050"/>
              </a:solidFill>
              <a:round/>
              <a:headEnd/>
              <a:tailEnd type="triangle" w="med" len="med"/>
            </a:ln>
          </p:spPr>
        </p:cxnSp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8160" y="4283"/>
              <a:ext cx="1410" cy="969"/>
              <a:chOff x="1935" y="5328"/>
              <a:chExt cx="2412" cy="2039"/>
            </a:xfrm>
          </p:grpSpPr>
          <p:sp>
            <p:nvSpPr>
              <p:cNvPr id="43" name="AutoShape 44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AutoShape 45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AutoShape 46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2942" y="7209"/>
              <a:ext cx="159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자동전투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cxnSp>
          <p:nvCxnSpPr>
            <p:cNvPr id="31" name="AutoShape 48"/>
            <p:cNvCxnSpPr>
              <a:cxnSpLocks noChangeShapeType="1"/>
            </p:cNvCxnSpPr>
            <p:nvPr/>
          </p:nvCxnSpPr>
          <p:spPr bwMode="auto">
            <a:xfrm flipH="1" flipV="1">
              <a:off x="8718" y="5654"/>
              <a:ext cx="1086" cy="5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2" name="Text Box 49"/>
            <p:cNvSpPr txBox="1">
              <a:spLocks noChangeArrowheads="1"/>
            </p:cNvSpPr>
            <p:nvPr/>
          </p:nvSpPr>
          <p:spPr bwMode="auto">
            <a:xfrm>
              <a:off x="8874" y="6202"/>
              <a:ext cx="1590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r>
                <a:rPr kumimoji="1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번 이동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grpSp>
          <p:nvGrpSpPr>
            <p:cNvPr id="15" name="Group 50"/>
            <p:cNvGrpSpPr>
              <a:grpSpLocks/>
            </p:cNvGrpSpPr>
            <p:nvPr/>
          </p:nvGrpSpPr>
          <p:grpSpPr bwMode="auto">
            <a:xfrm>
              <a:off x="6155" y="8570"/>
              <a:ext cx="867" cy="596"/>
              <a:chOff x="1935" y="5328"/>
              <a:chExt cx="2412" cy="2039"/>
            </a:xfrm>
          </p:grpSpPr>
          <p:sp>
            <p:nvSpPr>
              <p:cNvPr id="40" name="AutoShape 51"/>
              <p:cNvSpPr>
                <a:spLocks noChangeArrowheads="1"/>
              </p:cNvSpPr>
              <p:nvPr/>
            </p:nvSpPr>
            <p:spPr bwMode="auto">
              <a:xfrm rot="5400000">
                <a:off x="2717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/>
                  </a:gs>
                  <a:gs pos="100000">
                    <a:srgbClr val="4F81BD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AutoShape 52"/>
              <p:cNvSpPr>
                <a:spLocks noChangeArrowheads="1"/>
              </p:cNvSpPr>
              <p:nvPr/>
            </p:nvSpPr>
            <p:spPr bwMode="auto">
              <a:xfrm rot="16200000" flipH="1">
                <a:off x="1526" y="5737"/>
                <a:ext cx="2039" cy="1221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F81BD">
                      <a:gamma/>
                      <a:tint val="20000"/>
                      <a:invGamma/>
                    </a:srgbClr>
                  </a:gs>
                  <a:gs pos="100000">
                    <a:srgbClr val="4F81BD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AutoShape 53"/>
              <p:cNvSpPr>
                <a:spLocks noChangeArrowheads="1"/>
              </p:cNvSpPr>
              <p:nvPr/>
            </p:nvSpPr>
            <p:spPr bwMode="auto">
              <a:xfrm>
                <a:off x="2890" y="5987"/>
                <a:ext cx="480" cy="748"/>
              </a:xfrm>
              <a:prstGeom prst="flowChartDecision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9" name="Group 54"/>
            <p:cNvGrpSpPr>
              <a:grpSpLocks/>
            </p:cNvGrpSpPr>
            <p:nvPr/>
          </p:nvGrpSpPr>
          <p:grpSpPr bwMode="auto">
            <a:xfrm>
              <a:off x="8342" y="8598"/>
              <a:ext cx="826" cy="568"/>
              <a:chOff x="2085" y="2914"/>
              <a:chExt cx="2085" cy="1766"/>
            </a:xfrm>
          </p:grpSpPr>
          <p:sp>
            <p:nvSpPr>
              <p:cNvPr id="37" name="AutoShape 55"/>
              <p:cNvSpPr>
                <a:spLocks noChangeArrowheads="1"/>
              </p:cNvSpPr>
              <p:nvPr/>
            </p:nvSpPr>
            <p:spPr bwMode="auto">
              <a:xfrm rot="16200000" flipH="1">
                <a:off x="1731" y="3268"/>
                <a:ext cx="1766" cy="105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>
                      <a:gamma/>
                      <a:tint val="20000"/>
                      <a:invGamma/>
                    </a:srgbClr>
                  </a:gs>
                  <a:gs pos="100000">
                    <a:srgbClr val="C0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AutoShape 56"/>
              <p:cNvSpPr>
                <a:spLocks noChangeArrowheads="1"/>
              </p:cNvSpPr>
              <p:nvPr/>
            </p:nvSpPr>
            <p:spPr bwMode="auto">
              <a:xfrm rot="5400000">
                <a:off x="2759" y="3268"/>
                <a:ext cx="1766" cy="105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C00000"/>
                  </a:gs>
                  <a:gs pos="100000">
                    <a:srgbClr val="C00000">
                      <a:gamma/>
                      <a:tint val="2000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AutoShape 57"/>
              <p:cNvSpPr>
                <a:spLocks noChangeArrowheads="1"/>
              </p:cNvSpPr>
              <p:nvPr/>
            </p:nvSpPr>
            <p:spPr bwMode="auto">
              <a:xfrm>
                <a:off x="2888" y="3420"/>
                <a:ext cx="479" cy="748"/>
              </a:xfrm>
              <a:prstGeom prst="flowChartDecision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5" name="Text Box 58"/>
            <p:cNvSpPr txBox="1">
              <a:spLocks noChangeArrowheads="1"/>
            </p:cNvSpPr>
            <p:nvPr/>
          </p:nvSpPr>
          <p:spPr bwMode="auto">
            <a:xfrm>
              <a:off x="7080" y="8615"/>
              <a:ext cx="883" cy="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아군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6" name="Text Box 59"/>
            <p:cNvSpPr txBox="1">
              <a:spLocks noChangeArrowheads="1"/>
            </p:cNvSpPr>
            <p:nvPr/>
          </p:nvSpPr>
          <p:spPr bwMode="auto">
            <a:xfrm>
              <a:off x="9269" y="8615"/>
              <a:ext cx="883" cy="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적군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64" name="모서리가 둥근 사각형 설명선 63"/>
          <p:cNvSpPr/>
          <p:nvPr/>
        </p:nvSpPr>
        <p:spPr>
          <a:xfrm>
            <a:off x="785786" y="1142984"/>
            <a:ext cx="2643206" cy="785818"/>
          </a:xfrm>
          <a:prstGeom prst="wedgeRoundRectCallout">
            <a:avLst>
              <a:gd name="adj1" fmla="val -6098"/>
              <a:gd name="adj2" fmla="val 11744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물약이나 </a:t>
            </a:r>
            <a:r>
              <a:rPr lang="ko-KR" altLang="en-US" dirty="0" err="1" smtClean="0"/>
              <a:t>스킬을</a:t>
            </a:r>
            <a:r>
              <a:rPr lang="ko-KR" altLang="en-US" dirty="0" smtClean="0"/>
              <a:t> 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화살표로 슬롯 변경</a:t>
            </a:r>
            <a:endParaRPr lang="ko-KR" altLang="en-US" dirty="0"/>
          </a:p>
        </p:txBody>
      </p:sp>
      <p:sp>
        <p:nvSpPr>
          <p:cNvPr id="65" name="모서리가 둥근 사각형 설명선 64"/>
          <p:cNvSpPr/>
          <p:nvPr/>
        </p:nvSpPr>
        <p:spPr>
          <a:xfrm>
            <a:off x="6500794" y="1214422"/>
            <a:ext cx="2643206" cy="785818"/>
          </a:xfrm>
          <a:prstGeom prst="wedgeRoundRectCallout">
            <a:avLst>
              <a:gd name="adj1" fmla="val -32364"/>
              <a:gd name="adj2" fmla="val 12068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배를 원하는 지점까지  드래그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6" name="모서리가 둥근 사각형 설명선 65"/>
          <p:cNvSpPr/>
          <p:nvPr/>
        </p:nvSpPr>
        <p:spPr>
          <a:xfrm>
            <a:off x="571472" y="5643578"/>
            <a:ext cx="2643206" cy="785818"/>
          </a:xfrm>
          <a:prstGeom prst="wedgeRoundRectCallout">
            <a:avLst>
              <a:gd name="adj1" fmla="val 37785"/>
              <a:gd name="adj2" fmla="val -10665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사정거리 내에서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자동 전투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방법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능력치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스킬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던전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2976" y="1357298"/>
            <a:ext cx="707236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대기방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방장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시작 권한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유저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준비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714480" y="2071678"/>
            <a:ext cx="5759450" cy="3240087"/>
            <a:chOff x="1530" y="3230"/>
            <a:chExt cx="9071" cy="5102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1530" y="3230"/>
              <a:ext cx="9071" cy="5102"/>
            </a:xfrm>
            <a:prstGeom prst="rect">
              <a:avLst/>
            </a:prstGeom>
            <a:gradFill rotWithShape="0">
              <a:gsLst>
                <a:gs pos="0">
                  <a:srgbClr val="CC9900">
                    <a:gamma/>
                    <a:tint val="20000"/>
                    <a:invGamma/>
                  </a:srgbClr>
                </a:gs>
                <a:gs pos="100000">
                  <a:srgbClr val="CC99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1725" y="3485"/>
              <a:ext cx="1465" cy="1288"/>
            </a:xfrm>
            <a:prstGeom prst="smileyFace">
              <a:avLst>
                <a:gd name="adj" fmla="val 4653"/>
              </a:avLst>
            </a:prstGeom>
            <a:solidFill>
              <a:srgbClr val="C6D9F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>
              <a:off x="1725" y="6800"/>
              <a:ext cx="1465" cy="1288"/>
            </a:xfrm>
            <a:prstGeom prst="smileyFace">
              <a:avLst>
                <a:gd name="adj" fmla="val 4653"/>
              </a:avLst>
            </a:prstGeom>
            <a:solidFill>
              <a:srgbClr val="D6E3B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>
              <a:off x="8850" y="3485"/>
              <a:ext cx="1465" cy="1288"/>
            </a:xfrm>
            <a:prstGeom prst="smileyFace">
              <a:avLst>
                <a:gd name="adj" fmla="val 4653"/>
              </a:avLst>
            </a:prstGeom>
            <a:solidFill>
              <a:srgbClr val="F2DBD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8925" y="6800"/>
              <a:ext cx="1465" cy="1288"/>
            </a:xfrm>
            <a:prstGeom prst="smileyFace">
              <a:avLst>
                <a:gd name="adj" fmla="val 4653"/>
              </a:avLst>
            </a:prstGeom>
            <a:solidFill>
              <a:srgbClr val="FABF8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3390" y="3410"/>
              <a:ext cx="5205" cy="39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User1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안녕하세요</a:t>
              </a: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User2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다들 실수 없으시길</a:t>
              </a: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User3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네</a:t>
              </a: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User2 : User1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님 사진이 예쁘신데 카톡 친추 가능할까요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?</a:t>
              </a:r>
              <a:endPara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endParaRP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User1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네 제 아이디는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abcd123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이에요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.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User4 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전 처음인데 잘부탁드려요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.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3465" y="7580"/>
              <a:ext cx="3810" cy="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메시지를 입력해주세요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……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7395" y="7580"/>
              <a:ext cx="1200" cy="5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전송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650" y="4905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User1 (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방장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)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8770" y="4905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User2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8770" y="6255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User4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1650" y="6255"/>
              <a:ext cx="16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User3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29" name="사각형 설명선 28"/>
          <p:cNvSpPr/>
          <p:nvPr/>
        </p:nvSpPr>
        <p:spPr>
          <a:xfrm>
            <a:off x="214282" y="3214686"/>
            <a:ext cx="1428760" cy="785818"/>
          </a:xfrm>
          <a:prstGeom prst="wedgeRectCallout">
            <a:avLst>
              <a:gd name="adj1" fmla="val 68430"/>
              <a:gd name="adj2" fmla="val -100193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유저 프로필 사진</a:t>
            </a:r>
            <a:endParaRPr lang="ko-KR" altLang="en-US" dirty="0"/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6357950" y="3500438"/>
            <a:ext cx="977900" cy="3905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2D69B"/>
              </a:gs>
              <a:gs pos="50000">
                <a:srgbClr val="9BBB59"/>
              </a:gs>
              <a:gs pos="100000">
                <a:srgbClr val="C2D69B"/>
              </a:gs>
            </a:gsLst>
            <a:lin ang="5400000" scaled="1"/>
          </a:gradFill>
          <a:ln w="12700">
            <a:solidFill>
              <a:srgbClr val="9BBB59"/>
            </a:solidFill>
            <a:round/>
            <a:headEnd/>
            <a:tailEnd/>
          </a:ln>
          <a:effectLst>
            <a:outerShdw dist="28398" dir="3806097" algn="ctr" rotWithShape="0">
              <a:srgbClr val="4E6128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게임 준비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1817700" y="3500438"/>
            <a:ext cx="977900" cy="3905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2D69B"/>
              </a:gs>
              <a:gs pos="50000">
                <a:srgbClr val="9BBB59"/>
              </a:gs>
              <a:gs pos="100000">
                <a:srgbClr val="C2D69B"/>
              </a:gs>
            </a:gsLst>
            <a:lin ang="5400000" scaled="1"/>
          </a:gradFill>
          <a:ln w="12700">
            <a:solidFill>
              <a:srgbClr val="9BBB59"/>
            </a:solidFill>
            <a:round/>
            <a:headEnd/>
            <a:tailEnd/>
          </a:ln>
          <a:effectLst>
            <a:outerShdw dist="28398" dir="3806097" algn="ctr" rotWithShape="0">
              <a:srgbClr val="4E6128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방 나가기</a:t>
            </a: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2" name="사각형 설명선 31"/>
          <p:cNvSpPr/>
          <p:nvPr/>
        </p:nvSpPr>
        <p:spPr>
          <a:xfrm>
            <a:off x="7572396" y="4500570"/>
            <a:ext cx="1428760" cy="1571636"/>
          </a:xfrm>
          <a:prstGeom prst="wedgeRectCallout">
            <a:avLst>
              <a:gd name="adj1" fmla="val -70235"/>
              <a:gd name="adj2" fmla="val -9319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ko-KR" altLang="en-US" dirty="0" smtClean="0"/>
              <a:t>방장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게임 시작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>
              <a:buFont typeface="Arial" pitchFamily="34" charset="0"/>
              <a:buChar char="•"/>
            </a:pPr>
            <a:r>
              <a:rPr lang="ko-KR" altLang="en-US" dirty="0" smtClean="0"/>
              <a:t>유저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게임 준비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던전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57753" y="2214554"/>
            <a:ext cx="7428494" cy="1285884"/>
            <a:chOff x="1142976" y="2214554"/>
            <a:chExt cx="7428494" cy="1285884"/>
          </a:xfrm>
        </p:grpSpPr>
        <p:grpSp>
          <p:nvGrpSpPr>
            <p:cNvPr id="2050" name="Group 2"/>
            <p:cNvGrpSpPr>
              <a:grpSpLocks/>
            </p:cNvGrpSpPr>
            <p:nvPr/>
          </p:nvGrpSpPr>
          <p:grpSpPr bwMode="auto">
            <a:xfrm>
              <a:off x="1142976" y="2214554"/>
              <a:ext cx="7428494" cy="1285884"/>
              <a:chOff x="1590" y="6818"/>
              <a:chExt cx="9754" cy="1260"/>
            </a:xfrm>
          </p:grpSpPr>
          <p:sp>
            <p:nvSpPr>
              <p:cNvPr id="2051" name="Rectangle 3"/>
              <p:cNvSpPr>
                <a:spLocks noChangeArrowheads="1"/>
              </p:cNvSpPr>
              <p:nvPr/>
            </p:nvSpPr>
            <p:spPr bwMode="auto">
              <a:xfrm>
                <a:off x="9469" y="6818"/>
                <a:ext cx="1875" cy="1260"/>
              </a:xfrm>
              <a:prstGeom prst="rect">
                <a:avLst/>
              </a:prstGeom>
              <a:solidFill>
                <a:srgbClr val="0F243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스테이지 </a:t>
                </a:r>
                <a:r>
                  <a:rPr kumimoji="1" lang="en-US" altLang="ko-KR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N</a:t>
                </a:r>
                <a:endParaRPr kumimoji="1" lang="en-US" altLang="ko-KR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endParaRPr>
              </a:p>
              <a:p>
                <a:pPr marL="0" marR="0" lvl="0" indent="0" algn="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보스 </a:t>
                </a:r>
                <a:r>
                  <a:rPr kumimoji="1" lang="ko-KR" alt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몬</a:t>
                </a:r>
                <a:endParaRPr kumimoji="1" 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2052" name="AutoShape 4"/>
              <p:cNvSpPr>
                <a:spLocks noChangeArrowheads="1"/>
              </p:cNvSpPr>
              <p:nvPr/>
            </p:nvSpPr>
            <p:spPr bwMode="auto">
              <a:xfrm>
                <a:off x="1590" y="7192"/>
                <a:ext cx="7879" cy="750"/>
              </a:xfrm>
              <a:prstGeom prst="rightArrow">
                <a:avLst>
                  <a:gd name="adj1" fmla="val 39024"/>
                  <a:gd name="adj2" fmla="val 50115"/>
                </a:avLst>
              </a:prstGeom>
              <a:solidFill>
                <a:srgbClr val="D8D8D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시작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2460" y="6818"/>
                <a:ext cx="1875" cy="1260"/>
              </a:xfrm>
              <a:prstGeom prst="rect">
                <a:avLst/>
              </a:prstGeom>
              <a:solidFill>
                <a:srgbClr val="0F243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스테이지 </a:t>
                </a:r>
                <a:r>
                  <a:rPr kumimoji="1" lang="en-US" altLang="ko-KR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1</a:t>
                </a: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4635" y="6818"/>
                <a:ext cx="1875" cy="1260"/>
              </a:xfrm>
              <a:prstGeom prst="rect">
                <a:avLst/>
              </a:prstGeom>
              <a:solidFill>
                <a:srgbClr val="0F243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스테이지 </a:t>
                </a:r>
                <a:r>
                  <a:rPr kumimoji="1" lang="en-US" altLang="ko-KR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굴림" pitchFamily="50" charset="-127"/>
                  </a:rPr>
                  <a:t>2</a:t>
                </a: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6795" y="6818"/>
                <a:ext cx="1875" cy="1260"/>
              </a:xfrm>
              <a:prstGeom prst="rect">
                <a:avLst/>
              </a:prstGeom>
              <a:solidFill>
                <a:srgbClr val="0F243E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1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맑은 고딕" pitchFamily="50" charset="-127"/>
                    <a:cs typeface="굴림" pitchFamily="50" charset="-127"/>
                  </a:rPr>
                  <a:t>…..</a:t>
                </a:r>
                <a:endParaRPr kumimoji="1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928794" y="2714620"/>
              <a:ext cx="1191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스테이지 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56692" y="2714620"/>
              <a:ext cx="1191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스테이지 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2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4942" y="2670578"/>
              <a:ext cx="1115467" cy="54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</a:rPr>
                <a:t>    ………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15206" y="2403456"/>
              <a:ext cx="1269899" cy="954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  스테이지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N</a:t>
              </a:r>
            </a:p>
            <a:p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 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보스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몬스터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 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출현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35819" y="4214818"/>
            <a:ext cx="707236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던전은</a:t>
            </a:r>
            <a:r>
              <a:rPr lang="ko-KR" altLang="en-US" dirty="0" smtClean="0"/>
              <a:t> 실제 게임 유저와 협동 플레이 형식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파티 </a:t>
            </a:r>
            <a:r>
              <a:rPr lang="ko-KR" altLang="en-US" dirty="0" err="1" smtClean="0"/>
              <a:t>퀘스트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다수의 스테이지로 구성되어 있으며 제한 시간 내에 </a:t>
            </a:r>
            <a:r>
              <a:rPr lang="ko-KR" altLang="en-US" dirty="0" err="1" smtClean="0"/>
              <a:t>클리어해야</a:t>
            </a:r>
            <a:r>
              <a:rPr lang="ko-KR" altLang="en-US" dirty="0" smtClean="0"/>
              <a:t> 함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214414" y="1500174"/>
            <a:ext cx="6715172" cy="3777749"/>
            <a:chOff x="1455" y="5199"/>
            <a:chExt cx="9071" cy="510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455" y="5199"/>
              <a:ext cx="9071" cy="5102"/>
            </a:xfrm>
            <a:prstGeom prst="rect">
              <a:avLst/>
            </a:prstGeom>
            <a:gradFill rotWithShape="0">
              <a:gsLst>
                <a:gs pos="0">
                  <a:srgbClr val="FFC000"/>
                </a:gs>
                <a:gs pos="100000">
                  <a:srgbClr val="FFC000">
                    <a:gamma/>
                    <a:tint val="20000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견명조" pitchFamily="18" charset="-127"/>
                <a:ea typeface="HY견명조" pitchFamily="18" charset="-127"/>
                <a:cs typeface="굴림" pitchFamily="50" charset="-127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3600" b="1" i="0" u="none" strike="noStrike" cap="none" normalizeH="0" baseline="0" smtClean="0">
                  <a:ln>
                    <a:noFill/>
                  </a:ln>
                  <a:solidFill>
                    <a:srgbClr val="4A442A"/>
                  </a:solidFill>
                  <a:effectLst/>
                  <a:latin typeface="HY견명조" pitchFamily="18" charset="-127"/>
                  <a:ea typeface="HY견명조" pitchFamily="18" charset="-127"/>
                  <a:cs typeface="굴림" pitchFamily="50" charset="-127"/>
                </a:rPr>
                <a:t>퀘스트 성공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205" y="7119"/>
              <a:ext cx="7620" cy="61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tint val="20000"/>
                    <a:invGamma/>
                  </a:srgbClr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 2	8330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 1200+800 EXP,  300+150 GOLD, 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기여도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833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1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등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205" y="7809"/>
              <a:ext cx="7620" cy="61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tint val="20000"/>
                    <a:invGamma/>
                  </a:srgbClr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 1	8120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 1200+700 EXP,  300+120 GOLD, 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기여도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812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2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등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205" y="8499"/>
              <a:ext cx="7620" cy="61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tint val="20000"/>
                    <a:invGamma/>
                  </a:srgbClr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 3	7890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 1200+600 EXP,  300+90 GOLD,  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기여도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789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 </a:t>
              </a: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3</a:t>
              </a: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등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205" y="9189"/>
              <a:ext cx="7620" cy="615"/>
            </a:xfrm>
            <a:prstGeom prst="rect">
              <a:avLst/>
            </a:prstGeom>
            <a:gradFill rotWithShape="0">
              <a:gsLst>
                <a:gs pos="0">
                  <a:srgbClr val="FFFF00">
                    <a:gamma/>
                    <a:tint val="20000"/>
                    <a:invGamma/>
                  </a:srgbClr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User 4	7110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/ 1200+600 EXP,  300+60 GOLD, 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기여도 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711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점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맑은 고딕" pitchFamily="50" charset="-127"/>
                  <a:cs typeface="굴림" pitchFamily="50" charset="-127"/>
                </a:rPr>
                <a:t>	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  </a:t>
              </a: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4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굴림" pitchFamily="50" charset="-127"/>
                </a:rPr>
                <a:t>등</a:t>
              </a:r>
              <a:endParaRPr kumimoji="1" 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9869" y="332656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전투 시스템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던전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3586" y="5572140"/>
            <a:ext cx="667682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기여도는 플레이어가 등록한 친구들과의 순위를 결정하는 기준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기여도가 높을 수록 순위가 높다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240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능력치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5819" y="1285860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레벨 상승   </a:t>
            </a:r>
            <a:r>
              <a:rPr lang="en-US" altLang="ko-KR" dirty="0" smtClean="0">
                <a:sym typeface="Wingdings" pitchFamily="2" charset="2"/>
              </a:rPr>
              <a:t>  </a:t>
            </a:r>
            <a:r>
              <a:rPr lang="ko-KR" altLang="en-US" dirty="0" err="1" smtClean="0">
                <a:sym typeface="Wingdings" pitchFamily="2" charset="2"/>
              </a:rPr>
              <a:t>스탯</a:t>
            </a:r>
            <a:r>
              <a:rPr lang="ko-KR" altLang="en-US" dirty="0" smtClean="0">
                <a:sym typeface="Wingdings" pitchFamily="2" charset="2"/>
              </a:rPr>
              <a:t> 포인트</a:t>
            </a:r>
            <a:endParaRPr lang="en-US" altLang="ko-KR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ym typeface="Wingdings" pitchFamily="2" charset="2"/>
              </a:rPr>
              <a:t>스탯</a:t>
            </a:r>
            <a:r>
              <a:rPr lang="ko-KR" altLang="en-US" dirty="0" smtClean="0">
                <a:sym typeface="Wingdings" pitchFamily="2" charset="2"/>
              </a:rPr>
              <a:t> 포인트를 전투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교역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항해 </a:t>
            </a:r>
            <a:r>
              <a:rPr lang="ko-KR" altLang="en-US" dirty="0" err="1" smtClean="0">
                <a:sym typeface="Wingdings" pitchFamily="2" charset="2"/>
              </a:rPr>
              <a:t>능력치에</a:t>
            </a:r>
            <a:r>
              <a:rPr lang="ko-KR" altLang="en-US" dirty="0" smtClean="0">
                <a:sym typeface="Wingdings" pitchFamily="2" charset="2"/>
              </a:rPr>
              <a:t> 알맞게 분배</a:t>
            </a:r>
            <a:r>
              <a:rPr lang="en-US" altLang="ko-KR" dirty="0" smtClean="0">
                <a:sym typeface="Wingdings" pitchFamily="2" charset="2"/>
              </a:rPr>
              <a:t>.</a:t>
            </a:r>
            <a:r>
              <a:rPr lang="ko-KR" altLang="en-US" dirty="0" smtClean="0">
                <a:sym typeface="Wingdings" pitchFamily="2" charset="2"/>
              </a:rPr>
              <a:t> 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892943" y="2428868"/>
          <a:ext cx="7358115" cy="371477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452705"/>
                <a:gridCol w="2452705"/>
                <a:gridCol w="2452705"/>
              </a:tblGrid>
              <a:tr h="59429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전투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교역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항해</a:t>
                      </a:r>
                      <a:endParaRPr lang="ko-KR" altLang="en-US" dirty="0"/>
                    </a:p>
                  </a:txBody>
                  <a:tcPr/>
                </a:tc>
              </a:tr>
              <a:tr h="312047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전투력 증가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전투 스킬 효과 보정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교육 스킬 효과 보정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err="1" smtClean="0"/>
                        <a:t>교역시</a:t>
                      </a:r>
                      <a:r>
                        <a:rPr lang="ko-KR" altLang="en-US" dirty="0" smtClean="0"/>
                        <a:t> 이익 증대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배의 성능 향상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배의 특수 기능 사용 확률 증가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배 속도 증가</a:t>
                      </a:r>
                      <a:endParaRPr lang="en-US" altLang="ko-KR" dirty="0" smtClean="0"/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dirty="0" smtClean="0"/>
                        <a:t>항해 중 재해 피해 감소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스킬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2143116"/>
            <a:ext cx="72939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생활 스킬 </a:t>
            </a:r>
            <a:r>
              <a:rPr lang="en-US" altLang="ko-KR" sz="2000" dirty="0" smtClean="0">
                <a:solidFill>
                  <a:srgbClr val="925F0C"/>
                </a:solidFill>
              </a:rPr>
              <a:t>: </a:t>
            </a:r>
            <a:r>
              <a:rPr lang="ko-KR" altLang="en-US" sz="2000" dirty="0" smtClean="0">
                <a:solidFill>
                  <a:srgbClr val="925F0C"/>
                </a:solidFill>
              </a:rPr>
              <a:t>게임을 진행하며 할 수 있는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콘텐츠에</a:t>
            </a:r>
            <a:r>
              <a:rPr lang="ko-KR" altLang="en-US" sz="2000" dirty="0" smtClean="0">
                <a:solidFill>
                  <a:srgbClr val="925F0C"/>
                </a:solidFill>
              </a:rPr>
              <a:t> 관련된 스킬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일반 스킬 </a:t>
            </a:r>
            <a:r>
              <a:rPr lang="en-US" altLang="ko-KR" sz="2000" dirty="0" smtClean="0">
                <a:solidFill>
                  <a:srgbClr val="925F0C"/>
                </a:solidFill>
              </a:rPr>
              <a:t>: </a:t>
            </a:r>
            <a:r>
              <a:rPr lang="ko-KR" altLang="en-US" sz="2000" dirty="0" smtClean="0">
                <a:solidFill>
                  <a:srgbClr val="925F0C"/>
                </a:solidFill>
              </a:rPr>
              <a:t>전투 및 항해에 사용하는 스킬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925F0C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스킬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생활 스킬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생활스킬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43" y="2786058"/>
            <a:ext cx="7358114" cy="32147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1538" y="1571612"/>
            <a:ext cx="605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생활 </a:t>
            </a:r>
            <a:r>
              <a:rPr lang="ko-KR" altLang="en-US" dirty="0" err="1" smtClean="0"/>
              <a:t>스킬은</a:t>
            </a:r>
            <a:r>
              <a:rPr lang="ko-KR" altLang="en-US" dirty="0" smtClean="0"/>
              <a:t> 스킬 레벨에 따라서 같은 정도의 일을 해도</a:t>
            </a:r>
            <a:r>
              <a:rPr lang="en-US" altLang="ko-KR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더 많은 보상을 얻을 수 있거나 이에 도움을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스킬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일반 스킬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일반스킬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819" y="2071678"/>
            <a:ext cx="7072362" cy="38576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선박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4500570"/>
            <a:ext cx="555152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실제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세기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대항해시대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때에 사용된 배들을 인용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조선소를 통해 구입 및 자체 제작 가능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/>
              <a:t>선백</a:t>
            </a:r>
            <a:r>
              <a:rPr lang="ko-KR" altLang="en-US" dirty="0" smtClean="0"/>
              <a:t> 상세 </a:t>
            </a:r>
            <a:r>
              <a:rPr lang="ko-KR" altLang="en-US" dirty="0" err="1" smtClean="0"/>
              <a:t>스펙은</a:t>
            </a:r>
            <a:r>
              <a:rPr lang="ko-KR" altLang="en-US" dirty="0" smtClean="0"/>
              <a:t> 개조를 통해 </a:t>
            </a:r>
            <a:r>
              <a:rPr lang="ko-KR" altLang="en-US" dirty="0" err="1" smtClean="0"/>
              <a:t>커스터마이징</a:t>
            </a:r>
            <a:r>
              <a:rPr lang="ko-KR" altLang="en-US" dirty="0" smtClean="0"/>
              <a:t> 가능</a:t>
            </a:r>
            <a:endParaRPr lang="ko-KR" altLang="en-US" dirty="0"/>
          </a:p>
        </p:txBody>
      </p:sp>
      <p:pic>
        <p:nvPicPr>
          <p:cNvPr id="10" name="그림 9" descr="선박트리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071678"/>
            <a:ext cx="6302743" cy="1920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68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대포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무기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포.png"/>
          <p:cNvPicPr/>
          <p:nvPr/>
        </p:nvPicPr>
        <p:blipFill>
          <a:blip r:embed="rId2" cstate="print"/>
          <a:srcRect r="144" b="53198"/>
          <a:stretch>
            <a:fillRect/>
          </a:stretch>
        </p:blipFill>
        <p:spPr>
          <a:xfrm>
            <a:off x="1500166" y="1857364"/>
            <a:ext cx="6143668" cy="378621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장갑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7" name="그림 6" descr="포.png"/>
          <p:cNvPicPr/>
          <p:nvPr/>
        </p:nvPicPr>
        <p:blipFill>
          <a:blip r:embed="rId2" cstate="print"/>
          <a:srcRect t="46802" r="144"/>
          <a:stretch>
            <a:fillRect/>
          </a:stretch>
        </p:blipFill>
        <p:spPr>
          <a:xfrm>
            <a:off x="1481400" y="1857364"/>
            <a:ext cx="6181200" cy="35655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팀원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87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장비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선수상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6" name="그림 5" descr="선수상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1400" y="2020265"/>
            <a:ext cx="6181200" cy="31946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-27384"/>
            <a:ext cx="9217024" cy="6895732"/>
            <a:chOff x="-36512" y="-27384"/>
            <a:chExt cx="9217024" cy="6895732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72010" y="3717032"/>
              <a:ext cx="2642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THANK YOU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-36512" y="-27384"/>
              <a:ext cx="9180512" cy="202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6525344"/>
              <a:ext cx="9180512" cy="34300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393378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팀원 소개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99792" y="4797152"/>
            <a:ext cx="5472608" cy="1512168"/>
          </a:xfrm>
          <a:prstGeom prst="rect">
            <a:avLst/>
          </a:prstGeom>
          <a:gradFill flip="none" rotWithShape="1">
            <a:gsLst>
              <a:gs pos="0">
                <a:srgbClr val="F1B50D">
                  <a:tint val="66000"/>
                  <a:satMod val="160000"/>
                </a:srgbClr>
              </a:gs>
              <a:gs pos="50000">
                <a:srgbClr val="F1B50D">
                  <a:tint val="44500"/>
                  <a:satMod val="160000"/>
                </a:srgbClr>
              </a:gs>
              <a:gs pos="100000">
                <a:srgbClr val="F1B50D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 가을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(22)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학력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명지대학교 컴퓨터공학과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학년 재학 중</a:t>
            </a: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특이사항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남자든 여자든 누구라도 좋아요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1026" name="Picture 2" descr="https://fbcdn-sphotos-b-a.akamaihd.net/hphotos-ak-prn1/24446_409376172483585_1329976949_n.jpg"/>
          <p:cNvPicPr>
            <a:picLocks noChangeAspect="1" noChangeArrowheads="1"/>
          </p:cNvPicPr>
          <p:nvPr/>
        </p:nvPicPr>
        <p:blipFill>
          <a:blip r:embed="rId2" cstate="print"/>
          <a:srcRect l="7875" r="21251" b="46762"/>
          <a:stretch>
            <a:fillRect/>
          </a:stretch>
        </p:blipFill>
        <p:spPr bwMode="auto">
          <a:xfrm>
            <a:off x="1115616" y="3140968"/>
            <a:ext cx="1512168" cy="1512168"/>
          </a:xfrm>
          <a:prstGeom prst="rect">
            <a:avLst/>
          </a:prstGeom>
          <a:noFill/>
        </p:spPr>
      </p:pic>
      <p:pic>
        <p:nvPicPr>
          <p:cNvPr id="1027" name="Picture 3" descr="C:\Users\q\Desktop\Downloads\CAPTURE_130eb075009.jpg"/>
          <p:cNvPicPr>
            <a:picLocks noChangeArrowheads="1"/>
          </p:cNvPicPr>
          <p:nvPr/>
        </p:nvPicPr>
        <p:blipFill>
          <a:blip r:embed="rId3" cstate="print"/>
          <a:srcRect l="17221" t="6294" r="21650" b="14563"/>
          <a:stretch>
            <a:fillRect/>
          </a:stretch>
        </p:blipFill>
        <p:spPr bwMode="auto">
          <a:xfrm>
            <a:off x="1115616" y="1484952"/>
            <a:ext cx="1512000" cy="151200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699792" y="3140968"/>
            <a:ext cx="5472608" cy="1512168"/>
          </a:xfrm>
          <a:prstGeom prst="rect">
            <a:avLst/>
          </a:prstGeom>
          <a:gradFill flip="none" rotWithShape="1">
            <a:gsLst>
              <a:gs pos="0">
                <a:srgbClr val="F1B50D">
                  <a:tint val="66000"/>
                  <a:satMod val="160000"/>
                </a:srgbClr>
              </a:gs>
              <a:gs pos="50000">
                <a:srgbClr val="F1B50D">
                  <a:tint val="44500"/>
                  <a:satMod val="160000"/>
                </a:srgbClr>
              </a:gs>
              <a:gs pos="100000">
                <a:srgbClr val="F1B50D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 윤희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(23)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학력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명지대학교 컴퓨터공학과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학년 재학 중</a:t>
            </a: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특이사항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여자지만 하렘이 좋아요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99792" y="1484784"/>
            <a:ext cx="5472608" cy="1512168"/>
          </a:xfrm>
          <a:prstGeom prst="rect">
            <a:avLst/>
          </a:prstGeom>
          <a:gradFill flip="none" rotWithShape="1">
            <a:gsLst>
              <a:gs pos="0">
                <a:srgbClr val="F1B50D">
                  <a:tint val="66000"/>
                  <a:satMod val="160000"/>
                </a:srgbClr>
              </a:gs>
              <a:gs pos="50000">
                <a:srgbClr val="F1B50D">
                  <a:tint val="44500"/>
                  <a:satMod val="160000"/>
                </a:srgbClr>
              </a:gs>
              <a:gs pos="100000">
                <a:srgbClr val="F1B50D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김 경만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(23)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학력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명지대학교 컴퓨터공학과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학년 재학 중</a:t>
            </a: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특이사항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남자지만 남자가 좋아요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1028" name="Picture 4" descr="C:\Users\q\Desktop\Downloads\CYMERA_20121130_210824.jpg"/>
          <p:cNvPicPr>
            <a:picLocks noChangeArrowheads="1"/>
          </p:cNvPicPr>
          <p:nvPr/>
        </p:nvPicPr>
        <p:blipFill>
          <a:blip r:embed="rId4" cstate="print"/>
          <a:srcRect l="33200" t="35300" r="29000" b="33200"/>
          <a:stretch>
            <a:fillRect/>
          </a:stretch>
        </p:blipFill>
        <p:spPr bwMode="auto">
          <a:xfrm>
            <a:off x="1115784" y="4797152"/>
            <a:ext cx="1512000" cy="1512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30348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제안 서비스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3006910" cy="3213358"/>
            <a:chOff x="224258" y="285909"/>
            <a:chExt cx="3006910" cy="32133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2871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2.1 </a:t>
              </a:r>
              <a:r>
                <a:rPr lang="ko-KR" altLang="en-US" sz="3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서비스명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869" y="2852936"/>
              <a:ext cx="19479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2.2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장르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88509" y="1052736"/>
            <a:ext cx="8555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(Tortuga Bay)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사랑과 모험이 숨쉬는 바다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액션 어드벤처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‘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509" y="3645024"/>
            <a:ext cx="855549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모바일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어드벤쳐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5315234" cy="693078"/>
            <a:chOff x="224258" y="285909"/>
            <a:chExt cx="5315234" cy="69307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51796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2.1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 내용 및 특성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5536" y="1340768"/>
            <a:ext cx="85554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재미 본질을 추구하여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게임의 궁극적인 목적인 캐릭터 육성 외에 다양한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콘텐츠를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즐길 수 있도록 기능을 추가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정해진 시나리오 내에서 플레이어에 선택에 따라 시나리오 전개가 변화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단순한 라운드 형식의 전투는 자칫 쉽게 지루해질 수 있으므로 전투는 전략 시뮬레이션으로 구성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메인 시나리오와 별개로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소셜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기능이 추가되어 친구와 함께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퀘스트를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진행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기여도를 통한 유저간 순위 경쟁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869" y="332656"/>
            <a:ext cx="517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27584" y="1340768"/>
            <a:ext cx="7297655" cy="1800200"/>
            <a:chOff x="1979712" y="4653136"/>
            <a:chExt cx="7297655" cy="18002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79712" y="4653136"/>
              <a:ext cx="4464496" cy="1800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다양한 전개의 시나리오와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콘텐츠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419872" y="5301208"/>
              <a:ext cx="1584176" cy="10081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단순 반복 작업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RPG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 flipV="1">
              <a:off x="4932040" y="5949280"/>
              <a:ext cx="1872208" cy="216024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870134" y="6011996"/>
              <a:ext cx="2166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RPG</a:t>
              </a:r>
              <a:r>
                <a:rPr lang="ko-KR" altLang="en-US" dirty="0" smtClean="0"/>
                <a:t>의 치명적 단점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6156176" y="5085184"/>
              <a:ext cx="93610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64288" y="4869160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err="1" smtClean="0"/>
                <a:t>토투가베이의</a:t>
              </a:r>
              <a:r>
                <a:rPr lang="ko-KR" altLang="en-US" dirty="0" smtClean="0"/>
                <a:t> 강점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600" y="3573016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한 편의 소설을 읽는 듯한 게임 전개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4581128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캐주얼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콘텐츠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낚시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항해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무역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술집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1600" y="5517232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실제 게임 유저와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PvE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1176</Words>
  <Application>Microsoft Office PowerPoint</Application>
  <PresentationFormat>화면 슬라이드 쇼(4:3)</PresentationFormat>
  <Paragraphs>353</Paragraphs>
  <Slides>41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KyungMan</cp:lastModifiedBy>
  <cp:revision>366</cp:revision>
  <cp:lastPrinted>2012-05-31T12:47:16Z</cp:lastPrinted>
  <dcterms:created xsi:type="dcterms:W3CDTF">2011-11-06T09:48:19Z</dcterms:created>
  <dcterms:modified xsi:type="dcterms:W3CDTF">2013-04-28T00:16:00Z</dcterms:modified>
</cp:coreProperties>
</file>