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301" r:id="rId4"/>
    <p:sldId id="258" r:id="rId5"/>
    <p:sldId id="290" r:id="rId6"/>
    <p:sldId id="284" r:id="rId7"/>
    <p:sldId id="268" r:id="rId8"/>
    <p:sldId id="285" r:id="rId9"/>
    <p:sldId id="271" r:id="rId10"/>
    <p:sldId id="275" r:id="rId11"/>
    <p:sldId id="272" r:id="rId12"/>
    <p:sldId id="313" r:id="rId13"/>
    <p:sldId id="288" r:id="rId14"/>
    <p:sldId id="311" r:id="rId15"/>
    <p:sldId id="286" r:id="rId16"/>
    <p:sldId id="273" r:id="rId17"/>
    <p:sldId id="274" r:id="rId18"/>
    <p:sldId id="276" r:id="rId19"/>
    <p:sldId id="291" r:id="rId20"/>
    <p:sldId id="292" r:id="rId21"/>
    <p:sldId id="293" r:id="rId22"/>
    <p:sldId id="277" r:id="rId23"/>
    <p:sldId id="278" r:id="rId24"/>
    <p:sldId id="294" r:id="rId25"/>
    <p:sldId id="279" r:id="rId26"/>
    <p:sldId id="300" r:id="rId27"/>
    <p:sldId id="280" r:id="rId28"/>
    <p:sldId id="281" r:id="rId29"/>
    <p:sldId id="295" r:id="rId30"/>
    <p:sldId id="296" r:id="rId31"/>
    <p:sldId id="282" r:id="rId32"/>
    <p:sldId id="312" r:id="rId33"/>
    <p:sldId id="299" r:id="rId34"/>
    <p:sldId id="306" r:id="rId35"/>
    <p:sldId id="302" r:id="rId36"/>
    <p:sldId id="307" r:id="rId37"/>
    <p:sldId id="305" r:id="rId38"/>
    <p:sldId id="308" r:id="rId39"/>
    <p:sldId id="309" r:id="rId40"/>
    <p:sldId id="310" r:id="rId41"/>
    <p:sldId id="314" r:id="rId4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F1B50D"/>
    <a:srgbClr val="CC8512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2778" autoAdjust="0"/>
  </p:normalViewPr>
  <p:slideViewPr>
    <p:cSldViewPr>
      <p:cViewPr>
        <p:scale>
          <a:sx n="75" d="100"/>
          <a:sy n="75" d="100"/>
        </p:scale>
        <p:origin x="-3144" y="-89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28" y="1484784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4590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4127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보유률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286380" y="1643050"/>
            <a:ext cx="2672846" cy="1883142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가장 많이 사용하는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 descr="보급률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3384376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57332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스마트폰</a:t>
            </a:r>
            <a:r>
              <a:rPr lang="ko-KR" altLang="en-US" dirty="0" smtClean="0"/>
              <a:t> 보급률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57288" y="1000108"/>
            <a:ext cx="7029424" cy="4642072"/>
            <a:chOff x="539552" y="836712"/>
            <a:chExt cx="7632848" cy="5040560"/>
          </a:xfrm>
        </p:grpSpPr>
        <p:pic>
          <p:nvPicPr>
            <p:cNvPr id="7" name="그림 6" descr="top10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412776"/>
              <a:ext cx="7632848" cy="4464496"/>
            </a:xfrm>
            <a:prstGeom prst="rect">
              <a:avLst/>
            </a:prstGeom>
          </p:spPr>
        </p:pic>
        <p:sp>
          <p:nvSpPr>
            <p:cNvPr id="8" name="사각형 설명선 7"/>
            <p:cNvSpPr/>
            <p:nvPr/>
          </p:nvSpPr>
          <p:spPr>
            <a:xfrm>
              <a:off x="3347864" y="836712"/>
              <a:ext cx="3168352" cy="1395536"/>
            </a:xfrm>
            <a:prstGeom prst="wedgeRectCallout">
              <a:avLst>
                <a:gd name="adj1" fmla="val -21837"/>
                <a:gd name="adj2" fmla="val 9678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게임 선호 연령층은 대부분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20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대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남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성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0" y="3068960"/>
              <a:ext cx="4248472" cy="13681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5157192"/>
              <a:ext cx="4320480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500034" y="5786454"/>
            <a:ext cx="2000264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5715016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연령별 </a:t>
            </a:r>
            <a:r>
              <a:rPr lang="ko-KR" altLang="en-US" sz="2000" dirty="0" err="1" smtClean="0"/>
              <a:t>스마트폰</a:t>
            </a:r>
            <a:r>
              <a:rPr lang="ko-KR" altLang="en-US" sz="2000" dirty="0" smtClean="0"/>
              <a:t> 보급률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선호 연령층을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따져보아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 성인 남녀로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설정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7" y="1857364"/>
            <a:ext cx="63579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전투 시스템 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기능에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 추가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게임시장의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기능은 점수를 기준으로 순위 결정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반면에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친구와 협동하여 퀘스트를 수행하는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랭킹 경쟁도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전략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1452982" cy="1822399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484784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1763688" y="3429000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52807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코델리아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애노미티</a:t>
            </a:r>
            <a:r>
              <a:rPr lang="en-US" altLang="ko-KR" dirty="0" smtClean="0"/>
              <a:t>	    (</a:t>
            </a:r>
            <a:r>
              <a:rPr lang="ko-KR" altLang="en-US" dirty="0" err="1" smtClean="0"/>
              <a:t>바스티아</a:t>
            </a:r>
            <a:endParaRPr lang="en-US" altLang="ko-KR" dirty="0" smtClean="0"/>
          </a:p>
          <a:p>
            <a:r>
              <a:rPr lang="ko-KR" altLang="en-US" dirty="0" smtClean="0"/>
              <a:t>  공화국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제국 황녀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3995936" y="2348880"/>
            <a:ext cx="2304256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결사반대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365104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52120" y="5805264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9294946">
            <a:off x="5455283" y="4614127"/>
            <a:ext cx="1372394" cy="3081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우호적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116632" y="5949280"/>
            <a:ext cx="2664296" cy="2448272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12610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803758" cy="1008112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5364088" y="2060848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716016" y="2636912"/>
            <a:ext cx="1872208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51720" y="2084605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43608" y="126876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8397709">
            <a:off x="790924" y="4724556"/>
            <a:ext cx="1513477" cy="31046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8435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정략 결혼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87090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멸망시킴</a:t>
            </a:r>
            <a:endParaRPr lang="en-US" altLang="ko-KR" dirty="0" smtClean="0"/>
          </a:p>
          <a:p>
            <a:r>
              <a:rPr lang="ko-KR" altLang="en-US" dirty="0" err="1" smtClean="0"/>
              <a:t>아드리안은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섬으로 피신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바스티아</a:t>
            </a:r>
            <a:r>
              <a:rPr lang="ko-KR" altLang="en-US" dirty="0" smtClean="0"/>
              <a:t> 제국 황녀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616530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620688" y="5589240"/>
            <a:ext cx="4536504" cy="3600400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636546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096344" cy="3883584"/>
          </a:xfrm>
          <a:prstGeom prst="rect">
            <a:avLst/>
          </a:prstGeom>
          <a:noFill/>
        </p:spPr>
      </p:pic>
      <p:sp>
        <p:nvSpPr>
          <p:cNvPr id="9" name="왼쪽 화살표 8"/>
          <p:cNvSpPr/>
          <p:nvPr/>
        </p:nvSpPr>
        <p:spPr>
          <a:xfrm rot="9685460">
            <a:off x="3136564" y="3306291"/>
            <a:ext cx="3046648" cy="3284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16216" y="1412776"/>
            <a:ext cx="985136" cy="199246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7729" y="5877272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37170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복수 다짐</a:t>
            </a:r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979712" y="1412776"/>
            <a:ext cx="3024336" cy="1224136"/>
          </a:xfrm>
          <a:prstGeom prst="cloudCallout">
            <a:avLst>
              <a:gd name="adj1" fmla="val -21305"/>
              <a:gd name="adj2" fmla="val 96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증오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미련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자괴감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1, 2, 3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1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</a:t>
            </a:r>
            <a:r>
              <a:rPr lang="ko-KR" altLang="en-US" sz="2000" dirty="0" smtClean="0">
                <a:solidFill>
                  <a:srgbClr val="925F0C"/>
                </a:solidFill>
              </a:rPr>
              <a:t> 섬에서 게임을 시작하고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튜토리얼을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진행을 통해 게임의 전반적인 분위기를 익혀갑니다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2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전개상 우연적으로 표류를 당해서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제국으로 떠내려갑니다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가진 것을 모두 잃어 하는 수 없이 그 곳에서 새로 일자리를 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찾고</a:t>
            </a:r>
            <a:r>
              <a:rPr lang="en-US" altLang="ko-KR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smtClean="0">
                <a:solidFill>
                  <a:srgbClr val="925F0C"/>
                </a:solidFill>
              </a:rPr>
              <a:t>돈을 법니다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3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토투가와</a:t>
            </a:r>
            <a:r>
              <a:rPr lang="ko-KR" altLang="en-US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 중에서 스토리 진행을 위해 한 팀을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결정해야만 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4, 5, 6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토투가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토투가를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바스티아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바스티아를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5.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특징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1807683">
            <a:off x="-234811" y="3653834"/>
            <a:ext cx="9607747" cy="648072"/>
          </a:xfrm>
          <a:prstGeom prst="rightArrow">
            <a:avLst>
              <a:gd name="adj1" fmla="val 50000"/>
              <a:gd name="adj2" fmla="val 998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134076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619672" y="206084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2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915816" y="278092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3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211960" y="350100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4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436096" y="422108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5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732240" y="5013176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6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1556792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시나리오에 따른 순차적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ko-KR" altLang="en-US" dirty="0" err="1" smtClean="0">
                <a:solidFill>
                  <a:schemeClr val="tx1"/>
                </a:solidFill>
              </a:rPr>
              <a:t>퀘스트를</a:t>
            </a:r>
            <a:r>
              <a:rPr lang="ko-KR" altLang="en-US" dirty="0" smtClean="0">
                <a:solidFill>
                  <a:schemeClr val="tx1"/>
                </a:solidFill>
              </a:rPr>
              <a:t> 반드시 완료해야만 다음 시나리오 진행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941168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직접 항해하며 해적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사냥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연동을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소셜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6.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방법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753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바다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일반적 </a:t>
            </a:r>
            <a:r>
              <a:rPr lang="en-US" altLang="ko-KR" sz="2400" dirty="0" smtClean="0">
                <a:solidFill>
                  <a:srgbClr val="925F0C"/>
                </a:solidFill>
              </a:rPr>
              <a:t>RPG</a:t>
            </a:r>
            <a:r>
              <a:rPr lang="ko-KR" altLang="en-US" sz="2400" dirty="0" smtClean="0">
                <a:solidFill>
                  <a:srgbClr val="925F0C"/>
                </a:solidFill>
              </a:rPr>
              <a:t>의 몬스터 사냥과 유사하다</a:t>
            </a:r>
            <a:r>
              <a:rPr lang="en-US" altLang="ko-KR" sz="2400" dirty="0" smtClean="0">
                <a:solidFill>
                  <a:srgbClr val="925F0C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던전</a:t>
            </a: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파티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퀘스트</a:t>
            </a:r>
            <a:r>
              <a:rPr lang="en-US" altLang="ko-KR" sz="2400" dirty="0" smtClean="0">
                <a:solidFill>
                  <a:srgbClr val="925F0C"/>
                </a:solidFill>
              </a:rPr>
              <a:t>. </a:t>
            </a:r>
            <a:r>
              <a:rPr lang="ko-KR" altLang="en-US" sz="2400" dirty="0" smtClean="0">
                <a:solidFill>
                  <a:srgbClr val="925F0C"/>
                </a:solidFill>
              </a:rPr>
              <a:t>실제 게임 유저와 협동 플레이</a:t>
            </a:r>
            <a:endParaRPr lang="en-US" altLang="ko-KR" sz="2400" dirty="0" smtClean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4" name="모서리가 둥근 사각형 설명선 63"/>
          <p:cNvSpPr/>
          <p:nvPr/>
        </p:nvSpPr>
        <p:spPr>
          <a:xfrm>
            <a:off x="785786" y="1142984"/>
            <a:ext cx="2643206" cy="785818"/>
          </a:xfrm>
          <a:prstGeom prst="wedgeRoundRectCallout">
            <a:avLst>
              <a:gd name="adj1" fmla="val -6098"/>
              <a:gd name="adj2" fmla="val 1174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물약이나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화살표로 슬롯 변경</a:t>
            </a:r>
            <a:endParaRPr lang="ko-KR" altLang="en-US" dirty="0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500794" y="1214422"/>
            <a:ext cx="2643206" cy="785818"/>
          </a:xfrm>
          <a:prstGeom prst="wedgeRoundRectCallout">
            <a:avLst>
              <a:gd name="adj1" fmla="val -32364"/>
              <a:gd name="adj2" fmla="val 12068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배를 원하는 지점까지  드래그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571472" y="5643578"/>
            <a:ext cx="2643206" cy="785818"/>
          </a:xfrm>
          <a:prstGeom prst="wedgeRoundRectCallout">
            <a:avLst>
              <a:gd name="adj1" fmla="val 37785"/>
              <a:gd name="adj2" fmla="val -10665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사정거리 내에서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 전투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357298"/>
            <a:ext cx="707236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방장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시작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14480" y="2071678"/>
            <a:ext cx="5759450" cy="3240087"/>
            <a:chOff x="1530" y="3230"/>
            <a:chExt cx="9071" cy="5102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530" y="3230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tint val="20000"/>
                    <a:invGamma/>
                  </a:srgbClr>
                </a:gs>
                <a:gs pos="100000">
                  <a:srgbClr val="CC99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1725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17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8850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2DB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89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ABF8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390" y="3410"/>
              <a:ext cx="5205" cy="3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안녕하세요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다들 실수 없으시길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User1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님 사진이 예쁘신데 카톡 친추 가능할까요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?</a:t>
              </a:r>
              <a:endPara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 제 아이디는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abcd123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이에요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 처음인데 잘부탁드려요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65" y="7580"/>
              <a:ext cx="3810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메시지를 입력해주세요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……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7395" y="7580"/>
              <a:ext cx="1200" cy="5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전송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65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(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방장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877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877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65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29" name="사각형 설명선 28"/>
          <p:cNvSpPr/>
          <p:nvPr/>
        </p:nvSpPr>
        <p:spPr>
          <a:xfrm>
            <a:off x="214282" y="3214686"/>
            <a:ext cx="1428760" cy="785818"/>
          </a:xfrm>
          <a:prstGeom prst="wedgeRectCallout">
            <a:avLst>
              <a:gd name="adj1" fmla="val 68430"/>
              <a:gd name="adj2" fmla="val -1001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프로필 사진</a:t>
            </a:r>
            <a:endParaRPr lang="ko-KR" altLang="en-US" dirty="0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635795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게임 준비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81770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 나가기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7572396" y="4500570"/>
            <a:ext cx="1428760" cy="1571636"/>
          </a:xfrm>
          <a:prstGeom prst="wedgeRectCallout">
            <a:avLst>
              <a:gd name="adj1" fmla="val -70235"/>
              <a:gd name="adj2" fmla="val -9319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방장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유저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준비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57753" y="2214554"/>
            <a:ext cx="7428494" cy="1285884"/>
            <a:chOff x="1142976" y="2214554"/>
            <a:chExt cx="7428494" cy="1285884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142976" y="2214554"/>
              <a:ext cx="7428494" cy="1285884"/>
              <a:chOff x="1590" y="6818"/>
              <a:chExt cx="9754" cy="1260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9469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N</a:t>
                </a:r>
                <a:endPara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보스 </a:t>
                </a: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몬</a:t>
                </a:r>
                <a:endParaRPr kumimoji="1" 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1590" y="7192"/>
                <a:ext cx="7879" cy="750"/>
              </a:xfrm>
              <a:prstGeom prst="rightArrow">
                <a:avLst>
                  <a:gd name="adj1" fmla="val 39024"/>
                  <a:gd name="adj2" fmla="val 50115"/>
                </a:avLst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시작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2460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1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63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2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679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pitchFamily="50" charset="-127"/>
                    <a:cs typeface="굴림" pitchFamily="50" charset="-127"/>
                  </a:rPr>
                  <a:t>…..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28794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6692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2670578"/>
              <a:ext cx="1115467" cy="5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  ………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2403456"/>
              <a:ext cx="1269899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  스테이지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보스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몬스터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출현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5819" y="4214818"/>
            <a:ext cx="70723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던전은</a:t>
            </a:r>
            <a:r>
              <a:rPr lang="ko-KR" altLang="en-US" dirty="0" smtClean="0"/>
              <a:t> 실제 게임 유저와 협동 플레이 형식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파티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다수의 스테이지로 구성되어 있으며 제한 시간 내에 </a:t>
            </a:r>
            <a:r>
              <a:rPr lang="ko-KR" altLang="en-US" dirty="0" err="1" smtClean="0"/>
              <a:t>클리어해야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14414" y="1500174"/>
            <a:ext cx="6715172" cy="3777749"/>
            <a:chOff x="1455" y="5199"/>
            <a:chExt cx="9071" cy="51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5199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C000">
                    <a:gamma/>
                    <a:tint val="2000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견명조" pitchFamily="18" charset="-127"/>
                <a:ea typeface="HY견명조" pitchFamily="18" charset="-127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HY견명조" pitchFamily="18" charset="-127"/>
                  <a:ea typeface="HY견명조" pitchFamily="18" charset="-127"/>
                  <a:cs typeface="굴림" pitchFamily="50" charset="-127"/>
                </a:rPr>
                <a:t>퀘스트 성공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5" y="711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2	8330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1200+800 EXP,  300+150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833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05" y="780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1	8120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1200+700 EXP,  300+120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812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5" y="849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3	7890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300+90 GOLD, 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789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205" y="918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4	7110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300+60 GOLD, 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711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586" y="5572140"/>
            <a:ext cx="66768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기여도는 플레이어가 등록한 친구들과의 순위를 결정하는 기준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기여도가 높을 수록 순위가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819" y="1285860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레벨 상승   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포인트를 전투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교역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항해 </a:t>
            </a:r>
            <a:r>
              <a:rPr lang="ko-KR" altLang="en-US" dirty="0" err="1" smtClean="0">
                <a:sym typeface="Wingdings" pitchFamily="2" charset="2"/>
              </a:rPr>
              <a:t>능력치에</a:t>
            </a:r>
            <a:r>
              <a:rPr lang="ko-KR" altLang="en-US" dirty="0" smtClean="0">
                <a:sym typeface="Wingdings" pitchFamily="2" charset="2"/>
              </a:rPr>
              <a:t> 알맞게 분배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92943" y="2428868"/>
          <a:ext cx="7358115" cy="37147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52705"/>
                <a:gridCol w="2452705"/>
                <a:gridCol w="2452705"/>
              </a:tblGrid>
              <a:tr h="5942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교역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항해</a:t>
                      </a:r>
                      <a:endParaRPr lang="ko-KR" altLang="en-US" dirty="0"/>
                    </a:p>
                  </a:txBody>
                  <a:tcPr/>
                </a:tc>
              </a:tr>
              <a:tr h="31204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전투력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 스킬 효과 보정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교육 스킬 효과 보정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교역시</a:t>
                      </a:r>
                      <a:r>
                        <a:rPr lang="ko-KR" altLang="en-US" dirty="0" smtClean="0"/>
                        <a:t> 이익 증대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성능 향상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특수 기능 사용 확률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 속도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항해 중 재해 피해 감소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143116"/>
            <a:ext cx="7293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생활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게임을 진행하며 할 수 있는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콘텐츠에</a:t>
            </a:r>
            <a:r>
              <a:rPr lang="ko-KR" altLang="en-US" sz="2000" dirty="0" smtClean="0">
                <a:solidFill>
                  <a:srgbClr val="925F0C"/>
                </a:solidFill>
              </a:rPr>
              <a:t> 관련된 스킬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일반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전투 및 항해에 사용하는 스킬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생활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생활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43" y="2786058"/>
            <a:ext cx="7358114" cy="3214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1571612"/>
            <a:ext cx="605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생활 </a:t>
            </a:r>
            <a:r>
              <a:rPr lang="ko-KR" altLang="en-US" dirty="0" err="1" smtClean="0"/>
              <a:t>스킬은</a:t>
            </a:r>
            <a:r>
              <a:rPr lang="ko-KR" altLang="en-US" dirty="0" smtClean="0"/>
              <a:t> 스킬 레벨에 따라서 같은 정도의 일을 해도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많은 보상을 얻을 수 있거나 이에 도움을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일반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일반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819" y="2071678"/>
            <a:ext cx="7072362" cy="385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4500570"/>
            <a:ext cx="555152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세기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대항해시대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때에 사용된 배들을 인용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조선소를 통해 구입 및 자체 제작 가능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선백</a:t>
            </a:r>
            <a:r>
              <a:rPr lang="ko-KR" altLang="en-US" dirty="0" smtClean="0"/>
              <a:t> 상세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개조를 통해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10" name="그림 9" descr="선박트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71678"/>
            <a:ext cx="6302743" cy="1920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대포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무기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포.png"/>
          <p:cNvPicPr/>
          <p:nvPr/>
        </p:nvPicPr>
        <p:blipFill>
          <a:blip r:embed="rId2" cstate="print"/>
          <a:srcRect r="144" b="53198"/>
          <a:stretch>
            <a:fillRect/>
          </a:stretch>
        </p:blipFill>
        <p:spPr>
          <a:xfrm>
            <a:off x="1500166" y="1857364"/>
            <a:ext cx="6143668" cy="37862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장갑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" name="그림 6" descr="포.png"/>
          <p:cNvPicPr/>
          <p:nvPr/>
        </p:nvPicPr>
        <p:blipFill>
          <a:blip r:embed="rId2" cstate="print"/>
          <a:srcRect t="46802" r="144"/>
          <a:stretch>
            <a:fillRect/>
          </a:stretch>
        </p:blipFill>
        <p:spPr>
          <a:xfrm>
            <a:off x="1481400" y="1857364"/>
            <a:ext cx="6181200" cy="35655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선수상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선수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400" y="2020265"/>
            <a:ext cx="6181200" cy="3194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2642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THANK YOU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9337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797152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가을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(22)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남자든 여자든 누구라도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s://fbcdn-sphotos-b-a.akamaihd.net/hphotos-ak-prn1/24446_409376172483585_1329976949_n.jpg"/>
          <p:cNvPicPr>
            <a:picLocks noChangeAspect="1" noChangeArrowheads="1"/>
          </p:cNvPicPr>
          <p:nvPr/>
        </p:nvPicPr>
        <p:blipFill>
          <a:blip r:embed="rId2" cstate="print"/>
          <a:srcRect l="7875" r="21251" b="46762"/>
          <a:stretch>
            <a:fillRect/>
          </a:stretch>
        </p:blipFill>
        <p:spPr bwMode="auto">
          <a:xfrm>
            <a:off x="1115616" y="3140968"/>
            <a:ext cx="1512168" cy="1512168"/>
          </a:xfrm>
          <a:prstGeom prst="rect">
            <a:avLst/>
          </a:prstGeom>
          <a:noFill/>
        </p:spPr>
      </p:pic>
      <p:pic>
        <p:nvPicPr>
          <p:cNvPr id="1027" name="Picture 3" descr="C:\Users\q\Desktop\Downloads\CAPTURE_130eb075009.jpg"/>
          <p:cNvPicPr>
            <a:picLocks noChangeArrowheads="1"/>
          </p:cNvPicPr>
          <p:nvPr/>
        </p:nvPicPr>
        <p:blipFill>
          <a:blip r:embed="rId3" cstate="print"/>
          <a:srcRect l="17221" t="6294" r="21650" b="14563"/>
          <a:stretch>
            <a:fillRect/>
          </a:stretch>
        </p:blipFill>
        <p:spPr bwMode="auto">
          <a:xfrm>
            <a:off x="1115616" y="1484952"/>
            <a:ext cx="1512000" cy="1512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699792" y="3140968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윤희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여자지만 하렘이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1484784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김 경만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남자지만 남자가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8" name="Picture 4" descr="C:\Users\q\Desktop\Downloads\CYMERA_20121130_210824.jpg"/>
          <p:cNvPicPr>
            <a:picLocks noChangeArrowheads="1"/>
          </p:cNvPicPr>
          <p:nvPr/>
        </p:nvPicPr>
        <p:blipFill>
          <a:blip r:embed="rId4" cstate="print"/>
          <a:srcRect l="33200" t="35300" r="29000" b="33200"/>
          <a:stretch>
            <a:fillRect/>
          </a:stretch>
        </p:blipFill>
        <p:spPr bwMode="auto">
          <a:xfrm>
            <a:off x="1115784" y="4797152"/>
            <a:ext cx="1512000" cy="1512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어드벤쳐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1176</Words>
  <Application>Microsoft Office PowerPoint</Application>
  <PresentationFormat>화면 슬라이드 쇼(4:3)</PresentationFormat>
  <Paragraphs>353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KyungMan</cp:lastModifiedBy>
  <cp:revision>366</cp:revision>
  <cp:lastPrinted>2012-05-31T12:47:16Z</cp:lastPrinted>
  <dcterms:created xsi:type="dcterms:W3CDTF">2011-11-06T09:48:19Z</dcterms:created>
  <dcterms:modified xsi:type="dcterms:W3CDTF">2013-04-28T00:15:42Z</dcterms:modified>
</cp:coreProperties>
</file>