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9" r:id="rId3"/>
    <p:sldId id="258" r:id="rId4"/>
    <p:sldId id="290" r:id="rId5"/>
    <p:sldId id="284" r:id="rId6"/>
    <p:sldId id="268" r:id="rId7"/>
    <p:sldId id="285" r:id="rId8"/>
    <p:sldId id="271" r:id="rId9"/>
    <p:sldId id="275" r:id="rId10"/>
    <p:sldId id="272" r:id="rId11"/>
    <p:sldId id="288" r:id="rId12"/>
    <p:sldId id="289" r:id="rId13"/>
    <p:sldId id="286" r:id="rId14"/>
    <p:sldId id="273" r:id="rId15"/>
    <p:sldId id="274" r:id="rId16"/>
    <p:sldId id="276" r:id="rId17"/>
    <p:sldId id="291" r:id="rId18"/>
    <p:sldId id="292" r:id="rId19"/>
    <p:sldId id="293" r:id="rId20"/>
    <p:sldId id="277" r:id="rId21"/>
    <p:sldId id="278" r:id="rId22"/>
    <p:sldId id="294" r:id="rId23"/>
    <p:sldId id="279" r:id="rId24"/>
    <p:sldId id="280" r:id="rId25"/>
    <p:sldId id="281" r:id="rId26"/>
    <p:sldId id="282" r:id="rId2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25F0C"/>
    <a:srgbClr val="C48F1A"/>
    <a:srgbClr val="F1B50D"/>
    <a:srgbClr val="CC8512"/>
    <a:srgbClr val="AD710F"/>
    <a:srgbClr val="B59407"/>
    <a:srgbClr val="DDB509"/>
    <a:srgbClr val="CD8511"/>
    <a:srgbClr val="F1B451"/>
    <a:srgbClr val="CD84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2778" autoAdjust="0"/>
  </p:normalViewPr>
  <p:slideViewPr>
    <p:cSldViewPr>
      <p:cViewPr varScale="1">
        <p:scale>
          <a:sx n="57" d="100"/>
          <a:sy n="57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82" y="-96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A163-67EB-484F-8BD8-EC756142D620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DED7A-9ABF-4D4C-8BA3-435BDFA0BF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3009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BAD23-E32B-430A-9BE6-798912D5828C}" type="datetimeFigureOut">
              <a:rPr lang="ko-KR" altLang="en-US" smtClean="0"/>
              <a:pPr/>
              <a:t>2013-04-28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44A79-82A9-4790-802B-415584B9EE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0124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44A79-82A9-4790-802B-415584B9EE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7504" y="6381328"/>
            <a:ext cx="504056" cy="365125"/>
          </a:xfrm>
        </p:spPr>
        <p:txBody>
          <a:bodyPr/>
          <a:lstStyle>
            <a:lvl1pPr algn="ctr">
              <a:defRPr sz="1600" b="1"/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040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5F27-F58F-47F6-BA79-05481AC0152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5711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2AF4-1E0A-4D65-9773-01814F88EFB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79059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7C74-7FA0-42D3-8A76-B0E6FB4A9922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93242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EE31-6C0A-4238-98DF-32936EA5587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9159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7940-ABAA-4264-8E34-12C8CEE1B097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0647347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15A2-4B48-4023-A038-BA298F02A30D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4094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C9C-0338-4670-8F09-DAACBCDBC42F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6132246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A634-61EF-423C-9C4C-043FF12C6DFC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09827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67B1-BA6C-402E-BC5D-0CD4F92646D0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64201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B2E3-E144-4252-824D-79E36DFE1F7A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15440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EB29-31F7-4946-A662-04075E063F1E}" type="datetime1">
              <a:rPr lang="ko-KR" altLang="en-US" smtClean="0"/>
              <a:pPr/>
              <a:t>2013-04-28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AF18-BF2E-40A5-AFCC-D5AE0C2FE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0"/>
            <a:ext cx="9180512" cy="6885384"/>
            <a:chOff x="0" y="0"/>
            <a:chExt cx="9144000" cy="6858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=""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5866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-36512" y="620688"/>
            <a:ext cx="9180512" cy="4399880"/>
            <a:chOff x="-36512" y="620688"/>
            <a:chExt cx="9180512" cy="439988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-36512" y="4293096"/>
              <a:ext cx="37444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768937" y="2142541"/>
              <a:ext cx="2878027" cy="28780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44208" y="1268760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최종 기획서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2521" y="620688"/>
              <a:ext cx="56236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60" pitchFamily="18" charset="-127"/>
                  <a:ea typeface="-윤고딕360" pitchFamily="18" charset="-127"/>
                </a:rPr>
                <a:t>Tortuga Bay</a:t>
              </a:r>
              <a:endParaRPr lang="ko-KR" altLang="en-US" sz="7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804248" y="2852936"/>
              <a:ext cx="23397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3528" y="3851756"/>
              <a:ext cx="27478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Project Manager   – 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김 경만 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2902005"/>
              <a:ext cx="1810809" cy="181080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043608" y="4365104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가을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이 윤희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00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027" name="Picture 3" descr="C:\Users\q\Desktop\Documents\네이트온 받은 파일\스마트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4"/>
            <a:ext cx="6408712" cy="459076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1412776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보유률</a:t>
            </a:r>
            <a:r>
              <a:rPr lang="en-US" altLang="ko-KR" dirty="0" smtClean="0"/>
              <a:t>(2010</a:t>
            </a:r>
            <a:r>
              <a:rPr lang="ko-KR" altLang="en-US" dirty="0" smtClean="0"/>
              <a:t>년 통계청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트폰 게임의 선호 연령을 조사해보았습니다</a:t>
            </a:r>
            <a:endParaRPr kumimoji="1" 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그림 6" descr="top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412776"/>
            <a:ext cx="7632848" cy="4464496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3347864" y="836712"/>
            <a:ext cx="3168352" cy="1395536"/>
          </a:xfrm>
          <a:prstGeom prst="wedgeRectCallout">
            <a:avLst>
              <a:gd name="adj1" fmla="val -21837"/>
              <a:gd name="adj2" fmla="val 9678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2000" dirty="0" smtClean="0">
                <a:solidFill>
                  <a:schemeClr val="tx1"/>
                </a:solidFill>
              </a:rPr>
              <a:t> 게임 선호 연령층은 대부분 </a:t>
            </a:r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 남성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3068960"/>
            <a:ext cx="4248472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157192"/>
            <a:ext cx="432048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5148064" y="1268760"/>
            <a:ext cx="3168352" cy="2232248"/>
          </a:xfrm>
          <a:prstGeom prst="wedgeRectCallout">
            <a:avLst>
              <a:gd name="adj1" fmla="val -56469"/>
              <a:gd name="adj2" fmla="val 7414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‘</a:t>
            </a:r>
          </a:p>
          <a:p>
            <a:pPr algn="ctr"/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토투가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베이</a:t>
            </a:r>
            <a:r>
              <a:rPr lang="en-US" altLang="ko-KR" sz="2000" dirty="0" smtClean="0">
                <a:solidFill>
                  <a:schemeClr val="tx1"/>
                </a:solidFill>
              </a:rPr>
              <a:t>’</a:t>
            </a:r>
            <a:r>
              <a:rPr lang="ko-KR" altLang="en-US" sz="2000" dirty="0" smtClean="0">
                <a:solidFill>
                  <a:schemeClr val="tx1"/>
                </a:solidFill>
              </a:rPr>
              <a:t>는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주요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타겟층을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스마트폰을</a:t>
            </a:r>
            <a:r>
              <a:rPr lang="ko-KR" altLang="en-US" sz="2000" dirty="0" smtClean="0">
                <a:solidFill>
                  <a:schemeClr val="tx1"/>
                </a:solidFill>
              </a:rPr>
              <a:t> 보유한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대의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성인 남녀로 </a:t>
            </a:r>
            <a:r>
              <a:rPr lang="ko-KR" altLang="en-US" sz="2000" dirty="0" smtClean="0">
                <a:solidFill>
                  <a:schemeClr val="tx1"/>
                </a:solidFill>
              </a:rPr>
              <a:t>선정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7" name="그림 6" descr="보급률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608" y="1700808"/>
            <a:ext cx="3384376" cy="4032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7744" y="573325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스마트폰</a:t>
            </a:r>
            <a:r>
              <a:rPr lang="ko-KR" altLang="en-US" dirty="0" smtClean="0"/>
              <a:t> 보급률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9274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3.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비즈니스 모델링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1772816"/>
            <a:ext cx="4104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리얼리티를 추구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자동차처럼 자신만의 공간을 원함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경쟁 의식 강함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어드벤처 선호도 높음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4658360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감성적인 자극에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민감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행동에 대한 필연적 이유 제시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캐릭터 및 </a:t>
            </a:r>
            <a:r>
              <a:rPr lang="en-US" altLang="ko-KR" sz="2000" dirty="0" smtClean="0">
                <a:solidFill>
                  <a:srgbClr val="925F0C"/>
                </a:solidFill>
              </a:rPr>
              <a:t>UI </a:t>
            </a:r>
            <a:r>
              <a:rPr lang="ko-KR" altLang="en-US" sz="2000" dirty="0" smtClean="0">
                <a:solidFill>
                  <a:srgbClr val="925F0C"/>
                </a:solidFill>
              </a:rPr>
              <a:t>디자인을 중요시 함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024" y="1951097"/>
            <a:ext cx="4355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현실감 느껴지는 그래픽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err="1" smtClean="0">
                <a:solidFill>
                  <a:srgbClr val="925F0C"/>
                </a:solidFill>
              </a:rPr>
              <a:t>하우징</a:t>
            </a:r>
            <a:r>
              <a:rPr lang="ko-KR" altLang="en-US" sz="2000" dirty="0" smtClean="0">
                <a:solidFill>
                  <a:srgbClr val="925F0C"/>
                </a:solidFill>
              </a:rPr>
              <a:t> 시스템 채용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랭킹 시스템 도입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941168"/>
            <a:ext cx="435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시나리오 완성을 위해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수행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pPr marL="285750" indent="-285750">
              <a:lnSpc>
                <a:spcPct val="200000"/>
              </a:lnSpc>
            </a:pPr>
            <a:r>
              <a:rPr lang="ko-KR" altLang="en-US" sz="2000" dirty="0" smtClean="0">
                <a:solidFill>
                  <a:srgbClr val="925F0C"/>
                </a:solidFill>
              </a:rPr>
              <a:t>대체로 밝은 톤의 </a:t>
            </a:r>
            <a:r>
              <a:rPr lang="en-US" altLang="ko-KR" sz="2000" dirty="0" smtClean="0">
                <a:solidFill>
                  <a:srgbClr val="925F0C"/>
                </a:solidFill>
              </a:rPr>
              <a:t>UI</a:t>
            </a:r>
            <a:r>
              <a:rPr lang="ko-KR" altLang="en-US" sz="2000" dirty="0" smtClean="0">
                <a:solidFill>
                  <a:srgbClr val="925F0C"/>
                </a:solidFill>
              </a:rPr>
              <a:t>와 인터페이스</a:t>
            </a:r>
            <a:endParaRPr lang="en-US" altLang="ko-KR" sz="2000" dirty="0" smtClean="0">
              <a:solidFill>
                <a:srgbClr val="925F0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36504" y="1224136"/>
            <a:ext cx="4644008" cy="476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게임 적용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3131840" y="1340768"/>
            <a:ext cx="1872208" cy="504056"/>
          </a:xfrm>
          <a:prstGeom prst="wedgeRectCallout">
            <a:avLst>
              <a:gd name="adj1" fmla="val -41353"/>
              <a:gd name="adj2" fmla="val 1103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남성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419872" y="4221088"/>
            <a:ext cx="1872208" cy="504056"/>
          </a:xfrm>
          <a:prstGeom prst="wedgeRectCallout">
            <a:avLst>
              <a:gd name="adj1" fmla="val -43642"/>
              <a:gd name="adj2" fmla="val 1081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여성 선호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8024" y="1124744"/>
            <a:ext cx="3960440" cy="53285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전략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84784"/>
            <a:ext cx="2376264" cy="3960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홍보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메체</a:t>
            </a:r>
            <a:endParaRPr lang="en-US" altLang="ko-KR" sz="2400" b="1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75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76872"/>
            <a:ext cx="288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영상매체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잡지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인터넷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오프라인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544" y="1816107"/>
            <a:ext cx="4104456" cy="504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인기 드라마 혹은 영화의 </a:t>
            </a:r>
            <a:r>
              <a:rPr lang="en-US" altLang="ko-KR" dirty="0" smtClean="0">
                <a:solidFill>
                  <a:srgbClr val="925F0C"/>
                </a:solidFill>
              </a:rPr>
              <a:t>PPL(Product Placement)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대중교통 </a:t>
            </a: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TV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방송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잡지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6">
                    <a:lumMod val="50000"/>
                  </a:schemeClr>
                </a:solidFill>
              </a:rPr>
              <a:t>SNS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를 통한 광고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게임 웹진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길거리 이벤트 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베타 테스트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15816" y="3068960"/>
            <a:ext cx="1728192" cy="86409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260680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4.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시나리오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84784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1452982" cy="1822399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484784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1763688" y="3429000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452807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en-US" altLang="ko-KR" dirty="0" smtClean="0"/>
              <a:t>	    </a:t>
            </a:r>
            <a:r>
              <a:rPr lang="ko-KR" altLang="en-US" dirty="0" err="1" smtClean="0"/>
              <a:t>코델리아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애노미티</a:t>
            </a:r>
            <a:r>
              <a:rPr lang="en-US" altLang="ko-KR" dirty="0" smtClean="0"/>
              <a:t>	    (</a:t>
            </a:r>
            <a:r>
              <a:rPr lang="ko-KR" altLang="en-US" dirty="0" err="1" smtClean="0"/>
              <a:t>바스티아</a:t>
            </a:r>
            <a:endParaRPr lang="en-US" altLang="ko-KR" dirty="0" smtClean="0"/>
          </a:p>
          <a:p>
            <a:r>
              <a:rPr lang="ko-KR" altLang="en-US" dirty="0" smtClean="0"/>
              <a:t>  공화국</a:t>
            </a:r>
            <a:r>
              <a:rPr lang="en-US" altLang="ko-KR" dirty="0" smtClean="0"/>
              <a:t>		      </a:t>
            </a:r>
            <a:r>
              <a:rPr lang="ko-KR" altLang="en-US" dirty="0" smtClean="0"/>
              <a:t>제국 황녀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>
            <a:off x="3995936" y="2348880"/>
            <a:ext cx="2304256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88024" y="1988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결사반대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</a:t>
            </a:r>
            <a:r>
              <a:rPr lang="ko-KR" altLang="en-US" dirty="0" smtClean="0"/>
              <a:t>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365104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652120" y="5805264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9294946">
            <a:off x="5455283" y="4614127"/>
            <a:ext cx="1372394" cy="3081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200" y="4653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우호적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116632" y="5949280"/>
            <a:ext cx="2664296" cy="2448272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212610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517232"/>
            <a:ext cx="803758" cy="1008112"/>
          </a:xfrm>
          <a:prstGeom prst="rect">
            <a:avLst/>
          </a:prstGeom>
          <a:noFill/>
        </p:spPr>
      </p:pic>
      <p:pic>
        <p:nvPicPr>
          <p:cNvPr id="38916" name="Picture 4" descr="C:\Users\q\AppData\Local\Microsoft\Windows\Temporary Internet Files\Content.IE5\3HYN6C72\MC90042638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556792"/>
            <a:ext cx="1264615" cy="1829714"/>
          </a:xfrm>
          <a:prstGeom prst="rect">
            <a:avLst/>
          </a:prstGeom>
          <a:noFill/>
        </p:spPr>
      </p:pic>
      <p:sp>
        <p:nvSpPr>
          <p:cNvPr id="7" name="하트 6"/>
          <p:cNvSpPr/>
          <p:nvPr/>
        </p:nvSpPr>
        <p:spPr>
          <a:xfrm>
            <a:off x="5364088" y="2060848"/>
            <a:ext cx="648072" cy="57606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4716016" y="2636912"/>
            <a:ext cx="1872208" cy="2880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350100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아버지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바스티안</a:t>
            </a:r>
            <a:r>
              <a:rPr lang="ko-KR" altLang="en-US" dirty="0" smtClean="0"/>
              <a:t> </a:t>
            </a:r>
            <a:r>
              <a:rPr lang="ko-KR" altLang="en-US" dirty="0" smtClean="0"/>
              <a:t>황제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051720" y="2084605"/>
            <a:ext cx="985136" cy="199246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43608" y="1268760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니콜라스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알데바란</a:t>
            </a:r>
            <a:r>
              <a:rPr lang="ko-KR" altLang="en-US" dirty="0" smtClean="0"/>
              <a:t> 왕국 왕자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 rot="18397709">
            <a:off x="790924" y="4724556"/>
            <a:ext cx="1513477" cy="31046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38435" y="29969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정략 결혼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63688" y="4870901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멸망시킴</a:t>
            </a:r>
            <a:endParaRPr lang="en-US" altLang="ko-KR" dirty="0" smtClean="0"/>
          </a:p>
          <a:p>
            <a:r>
              <a:rPr lang="ko-KR" altLang="en-US" dirty="0" err="1" smtClean="0"/>
              <a:t>아드리안은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섬으로 피신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4149080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코델리아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바스티아</a:t>
            </a:r>
            <a:r>
              <a:rPr lang="ko-KR" altLang="en-US" dirty="0" smtClean="0"/>
              <a:t> 제국 황녀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91680" y="6165304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-1620688" y="5589240"/>
            <a:ext cx="4536504" cy="3600400"/>
          </a:xfrm>
          <a:prstGeom prst="ellipse">
            <a:avLst/>
          </a:prstGeom>
          <a:solidFill>
            <a:srgbClr val="C48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0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38914" name="Picture 2" descr="C:\Users\q\AppData\Local\Microsoft\Windows\Temporary Internet Files\Content.IE5\3HYN6C72\MC9003616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636546"/>
            <a:ext cx="1330452" cy="1864462"/>
          </a:xfrm>
          <a:prstGeom prst="rect">
            <a:avLst/>
          </a:prstGeom>
          <a:noFill/>
        </p:spPr>
      </p:pic>
      <p:pic>
        <p:nvPicPr>
          <p:cNvPr id="38915" name="Picture 3" descr="C:\Users\q\AppData\Local\Microsoft\Windows\Temporary Internet Files\Content.IE5\3HYN6C72\MC900361658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708920"/>
            <a:ext cx="3096344" cy="3883584"/>
          </a:xfrm>
          <a:prstGeom prst="rect">
            <a:avLst/>
          </a:prstGeom>
          <a:noFill/>
        </p:spPr>
      </p:pic>
      <p:sp>
        <p:nvSpPr>
          <p:cNvPr id="9" name="왼쪽 화살표 8"/>
          <p:cNvSpPr/>
          <p:nvPr/>
        </p:nvSpPr>
        <p:spPr>
          <a:xfrm rot="9685460">
            <a:off x="3136564" y="3306291"/>
            <a:ext cx="3046648" cy="328498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7" name="Picture 5" descr="C:\Users\q\AppData\Local\Microsoft\Windows\Temporary Internet Files\Content.IE5\67YGX79E\MC900345148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516216" y="1412776"/>
            <a:ext cx="985136" cy="1992467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835696" y="6309320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27729" y="5877272"/>
            <a:ext cx="665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아드리안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 </a:t>
            </a:r>
            <a:r>
              <a:rPr lang="ko-KR" altLang="en-US" dirty="0" err="1" smtClean="0"/>
              <a:t>애노미티</a:t>
            </a:r>
            <a:r>
              <a:rPr lang="ko-KR" altLang="en-US" dirty="0" smtClean="0"/>
              <a:t> 공화국 왕자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현재는 </a:t>
            </a:r>
            <a:r>
              <a:rPr lang="ko-KR" altLang="en-US" dirty="0" err="1" smtClean="0"/>
              <a:t>토투가</a:t>
            </a:r>
            <a:r>
              <a:rPr lang="ko-KR" altLang="en-US" dirty="0" smtClean="0"/>
              <a:t> 섬 피신 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37170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복수 다짐</a:t>
            </a:r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1979712" y="1412776"/>
            <a:ext cx="3024336" cy="1224136"/>
          </a:xfrm>
          <a:prstGeom prst="cloudCallout">
            <a:avLst>
              <a:gd name="adj1" fmla="val -21305"/>
              <a:gd name="adj2" fmla="val 963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증오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원망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미련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자괴감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36512" y="-27384"/>
            <a:ext cx="9180512" cy="202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6525344"/>
            <a:ext cx="9180512" cy="343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-36512" y="4293096"/>
            <a:ext cx="374441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08077" y="692696"/>
            <a:ext cx="4959355" cy="55446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제안 서비스 소개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서비스명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2.2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장르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2.3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특징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2.5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목표 대상 고객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비즈니스 모델링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	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3.1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기대 효과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3.2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홍보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영업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/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마케팅 협력 방안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방법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91880" y="620688"/>
            <a:ext cx="56521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1251" y="382466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213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1, 2, 3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1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</a:t>
            </a:r>
            <a:r>
              <a:rPr lang="ko-KR" altLang="en-US" sz="2000" dirty="0" smtClean="0">
                <a:solidFill>
                  <a:srgbClr val="925F0C"/>
                </a:solidFill>
              </a:rPr>
              <a:t> 섬에서 게임을 시작하고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튜토리얼을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진행을 통해 게임의 전반적인 분위기를 익혀갑니다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2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퀘스트</a:t>
            </a:r>
            <a:r>
              <a:rPr lang="ko-KR" altLang="en-US" sz="2000" dirty="0" smtClean="0">
                <a:solidFill>
                  <a:srgbClr val="925F0C"/>
                </a:solidFill>
              </a:rPr>
              <a:t> 전개상 우연적으로 표류를 당해서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제국으로 떠내려갑니다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가진 것을 모두 잃어 하는 수 없이 그 곳에서 새로 일자리를 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찾고</a:t>
            </a:r>
            <a:r>
              <a:rPr lang="en-US" altLang="ko-KR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smtClean="0">
                <a:solidFill>
                  <a:srgbClr val="925F0C"/>
                </a:solidFill>
              </a:rPr>
              <a:t>돈을 법니다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3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토투가와</a:t>
            </a:r>
            <a:r>
              <a:rPr lang="ko-KR" altLang="en-US" sz="2000" dirty="0" smtClean="0">
                <a:solidFill>
                  <a:srgbClr val="925F0C"/>
                </a:solidFill>
              </a:rPr>
              <a:t>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 중에서 스토리 진행을 위해 한 팀을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결정해야만 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761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시나리오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–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에피소드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4, 5, 6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700808"/>
            <a:ext cx="88200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토투가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토투가를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endParaRPr lang="en-US" altLang="ko-KR" sz="2000" dirty="0" smtClean="0">
              <a:solidFill>
                <a:srgbClr val="925F0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rgbClr val="925F0C"/>
                </a:solidFill>
              </a:rPr>
              <a:t> 에피소드 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4~6 (</a:t>
            </a:r>
            <a:r>
              <a:rPr lang="ko-KR" altLang="en-US" sz="2000" b="1" dirty="0" err="1" smtClean="0">
                <a:solidFill>
                  <a:srgbClr val="925F0C"/>
                </a:solidFill>
              </a:rPr>
              <a:t>바스티아</a:t>
            </a:r>
            <a:r>
              <a:rPr lang="en-US" altLang="ko-KR" sz="2000" b="1" dirty="0" smtClean="0">
                <a:solidFill>
                  <a:srgbClr val="925F0C"/>
                </a:solidFill>
              </a:rPr>
              <a:t>)</a:t>
            </a:r>
          </a:p>
          <a:p>
            <a:r>
              <a:rPr lang="ko-KR" altLang="en-US" sz="2000" dirty="0" err="1" smtClean="0">
                <a:solidFill>
                  <a:srgbClr val="925F0C"/>
                </a:solidFill>
              </a:rPr>
              <a:t>바스티아를</a:t>
            </a:r>
            <a:r>
              <a:rPr lang="ko-KR" altLang="en-US" sz="2000" dirty="0" smtClean="0">
                <a:solidFill>
                  <a:srgbClr val="925F0C"/>
                </a:solidFill>
              </a:rPr>
              <a:t> 선택한 경우의 시나리오가 진행됩니다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플레이어는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토투가의</a:t>
            </a:r>
            <a:r>
              <a:rPr lang="ko-KR" altLang="en-US" sz="2000" dirty="0" smtClean="0">
                <a:solidFill>
                  <a:srgbClr val="925F0C"/>
                </a:solidFill>
              </a:rPr>
              <a:t> 편에 서서 </a:t>
            </a:r>
            <a:r>
              <a:rPr lang="ko-KR" altLang="en-US" sz="2000" dirty="0" err="1" smtClean="0">
                <a:solidFill>
                  <a:srgbClr val="925F0C"/>
                </a:solidFill>
              </a:rPr>
              <a:t>바스티아</a:t>
            </a:r>
            <a:r>
              <a:rPr lang="ko-KR" altLang="en-US" sz="2000" dirty="0" smtClean="0">
                <a:solidFill>
                  <a:srgbClr val="925F0C"/>
                </a:solidFill>
              </a:rPr>
              <a:t> 제국과의 전쟁에서 승리해야</a:t>
            </a:r>
            <a:endParaRPr lang="en-US" altLang="ko-KR" sz="2000" dirty="0" smtClean="0">
              <a:solidFill>
                <a:srgbClr val="925F0C"/>
              </a:solidFill>
            </a:endParaRPr>
          </a:p>
          <a:p>
            <a:r>
              <a:rPr lang="ko-KR" altLang="en-US" sz="2000" dirty="0" smtClean="0">
                <a:solidFill>
                  <a:srgbClr val="925F0C"/>
                </a:solidFill>
              </a:rPr>
              <a:t>합니다</a:t>
            </a:r>
            <a:r>
              <a:rPr lang="en-US" altLang="ko-KR" sz="2000" dirty="0" smtClean="0">
                <a:solidFill>
                  <a:srgbClr val="925F0C"/>
                </a:solidFill>
              </a:rPr>
              <a:t>.</a:t>
            </a:r>
            <a:endParaRPr lang="ko-KR" altLang="en-US" sz="2000" dirty="0">
              <a:solidFill>
                <a:srgbClr val="925F0C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5.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특징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화살표 11"/>
          <p:cNvSpPr/>
          <p:nvPr/>
        </p:nvSpPr>
        <p:spPr>
          <a:xfrm rot="1807683">
            <a:off x="-234811" y="3653834"/>
            <a:ext cx="9607747" cy="648072"/>
          </a:xfrm>
          <a:prstGeom prst="rightArrow">
            <a:avLst>
              <a:gd name="adj1" fmla="val 50000"/>
              <a:gd name="adj2" fmla="val 9980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5.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게임 특징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5536" y="134076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1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1619672" y="206084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2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2915816" y="278092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3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4211960" y="350100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4</a:t>
            </a:r>
            <a:endParaRPr lang="ko-KR" altLang="en-US" b="1" dirty="0"/>
          </a:p>
        </p:txBody>
      </p:sp>
      <p:sp>
        <p:nvSpPr>
          <p:cNvPr id="10" name="타원 9"/>
          <p:cNvSpPr/>
          <p:nvPr/>
        </p:nvSpPr>
        <p:spPr>
          <a:xfrm>
            <a:off x="5436096" y="4221088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5</a:t>
            </a:r>
            <a:endParaRPr lang="ko-KR" altLang="en-US" b="1" dirty="0"/>
          </a:p>
        </p:txBody>
      </p:sp>
      <p:sp>
        <p:nvSpPr>
          <p:cNvPr id="11" name="타원 10"/>
          <p:cNvSpPr/>
          <p:nvPr/>
        </p:nvSpPr>
        <p:spPr>
          <a:xfrm>
            <a:off x="6732240" y="5013176"/>
            <a:ext cx="1296144" cy="11521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EP 6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1556792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시나리오에 따른 순차적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메인 </a:t>
            </a:r>
            <a:r>
              <a:rPr lang="ko-KR" altLang="en-US" dirty="0" err="1" smtClean="0">
                <a:solidFill>
                  <a:schemeClr val="tx1"/>
                </a:solidFill>
              </a:rPr>
              <a:t>퀘스트를</a:t>
            </a:r>
            <a:r>
              <a:rPr lang="ko-KR" altLang="en-US" dirty="0" smtClean="0">
                <a:solidFill>
                  <a:schemeClr val="tx1"/>
                </a:solidFill>
              </a:rPr>
              <a:t> 반드시 완료해야만 다음 시나리오 진행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4941168"/>
            <a:ext cx="4608512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직접 항해하며 해적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몬스터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사냥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solidFill>
                  <a:schemeClr val="tx1"/>
                </a:solidFill>
              </a:rPr>
              <a:t>SNS </a:t>
            </a:r>
            <a:r>
              <a:rPr lang="ko-KR" altLang="en-US" dirty="0" smtClean="0">
                <a:solidFill>
                  <a:schemeClr val="tx1"/>
                </a:solidFill>
              </a:rPr>
              <a:t>연동을 통한 </a:t>
            </a:r>
            <a:r>
              <a:rPr lang="ko-KR" altLang="en-US" dirty="0" err="1" smtClean="0">
                <a:solidFill>
                  <a:schemeClr val="tx1"/>
                </a:solidFill>
              </a:rPr>
              <a:t>소셜</a:t>
            </a:r>
            <a:r>
              <a:rPr lang="ko-KR" altLang="en-US" dirty="0" smtClean="0">
                <a:solidFill>
                  <a:schemeClr val="tx1"/>
                </a:solidFill>
              </a:rPr>
              <a:t> 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1.3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소재 및 배경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196560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팀원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1.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팀원 소개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4797152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가을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(22)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남자든 여자든 누구라도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6" name="Picture 2" descr="https://fbcdn-sphotos-b-a.akamaihd.net/hphotos-ak-prn1/24446_409376172483585_1329976949_n.jpg"/>
          <p:cNvPicPr>
            <a:picLocks noChangeAspect="1" noChangeArrowheads="1"/>
          </p:cNvPicPr>
          <p:nvPr/>
        </p:nvPicPr>
        <p:blipFill>
          <a:blip r:embed="rId2" cstate="print"/>
          <a:srcRect l="7875" r="21251" b="46762"/>
          <a:stretch>
            <a:fillRect/>
          </a:stretch>
        </p:blipFill>
        <p:spPr bwMode="auto">
          <a:xfrm>
            <a:off x="1115616" y="3140968"/>
            <a:ext cx="1512168" cy="1512168"/>
          </a:xfrm>
          <a:prstGeom prst="rect">
            <a:avLst/>
          </a:prstGeom>
          <a:noFill/>
        </p:spPr>
      </p:pic>
      <p:pic>
        <p:nvPicPr>
          <p:cNvPr id="1027" name="Picture 3" descr="C:\Users\q\Desktop\Downloads\CAPTURE_130eb075009.jpg"/>
          <p:cNvPicPr>
            <a:picLocks noChangeArrowheads="1"/>
          </p:cNvPicPr>
          <p:nvPr/>
        </p:nvPicPr>
        <p:blipFill>
          <a:blip r:embed="rId3" cstate="print"/>
          <a:srcRect l="17221" t="6294" r="21650" b="14563"/>
          <a:stretch>
            <a:fillRect/>
          </a:stretch>
        </p:blipFill>
        <p:spPr bwMode="auto">
          <a:xfrm>
            <a:off x="1115616" y="1484952"/>
            <a:ext cx="1512000" cy="15120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699792" y="3140968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 윤희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여자지만 하렘이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99792" y="1484784"/>
            <a:ext cx="5472608" cy="1512168"/>
          </a:xfrm>
          <a:prstGeom prst="rect">
            <a:avLst/>
          </a:prstGeom>
          <a:gradFill flip="none" rotWithShape="1">
            <a:gsLst>
              <a:gs pos="0">
                <a:srgbClr val="F1B50D">
                  <a:tint val="66000"/>
                  <a:satMod val="160000"/>
                </a:srgbClr>
              </a:gs>
              <a:gs pos="50000">
                <a:srgbClr val="F1B50D">
                  <a:tint val="44500"/>
                  <a:satMod val="160000"/>
                </a:srgbClr>
              </a:gs>
              <a:gs pos="100000">
                <a:srgbClr val="F1B50D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이름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김 경만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(23)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학력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명지대학교 컴퓨터공학과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학년 재학 중</a:t>
            </a:r>
            <a:endParaRPr lang="en-US" altLang="ko-KR" dirty="0" smtClean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특이사항 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남자지만 남자가 좋아요</a:t>
            </a:r>
            <a:r>
              <a:rPr lang="en-US" altLang="ko-KR" dirty="0" smtClean="0">
                <a:solidFill>
                  <a:schemeClr val="tx1"/>
                </a:solidFill>
                <a:latin typeface="HY신명조" pitchFamily="18" charset="-127"/>
                <a:ea typeface="HY신명조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1028" name="Picture 4" descr="C:\Users\q\Desktop\Downloads\CYMERA_20121130_210824.jpg"/>
          <p:cNvPicPr>
            <a:picLocks noChangeArrowheads="1"/>
          </p:cNvPicPr>
          <p:nvPr/>
        </p:nvPicPr>
        <p:blipFill>
          <a:blip r:embed="rId4" cstate="print"/>
          <a:srcRect l="33200" t="35300" r="29000" b="33200"/>
          <a:stretch>
            <a:fillRect/>
          </a:stretch>
        </p:blipFill>
        <p:spPr bwMode="auto">
          <a:xfrm>
            <a:off x="1115784" y="4797152"/>
            <a:ext cx="1512000" cy="1512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4920165" y="5085184"/>
              <a:ext cx="0" cy="17728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0" y="4149080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6176" y="2697045"/>
              <a:ext cx="2987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3132987" y="1989987"/>
              <a:ext cx="2878027" cy="287802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53391" y="3383994"/>
              <a:ext cx="30348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ko-KR" altLang="en-US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제안 서비스 소개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4247456" y="0"/>
              <a:ext cx="0" cy="170080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436253" y="16489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01</a:t>
              </a:r>
              <a:endParaRPr lang="ko-KR" altLang="en-US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9248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3006910" cy="3213358"/>
            <a:chOff x="224258" y="285909"/>
            <a:chExt cx="3006910" cy="32133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2871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서비스명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869" y="2852936"/>
              <a:ext cx="19479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2.2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장르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8509" y="1052736"/>
            <a:ext cx="8555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(Tortuga Bay)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사랑과 모험이 숨쉬는 바다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액션 어드벤처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‘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토투가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베이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9" y="3645024"/>
            <a:ext cx="855549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 전략 시뮬레이션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4258" y="285909"/>
            <a:ext cx="5315234" cy="693078"/>
            <a:chOff x="224258" y="285909"/>
            <a:chExt cx="5315234" cy="69307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01709">
              <a:off x="224258" y="285909"/>
              <a:ext cx="571128" cy="57112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59869" y="332656"/>
              <a:ext cx="51796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2.1 </a:t>
              </a:r>
              <a:r>
                <a:rPr lang="ko-KR" altLang="en-US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6">
                      <a:lumMod val="50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서비스 내용 및 특성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1340768"/>
            <a:ext cx="85554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재미 본질을 추구하여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RPG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게임의 궁극적인 목적인 캐릭터 육성 외에 다양한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콘텐츠를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즐길 수 있도록 기능을 추가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정해진 시나리오 내에서 플레이어에 선택에 따라 시나리오 전개가 변화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단순한 라운드 형식의 전투는 자칫 쉽게 지루해질 수 있으므로 전투는 전략 시뮬레이션으로 구성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메인 시나리오와 별개로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소셜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기능이 추가되어 친구와 함께 </a:t>
            </a:r>
            <a:r>
              <a:rPr lang="ko-KR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퀘스트를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 진행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기여도를 통한 유저간 순위 경쟁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2777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869" y="332656"/>
            <a:ext cx="5179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2.1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서비스 내용 및 특성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27584" y="1340768"/>
            <a:ext cx="7297655" cy="1800200"/>
            <a:chOff x="1979712" y="4653136"/>
            <a:chExt cx="7297655" cy="18002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979712" y="4653136"/>
              <a:ext cx="4464496" cy="1800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다양한 전개의 시나리오와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콘텐츠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419872" y="5301208"/>
              <a:ext cx="1584176" cy="10081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단순 반복 작업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RPG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 flipV="1">
              <a:off x="4932040" y="5949280"/>
              <a:ext cx="1872208" cy="216024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70134" y="6011996"/>
              <a:ext cx="216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RPG</a:t>
              </a:r>
              <a:r>
                <a:rPr lang="ko-KR" altLang="en-US" dirty="0" smtClean="0"/>
                <a:t>의 치명적 단점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6156176" y="5085184"/>
              <a:ext cx="93610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164288" y="4869160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err="1" smtClean="0"/>
                <a:t>토투가베이의</a:t>
              </a:r>
              <a:r>
                <a:rPr lang="ko-KR" altLang="en-US" dirty="0" smtClean="0"/>
                <a:t> 강점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600" y="3573016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한 편의 소설을 읽는 듯한 게임 전개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71600" y="4581128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캐주얼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콘텐츠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항해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무역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술집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5517232"/>
            <a:ext cx="5832648" cy="6480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게임 유저와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PvE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AF18-BF2E-40A5-AFCC-D5AE0C2FE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9869" y="332656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2.4 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latin typeface="-윤고딕330" pitchFamily="18" charset="-127"/>
                <a:ea typeface="-윤고딕330" pitchFamily="18" charset="-127"/>
              </a:rPr>
              <a:t>주요 메뉴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3828" y="1484784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1.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환경설정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도움말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4.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캐릭터 선택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게임 시작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랭킹 보기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</a:rPr>
              <a:t>7.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</a:rPr>
              <a:t>종료하기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740</Words>
  <Application>Microsoft Office PowerPoint</Application>
  <PresentationFormat>화면 슬라이드 쇼(4:3)</PresentationFormat>
  <Paragraphs>220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q</cp:lastModifiedBy>
  <cp:revision>341</cp:revision>
  <cp:lastPrinted>2012-05-31T12:47:16Z</cp:lastPrinted>
  <dcterms:created xsi:type="dcterms:W3CDTF">2011-11-06T09:48:19Z</dcterms:created>
  <dcterms:modified xsi:type="dcterms:W3CDTF">2013-04-27T21:01:06Z</dcterms:modified>
</cp:coreProperties>
</file>