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35"/>
  </p:notesMasterIdLst>
  <p:sldIdLst>
    <p:sldId id="256" r:id="rId2"/>
    <p:sldId id="518" r:id="rId3"/>
    <p:sldId id="445" r:id="rId4"/>
    <p:sldId id="505" r:id="rId5"/>
    <p:sldId id="464" r:id="rId6"/>
    <p:sldId id="519" r:id="rId7"/>
    <p:sldId id="446" r:id="rId8"/>
    <p:sldId id="516" r:id="rId9"/>
    <p:sldId id="514" r:id="rId10"/>
    <p:sldId id="460" r:id="rId11"/>
    <p:sldId id="447" r:id="rId12"/>
    <p:sldId id="458" r:id="rId13"/>
    <p:sldId id="517" r:id="rId14"/>
    <p:sldId id="489" r:id="rId15"/>
    <p:sldId id="466" r:id="rId16"/>
    <p:sldId id="463" r:id="rId17"/>
    <p:sldId id="477" r:id="rId18"/>
    <p:sldId id="481" r:id="rId19"/>
    <p:sldId id="479" r:id="rId20"/>
    <p:sldId id="444" r:id="rId21"/>
    <p:sldId id="499" r:id="rId22"/>
    <p:sldId id="500" r:id="rId23"/>
    <p:sldId id="510" r:id="rId24"/>
    <p:sldId id="511" r:id="rId25"/>
    <p:sldId id="501" r:id="rId26"/>
    <p:sldId id="502" r:id="rId27"/>
    <p:sldId id="503" r:id="rId28"/>
    <p:sldId id="504" r:id="rId29"/>
    <p:sldId id="509" r:id="rId30"/>
    <p:sldId id="506" r:id="rId31"/>
    <p:sldId id="507" r:id="rId32"/>
    <p:sldId id="508" r:id="rId33"/>
    <p:sldId id="475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6148" autoAdjust="0"/>
  </p:normalViewPr>
  <p:slideViewPr>
    <p:cSldViewPr snapToGrid="0" snapToObjects="1">
      <p:cViewPr varScale="1">
        <p:scale>
          <a:sx n="114" d="100"/>
          <a:sy n="114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F5D1-9698-BE48-BAE1-7DC8ABCEE718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C805-B0E2-7544-BD42-689417B10D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.bioc.cancerdatasci.org/" TargetMode="External"/><Relationship Id="rId7" Type="http://schemas.openxmlformats.org/officeDocument/2006/relationships/hyperlink" Target="mailto:ludwig.geistlinger@sph.cuny.edu" TargetMode="External"/><Relationship Id="rId2" Type="http://schemas.openxmlformats.org/officeDocument/2006/relationships/hyperlink" Target="https://waldronlab.io/enrichOm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conductor.org/EnrichmentBrowser" TargetMode="External"/><Relationship Id="rId5" Type="http://schemas.openxmlformats.org/officeDocument/2006/relationships/hyperlink" Target="https://github.com/waldronlab/enrichOmics" TargetMode="External"/><Relationship Id="rId4" Type="http://schemas.openxmlformats.org/officeDocument/2006/relationships/hyperlink" Target="https://github.com/waldronlab/enrichOmics/issu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cap="none" dirty="0" err="1">
                <a:cs typeface="Arial"/>
              </a:rPr>
              <a:t>Functional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enrichment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analysis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of</a:t>
            </a:r>
            <a:r>
              <a:rPr lang="de-DE" sz="2400" cap="none" dirty="0">
                <a:cs typeface="Arial"/>
              </a:rPr>
              <a:t> high-</a:t>
            </a:r>
            <a:r>
              <a:rPr lang="de-DE" sz="2400" cap="none" dirty="0" err="1">
                <a:cs typeface="Arial"/>
              </a:rPr>
              <a:t>throughput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omics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data</a:t>
            </a:r>
            <a:endParaRPr lang="de-DE" sz="2400" cap="none" dirty="0">
              <a:latin typeface="Arial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16162" cy="1752600"/>
          </a:xfrm>
        </p:spPr>
        <p:txBody>
          <a:bodyPr/>
          <a:lstStyle/>
          <a:p>
            <a:r>
              <a:rPr lang="de-DE" sz="1800" dirty="0"/>
              <a:t>Ludwig Geistlinger</a:t>
            </a:r>
            <a:r>
              <a:rPr lang="de-DE" dirty="0"/>
              <a:t>			          	    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Jul 28, 2020</a:t>
            </a: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School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Public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City University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New York</a:t>
            </a:r>
          </a:p>
        </p:txBody>
      </p:sp>
    </p:spTree>
    <p:extLst>
      <p:ext uri="{BB962C8B-B14F-4D97-AF65-F5344CB8AC3E}">
        <p14:creationId xmlns:p14="http://schemas.microsoft.com/office/powerpoint/2010/main" val="345479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Enrichment</a:t>
            </a:r>
            <a:r>
              <a:rPr lang="de-DE" sz="3200" dirty="0"/>
              <a:t> </a:t>
            </a:r>
            <a:r>
              <a:rPr lang="de-DE" sz="3200" dirty="0" err="1"/>
              <a:t>analysis</a:t>
            </a:r>
            <a:r>
              <a:rPr lang="de-DE" sz="3200" dirty="0"/>
              <a:t> in </a:t>
            </a:r>
            <a:r>
              <a:rPr lang="de-DE" sz="3200" dirty="0" err="1"/>
              <a:t>practice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GO/KEGG </a:t>
            </a:r>
            <a:r>
              <a:rPr lang="de-DE" sz="2200" dirty="0" err="1"/>
              <a:t>overrepresentation</a:t>
            </a:r>
            <a:r>
              <a:rPr lang="de-DE" sz="2200" dirty="0"/>
              <a:t> (= </a:t>
            </a:r>
            <a:r>
              <a:rPr lang="de-DE" sz="2200" dirty="0" err="1"/>
              <a:t>Fisher‘s</a:t>
            </a:r>
            <a:r>
              <a:rPr lang="de-DE" sz="2200" dirty="0"/>
              <a:t> </a:t>
            </a:r>
            <a:r>
              <a:rPr lang="de-DE" sz="2200" dirty="0" err="1"/>
              <a:t>exact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)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Dozens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methods</a:t>
            </a:r>
            <a:r>
              <a:rPr lang="de-DE" sz="2200" dirty="0"/>
              <a:t> </a:t>
            </a:r>
            <a:r>
              <a:rPr lang="de-DE" sz="2200" dirty="0" err="1"/>
              <a:t>published</a:t>
            </a:r>
            <a:r>
              <a:rPr lang="de-DE" sz="2200" dirty="0"/>
              <a:t>, </a:t>
            </a:r>
            <a:r>
              <a:rPr lang="de-DE" sz="2200" dirty="0" err="1"/>
              <a:t>partly</a:t>
            </a:r>
            <a:r>
              <a:rPr lang="de-DE" sz="2200" dirty="0"/>
              <a:t> </a:t>
            </a:r>
            <a:r>
              <a:rPr lang="de-DE" sz="2200" dirty="0" err="1"/>
              <a:t>available</a:t>
            </a:r>
            <a:r>
              <a:rPr lang="de-DE" sz="2200" dirty="0"/>
              <a:t> (in </a:t>
            </a:r>
            <a:r>
              <a:rPr lang="de-DE" sz="2200" dirty="0" err="1"/>
              <a:t>BioC</a:t>
            </a:r>
            <a:r>
              <a:rPr lang="de-DE" sz="2200" dirty="0"/>
              <a:t>)</a:t>
            </a:r>
          </a:p>
          <a:p>
            <a:r>
              <a:rPr lang="de-DE" sz="2200" dirty="0"/>
              <a:t>Development </a:t>
            </a:r>
            <a:r>
              <a:rPr lang="de-DE" sz="2200" dirty="0" err="1"/>
              <a:t>of</a:t>
            </a:r>
            <a:r>
              <a:rPr lang="de-DE" sz="2200" dirty="0"/>
              <a:t> additional </a:t>
            </a:r>
            <a:r>
              <a:rPr lang="de-DE" sz="2200" dirty="0" err="1"/>
              <a:t>methods</a:t>
            </a:r>
            <a:r>
              <a:rPr lang="de-DE" sz="2200" dirty="0"/>
              <a:t> </a:t>
            </a:r>
            <a:r>
              <a:rPr lang="de-DE" sz="2200" dirty="0" err="1"/>
              <a:t>ongoing</a:t>
            </a:r>
            <a:endParaRPr lang="de-DE" sz="22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Lack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standards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method</a:t>
            </a:r>
            <a:r>
              <a:rPr lang="de-DE" sz="2200" dirty="0"/>
              <a:t> </a:t>
            </a:r>
            <a:r>
              <a:rPr lang="de-DE" sz="2200" dirty="0" err="1"/>
              <a:t>evaluation</a:t>
            </a:r>
            <a:endParaRPr lang="de-DE" sz="2200" dirty="0"/>
          </a:p>
          <a:p>
            <a:pPr lvl="1"/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“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endParaRPr lang="de-DE" dirty="0"/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10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3E25B-D059-4742-BBAE-7527345B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076"/>
            <a:ext cx="9144000" cy="6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Efficient</a:t>
            </a:r>
            <a:r>
              <a:rPr lang="de-DE" sz="2400" dirty="0"/>
              <a:t> </a:t>
            </a:r>
            <a:r>
              <a:rPr lang="de-DE" sz="2400" i="1" dirty="0"/>
              <a:t>parallel</a:t>
            </a:r>
            <a:r>
              <a:rPr lang="de-DE" sz="2400" dirty="0"/>
              <a:t> </a:t>
            </a:r>
            <a:r>
              <a:rPr lang="de-DE" sz="2400" dirty="0" err="1"/>
              <a:t>execution</a:t>
            </a:r>
            <a:endParaRPr lang="de-DE" sz="2400" dirty="0"/>
          </a:p>
          <a:p>
            <a:endParaRPr lang="de-DE" sz="800" dirty="0"/>
          </a:p>
          <a:p>
            <a:r>
              <a:rPr lang="de-DE" sz="2400" i="1" dirty="0" err="1"/>
              <a:t>Representative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 err="1"/>
              <a:t>extendable</a:t>
            </a:r>
            <a:r>
              <a:rPr lang="de-DE" sz="2400" i="1" dirty="0"/>
              <a:t> </a:t>
            </a:r>
            <a:r>
              <a:rPr lang="de-DE" sz="2400" dirty="0" err="1"/>
              <a:t>collection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20 </a:t>
            </a:r>
            <a:r>
              <a:rPr lang="de-DE" sz="2400" dirty="0" err="1"/>
              <a:t>methods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i="1" dirty="0"/>
              <a:t>real </a:t>
            </a:r>
            <a:r>
              <a:rPr lang="de-DE" sz="2400" i="1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compendium</a:t>
            </a:r>
            <a:endParaRPr lang="de-DE" sz="2400" dirty="0"/>
          </a:p>
          <a:p>
            <a:pPr lvl="1"/>
            <a:r>
              <a:rPr lang="de-DE" sz="2000" dirty="0" err="1"/>
              <a:t>Microarray</a:t>
            </a:r>
            <a:r>
              <a:rPr lang="de-DE" sz="2000" dirty="0"/>
              <a:t> &amp; RNA-</a:t>
            </a:r>
            <a:r>
              <a:rPr lang="de-DE" sz="2000" dirty="0" err="1"/>
              <a:t>seq</a:t>
            </a:r>
            <a:r>
              <a:rPr lang="de-DE" sz="2000" dirty="0"/>
              <a:t> </a:t>
            </a:r>
          </a:p>
          <a:p>
            <a:pPr lvl="1"/>
            <a:r>
              <a:rPr lang="de-DE" sz="2000" dirty="0" err="1"/>
              <a:t>Investigating</a:t>
            </a:r>
            <a:r>
              <a:rPr lang="de-DE" sz="2000" dirty="0"/>
              <a:t> human </a:t>
            </a:r>
            <a:r>
              <a:rPr lang="de-DE" sz="2000" dirty="0" err="1"/>
              <a:t>diseases</a:t>
            </a:r>
            <a:r>
              <a:rPr lang="de-DE" sz="2000" dirty="0"/>
              <a:t> (</a:t>
            </a:r>
            <a:r>
              <a:rPr lang="de-DE" sz="2000" dirty="0" err="1"/>
              <a:t>mostly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) </a:t>
            </a:r>
          </a:p>
          <a:p>
            <a:pPr lvl="1"/>
            <a:endParaRPr lang="de-DE" sz="800" dirty="0"/>
          </a:p>
          <a:p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 err="1"/>
              <a:t>reproducible</a:t>
            </a:r>
            <a:r>
              <a:rPr lang="de-DE" sz="2400" i="1" dirty="0"/>
              <a:t> </a:t>
            </a:r>
            <a:r>
              <a:rPr lang="de-DE" sz="2400" dirty="0" err="1"/>
              <a:t>assessment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endParaRPr lang="de-DE" sz="2400" dirty="0"/>
          </a:p>
          <a:p>
            <a:pPr lvl="1"/>
            <a:r>
              <a:rPr lang="de-DE" sz="2000" dirty="0" err="1"/>
              <a:t>Runtime</a:t>
            </a:r>
            <a:endParaRPr lang="de-DE" sz="2000" dirty="0"/>
          </a:p>
          <a:p>
            <a:pPr lvl="1"/>
            <a:r>
              <a:rPr lang="de-DE" sz="2000" dirty="0"/>
              <a:t>Statistical </a:t>
            </a:r>
            <a:r>
              <a:rPr lang="de-DE" sz="2000" dirty="0" err="1"/>
              <a:t>significance</a:t>
            </a:r>
            <a:endParaRPr lang="de-DE" sz="2000" dirty="0"/>
          </a:p>
          <a:p>
            <a:pPr lvl="1"/>
            <a:r>
              <a:rPr lang="de-DE" sz="2000" dirty="0" err="1"/>
              <a:t>Phenotype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(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i="1" dirty="0"/>
              <a:t>a priori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</a:t>
            </a:r>
            <a:r>
              <a:rPr lang="de-DE" sz="2000" dirty="0" err="1"/>
              <a:t>rankings</a:t>
            </a:r>
            <a:r>
              <a:rPr lang="de-DE" sz="2000" dirty="0"/>
              <a:t>)</a:t>
            </a: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12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5" name="Textfeld 18">
            <a:extLst>
              <a:ext uri="{FF2B5EF4-FFF2-40B4-BE49-F238E27FC236}">
                <a16:creationId xmlns:a16="http://schemas.microsoft.com/office/drawing/2014/main" id="{FF3AD50A-575C-7043-AB73-291C44B97923}"/>
              </a:ext>
            </a:extLst>
          </p:cNvPr>
          <p:cNvSpPr txBox="1"/>
          <p:nvPr/>
        </p:nvSpPr>
        <p:spPr>
          <a:xfrm>
            <a:off x="457200" y="709392"/>
            <a:ext cx="79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Geistlinger et al. </a:t>
            </a:r>
            <a:r>
              <a:rPr lang="en-US" dirty="0">
                <a:solidFill>
                  <a:srgbClr val="0070C0"/>
                </a:solidFill>
              </a:rPr>
              <a:t>Toward a gold standard for benchmarking gene set enrichment analysis.</a:t>
            </a:r>
            <a:r>
              <a:rPr lang="en-US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Brief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Bioinform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2020.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10.1093/bib/bbz158</a:t>
            </a:r>
            <a:r>
              <a:rPr lang="pt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4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b="1" cap="none" dirty="0">
                <a:latin typeface="Arial"/>
                <a:cs typeface="Arial"/>
              </a:rPr>
              <a:t>Workshop </a:t>
            </a:r>
            <a:r>
              <a:rPr lang="de-DE" sz="3600" b="1" cap="none" dirty="0" err="1">
                <a:latin typeface="Arial"/>
                <a:cs typeface="Arial"/>
              </a:rPr>
              <a:t>vignette</a:t>
            </a:r>
            <a:endParaRPr lang="de-DE" sz="3600" b="1" cap="non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1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GSEA Benchmark </a:t>
            </a:r>
            <a:r>
              <a:rPr lang="de-DE" sz="3200" dirty="0" err="1"/>
              <a:t>panel</a:t>
            </a:r>
            <a:endParaRPr lang="de-DE" sz="3200" dirty="0"/>
          </a:p>
        </p:txBody>
      </p:sp>
      <p:pic>
        <p:nvPicPr>
          <p:cNvPr id="6" name="Bild 5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239"/>
            <a:ext cx="8229600" cy="4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8979"/>
              </p:ext>
            </p:extLst>
          </p:nvPr>
        </p:nvGraphicFramePr>
        <p:xfrm>
          <a:off x="207816" y="865897"/>
          <a:ext cx="8636004" cy="57544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5446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CITATIONS</a:t>
                      </a:r>
                    </a:p>
                    <a:p>
                      <a:pPr algn="ctr"/>
                      <a:r>
                        <a:rPr lang="de-DE" sz="1200" b="0" dirty="0"/>
                        <a:t>Google, 07/2018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/>
                        <a:t>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OverRepresentation</a:t>
                      </a:r>
                      <a:r>
                        <a:rPr lang="de-DE" sz="1400" dirty="0"/>
                        <a:t>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GLOBALTEST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GLOBAL </a:t>
                      </a:r>
                      <a:r>
                        <a:rPr lang="de-DE" sz="1400" dirty="0" err="1"/>
                        <a:t>TESTing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groups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Goeman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Enrichment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Subramanian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  <a:r>
                        <a:rPr lang="de-DE" baseline="0" dirty="0"/>
                        <a:t> 403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Significance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Analysis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Expression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Barry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Efron</a:t>
                      </a:r>
                      <a:r>
                        <a:rPr lang="de-DE" sz="1600" baseline="0" dirty="0"/>
                        <a:t> &amp; </a:t>
                      </a:r>
                      <a:r>
                        <a:rPr lang="de-DE" sz="1600" baseline="0" dirty="0" err="1"/>
                        <a:t>Tibshirani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SAMGS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Ana.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Microarrays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Gene Sets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Dinu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ROAST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Test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Wu</a:t>
                      </a:r>
                      <a:r>
                        <a:rPr lang="de-DE" sz="1600" baseline="0" dirty="0"/>
                        <a:t> et al.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CAMERA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Adjusted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Rank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Wu et</a:t>
                      </a:r>
                      <a:r>
                        <a:rPr lang="de-DE" sz="1600" baseline="0" dirty="0"/>
                        <a:t> al.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PADOG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Path. Ana.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Down-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weighting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Ovlp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Genes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Tarca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Variation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Hänzelmann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07816" y="415637"/>
            <a:ext cx="44294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merican Typewriter"/>
                <a:cs typeface="American Typewriter"/>
              </a:rPr>
              <a:t>&gt; </a:t>
            </a:r>
            <a:r>
              <a:rPr lang="de-DE" dirty="0" err="1">
                <a:solidFill>
                  <a:srgbClr val="3366FF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dirty="0">
                <a:latin typeface="American Typewriter"/>
                <a:cs typeface="American Typewriter"/>
              </a:rPr>
              <a:t>::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sbeaMethods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362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Gene </a:t>
            </a:r>
            <a:r>
              <a:rPr lang="de-DE" sz="3200" dirty="0" err="1"/>
              <a:t>set</a:t>
            </a:r>
            <a:r>
              <a:rPr lang="de-DE" sz="3200" dirty="0"/>
              <a:t> </a:t>
            </a:r>
            <a:r>
              <a:rPr lang="de-DE" sz="3200" dirty="0" err="1"/>
              <a:t>size</a:t>
            </a:r>
            <a:r>
              <a:rPr lang="de-DE" sz="3200" dirty="0"/>
              <a:t> </a:t>
            </a:r>
            <a:r>
              <a:rPr lang="de-DE" sz="2000" dirty="0"/>
              <a:t>(min = 5, </a:t>
            </a:r>
            <a:r>
              <a:rPr lang="de-DE" sz="2000" dirty="0" err="1"/>
              <a:t>max</a:t>
            </a:r>
            <a:r>
              <a:rPr lang="de-DE" sz="2000" dirty="0"/>
              <a:t> = 500)</a:t>
            </a:r>
          </a:p>
        </p:txBody>
      </p:sp>
      <p:pic>
        <p:nvPicPr>
          <p:cNvPr id="4" name="Bild 3" descr="KEGG_gs_size_dis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449"/>
            <a:ext cx="3923999" cy="3971987"/>
          </a:xfrm>
          <a:prstGeom prst="rect">
            <a:avLst/>
          </a:prstGeom>
        </p:spPr>
      </p:pic>
      <p:pic>
        <p:nvPicPr>
          <p:cNvPr id="5" name="Bild 4" descr="GOBP_gs_size_dist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42" y="2433436"/>
            <a:ext cx="4107495" cy="3960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38307" y="1717421"/>
            <a:ext cx="11533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KEGG</a:t>
            </a:r>
          </a:p>
          <a:p>
            <a:pPr algn="ctr"/>
            <a:r>
              <a:rPr lang="de-DE" dirty="0"/>
              <a:t>(</a:t>
            </a:r>
            <a:r>
              <a:rPr lang="de-DE" i="1" dirty="0"/>
              <a:t>N</a:t>
            </a:r>
            <a:r>
              <a:rPr lang="de-DE" dirty="0"/>
              <a:t> = 323)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21854" y="1716878"/>
            <a:ext cx="134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GO_BP</a:t>
            </a:r>
          </a:p>
          <a:p>
            <a:pPr algn="ctr"/>
            <a:r>
              <a:rPr lang="de-DE" dirty="0"/>
              <a:t>(</a:t>
            </a:r>
            <a:r>
              <a:rPr lang="de-DE" i="1" dirty="0"/>
              <a:t>N</a:t>
            </a:r>
            <a:r>
              <a:rPr lang="de-DE" dirty="0"/>
              <a:t> = 4,631)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609273" y="4237182"/>
            <a:ext cx="146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median</a:t>
            </a:r>
            <a:r>
              <a:rPr lang="de-DE" dirty="0"/>
              <a:t> = 72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998855" y="4237182"/>
            <a:ext cx="145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median</a:t>
            </a:r>
            <a:r>
              <a:rPr lang="de-DE" dirty="0"/>
              <a:t> = 11</a:t>
            </a:r>
          </a:p>
        </p:txBody>
      </p:sp>
      <p:sp>
        <p:nvSpPr>
          <p:cNvPr id="10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16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Assessing</a:t>
            </a:r>
            <a:r>
              <a:rPr lang="de-DE" sz="3200" dirty="0"/>
              <a:t> </a:t>
            </a:r>
            <a:r>
              <a:rPr lang="de-DE" sz="3200" dirty="0" err="1"/>
              <a:t>phenotype</a:t>
            </a:r>
            <a:r>
              <a:rPr lang="de-DE" sz="3200" dirty="0"/>
              <a:t> </a:t>
            </a:r>
            <a:r>
              <a:rPr lang="de-DE" sz="3200" dirty="0" err="1"/>
              <a:t>relevance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Typical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Cherry-pick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latin typeface="+mj-lt"/>
              </a:rPr>
              <a:t>Conclude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investigated</a:t>
            </a:r>
            <a:endParaRPr lang="de-DE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An </a:t>
            </a:r>
            <a:r>
              <a:rPr lang="de-DE" sz="2200" dirty="0" err="1"/>
              <a:t>unbiased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r>
              <a:rPr lang="de-DE" sz="2200" dirty="0"/>
              <a:t>:</a:t>
            </a:r>
          </a:p>
          <a:p>
            <a:pPr lvl="1"/>
            <a:r>
              <a:rPr lang="de-DE" i="1" dirty="0"/>
              <a:t>A priori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/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ranking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sz="2200" i="1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	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How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to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score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phenotype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relevance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of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a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gene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set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?</a:t>
            </a:r>
            <a:r>
              <a:rPr lang="de-DE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de-DE" dirty="0"/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17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score </a:t>
            </a:r>
            <a:r>
              <a:rPr lang="de-DE" sz="3200" dirty="0" err="1"/>
              <a:t>phenotype</a:t>
            </a:r>
            <a:r>
              <a:rPr lang="de-DE" sz="3200" dirty="0"/>
              <a:t> </a:t>
            </a:r>
            <a:r>
              <a:rPr lang="de-DE" sz="3200" dirty="0" err="1"/>
              <a:t>relevance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 </a:t>
            </a:r>
            <a:r>
              <a:rPr lang="de-DE" sz="3200" dirty="0" err="1"/>
              <a:t>gene</a:t>
            </a:r>
            <a:r>
              <a:rPr lang="de-DE" sz="3200" dirty="0"/>
              <a:t> </a:t>
            </a:r>
            <a:r>
              <a:rPr lang="de-DE" sz="3200" dirty="0" err="1"/>
              <a:t>set</a:t>
            </a:r>
            <a:r>
              <a:rPr lang="de-DE" sz="32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MalaCards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Human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</a:t>
            </a:r>
            <a:r>
              <a:rPr lang="de-DE" i="1" dirty="0"/>
              <a:t>“</a:t>
            </a:r>
            <a:r>
              <a:rPr lang="de-DE" i="1" dirty="0" err="1"/>
              <a:t>GeneCards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maladies</a:t>
            </a:r>
            <a:r>
              <a:rPr lang="de-DE" i="1" dirty="0"/>
              <a:t>“</a:t>
            </a:r>
            <a:r>
              <a:rPr lang="de-DE" dirty="0"/>
              <a:t>)   </a:t>
            </a:r>
          </a:p>
          <a:p>
            <a:pPr lvl="1"/>
            <a:r>
              <a:rPr lang="de-DE" dirty="0" err="1"/>
              <a:t>Scores</a:t>
            </a:r>
            <a:r>
              <a:rPr lang="de-DE" dirty="0"/>
              <a:t> genes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experimental </a:t>
            </a:r>
            <a:r>
              <a:rPr lang="de-DE" dirty="0" err="1"/>
              <a:t>evidence</a:t>
            </a:r>
            <a:r>
              <a:rPr lang="de-DE" dirty="0"/>
              <a:t> &amp; </a:t>
            </a:r>
            <a:r>
              <a:rPr lang="de-DE" dirty="0" err="1"/>
              <a:t>co-citation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GeneAnalytics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Integrative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GeneCards</a:t>
            </a:r>
            <a:r>
              <a:rPr lang="de-DE" dirty="0"/>
              <a:t> Suite)</a:t>
            </a:r>
          </a:p>
          <a:p>
            <a:pPr lvl="1"/>
            <a:r>
              <a:rPr lang="de-DE" dirty="0" err="1"/>
              <a:t>Summarizes</a:t>
            </a:r>
            <a:r>
              <a:rPr lang="de-DE" dirty="0"/>
              <a:t> per-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GO &amp; KEGG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18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8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783788" y="1481373"/>
            <a:ext cx="778066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80847"/>
              </p:ext>
            </p:extLst>
          </p:nvPr>
        </p:nvGraphicFramePr>
        <p:xfrm>
          <a:off x="521508" y="2981603"/>
          <a:ext cx="3063742" cy="34374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rgbClr val="292934"/>
                          </a:solidFill>
                        </a:rPr>
                        <a:t>Pathway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solidFill>
                            <a:srgbClr val="292934"/>
                          </a:solidFill>
                        </a:rPr>
                        <a:t>w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Cell 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Ribosome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Purine</a:t>
                      </a:r>
                      <a:r>
                        <a:rPr lang="de-DE" sz="1600" baseline="0" dirty="0"/>
                        <a:t> metabolism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Pyrimidine metabolism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Pancreatic 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Glycolysis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07362"/>
              </p:ext>
            </p:extLst>
          </p:nvPr>
        </p:nvGraphicFramePr>
        <p:xfrm>
          <a:off x="5481039" y="2981603"/>
          <a:ext cx="3063742" cy="33842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rgbClr val="292934"/>
                          </a:solidFill>
                        </a:rPr>
                        <a:t>Pathway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solidFill>
                            <a:srgbClr val="292934"/>
                          </a:solidFill>
                        </a:rPr>
                        <a:t>S</a:t>
                      </a:r>
                      <a:r>
                        <a:rPr lang="de-DE" sz="1600" baseline="-25000" dirty="0" err="1">
                          <a:solidFill>
                            <a:srgbClr val="292934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Pancreatic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122.8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Pathways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105.6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8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P53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signaling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92.7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Cell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89.4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Thyroid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81.5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Glycolysis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76.3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585250" y="1424600"/>
            <a:ext cx="1720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</a:t>
            </a:r>
            <a:r>
              <a:rPr lang="de-DE" sz="3200" dirty="0" err="1"/>
              <a:t>Σ</a:t>
            </a:r>
            <a:r>
              <a:rPr lang="de-DE" sz="2400" dirty="0"/>
              <a:t>   </a:t>
            </a:r>
            <a:r>
              <a:rPr lang="de-DE" sz="2400" i="1" dirty="0" err="1"/>
              <a:t>w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  <a:r>
              <a:rPr lang="de-DE" sz="2400" i="1" dirty="0"/>
              <a:t> </a:t>
            </a:r>
            <a:r>
              <a:rPr lang="de-DE" sz="2400" i="1" dirty="0" err="1"/>
              <a:t>S</a:t>
            </a:r>
            <a:r>
              <a:rPr lang="de-DE" sz="2400" i="1" baseline="-25000" dirty="0" err="1"/>
              <a:t>d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3630748" y="1511038"/>
            <a:ext cx="498399" cy="48225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4176009" y="1481373"/>
            <a:ext cx="619324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9" idx="2"/>
          </p:cNvCxnSpPr>
          <p:nvPr/>
        </p:nvCxnSpPr>
        <p:spPr>
          <a:xfrm flipH="1" flipV="1">
            <a:off x="3196661" y="1687863"/>
            <a:ext cx="434087" cy="6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3"/>
          </p:cNvCxnSpPr>
          <p:nvPr/>
        </p:nvCxnSpPr>
        <p:spPr>
          <a:xfrm flipH="1">
            <a:off x="2905899" y="2043929"/>
            <a:ext cx="1360808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5"/>
          </p:cNvCxnSpPr>
          <p:nvPr/>
        </p:nvCxnSpPr>
        <p:spPr>
          <a:xfrm>
            <a:off x="5447909" y="2043929"/>
            <a:ext cx="468989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41920" y="1489606"/>
            <a:ext cx="278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Sum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all </a:t>
            </a:r>
            <a:r>
              <a:rPr lang="de-DE" i="1" dirty="0" err="1"/>
              <a:t>gene</a:t>
            </a:r>
            <a:r>
              <a:rPr lang="de-DE" i="1" dirty="0"/>
              <a:t> </a:t>
            </a:r>
            <a:r>
              <a:rPr lang="de-DE" i="1" dirty="0" err="1"/>
              <a:t>sets</a:t>
            </a:r>
            <a:endParaRPr lang="de-DE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964547" y="2447459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Relevance</a:t>
            </a:r>
            <a:r>
              <a:rPr lang="de-DE" i="1" dirty="0"/>
              <a:t> score </a:t>
            </a:r>
            <a:r>
              <a:rPr lang="de-DE" dirty="0"/>
              <a:t>(</a:t>
            </a:r>
            <a:r>
              <a:rPr lang="de-DE" dirty="0" err="1"/>
              <a:t>MalaCards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18" name="Textfeld 17"/>
          <p:cNvSpPr txBox="1"/>
          <p:nvPr/>
        </p:nvSpPr>
        <p:spPr>
          <a:xfrm>
            <a:off x="868653" y="2447282"/>
            <a:ext cx="2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Weight</a:t>
            </a:r>
            <a:r>
              <a:rPr lang="de-DE" i="1" dirty="0"/>
              <a:t> </a:t>
            </a:r>
            <a:r>
              <a:rPr lang="de-DE" dirty="0"/>
              <a:t>(GSEA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3" name="Pfeil nach links und rechts 2"/>
          <p:cNvSpPr/>
          <p:nvPr/>
        </p:nvSpPr>
        <p:spPr>
          <a:xfrm>
            <a:off x="3956229" y="4484927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57200" y="376275"/>
            <a:ext cx="8229600" cy="990600"/>
          </a:xfrm>
        </p:spPr>
        <p:txBody>
          <a:bodyPr>
            <a:normAutofit/>
          </a:bodyPr>
          <a:lstStyle/>
          <a:p>
            <a:r>
              <a:rPr lang="de-DE" sz="3200" dirty="0" err="1"/>
              <a:t>Similarity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GSEA &amp; </a:t>
            </a:r>
            <a:r>
              <a:rPr lang="de-DE" sz="3200" dirty="0" err="1"/>
              <a:t>MalaCards</a:t>
            </a:r>
            <a:r>
              <a:rPr lang="de-DE" sz="3200" dirty="0"/>
              <a:t> </a:t>
            </a:r>
            <a:r>
              <a:rPr lang="de-DE" sz="3200" dirty="0" err="1"/>
              <a:t>ranking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92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18E8-92C6-CE4F-882B-B49EF2CE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Workshop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0B40-B8F3-194B-828D-0A1B3819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This year: 30 min overview / orientation / demo </a:t>
            </a:r>
          </a:p>
          <a:p>
            <a:pPr marL="0" indent="0">
              <a:buNone/>
            </a:pPr>
            <a:r>
              <a:rPr lang="en-US" sz="2200" dirty="0"/>
              <a:t>  	    + 20 min Q&amp;A</a:t>
            </a:r>
          </a:p>
          <a:p>
            <a:endParaRPr lang="en-US" dirty="0"/>
          </a:p>
          <a:p>
            <a:r>
              <a:rPr lang="en-US" sz="2200" dirty="0"/>
              <a:t>It’s never been so easy to try it out (</a:t>
            </a:r>
            <a:r>
              <a:rPr lang="en-US" sz="2000" dirty="0"/>
              <a:t>now</a:t>
            </a:r>
            <a:r>
              <a:rPr lang="en-US" sz="2200" dirty="0"/>
              <a:t> </a:t>
            </a:r>
            <a:r>
              <a:rPr lang="en-US" sz="2000" dirty="0"/>
              <a:t>+ after conference)</a:t>
            </a:r>
          </a:p>
          <a:p>
            <a:pPr lvl="1"/>
            <a:r>
              <a:rPr lang="en-US" sz="1800" dirty="0"/>
              <a:t>Website: </a:t>
            </a:r>
            <a:r>
              <a:rPr lang="en-US" sz="1800" u="sng" dirty="0">
                <a:hlinkClick r:id="rId2"/>
              </a:rPr>
              <a:t>https://waldronlab.io/enrichOmics</a:t>
            </a:r>
            <a:endParaRPr lang="en-US" sz="1800" u="sng" dirty="0"/>
          </a:p>
          <a:p>
            <a:pPr lvl="1"/>
            <a:r>
              <a:rPr lang="en-US" sz="1800" dirty="0"/>
              <a:t>Workshop live: </a:t>
            </a:r>
            <a:r>
              <a:rPr lang="en-US" sz="1800" u="sng" dirty="0">
                <a:hlinkClick r:id="rId3"/>
              </a:rPr>
              <a:t>http://workshop.bioc.cancerdatasci.org</a:t>
            </a:r>
            <a:endParaRPr lang="en-US" sz="1800" dirty="0"/>
          </a:p>
          <a:p>
            <a:pPr marL="274320" lvl="1" indent="0">
              <a:buNone/>
            </a:pPr>
            <a:endParaRPr lang="en-US" sz="1800" dirty="0">
              <a:hlinkClick r:id="rId4"/>
            </a:endParaRP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https://github.com/waldronlab/enrichOmics</a:t>
            </a:r>
            <a:endParaRPr lang="en-US" sz="1800" dirty="0"/>
          </a:p>
          <a:p>
            <a:pPr lvl="1"/>
            <a:r>
              <a:rPr lang="en-US" sz="1800" dirty="0"/>
              <a:t>Bioconductor: </a:t>
            </a:r>
            <a:r>
              <a:rPr lang="en-US" sz="1800" dirty="0">
                <a:hlinkClick r:id="rId6"/>
              </a:rPr>
              <a:t>https://bioconductor.org/EnrichmentBrowser</a:t>
            </a:r>
            <a:endParaRPr lang="en-US" sz="1800" dirty="0"/>
          </a:p>
          <a:p>
            <a:pPr lvl="1"/>
            <a:r>
              <a:rPr lang="en-US" sz="1800" dirty="0"/>
              <a:t>Email: </a:t>
            </a:r>
            <a:r>
              <a:rPr lang="en-US" sz="1800" dirty="0">
                <a:hlinkClick r:id="rId7"/>
              </a:rPr>
              <a:t>ludwig.geistlinger@sph.cuny.edu</a:t>
            </a:r>
            <a:endParaRPr lang="en-US" sz="1800" dirty="0"/>
          </a:p>
          <a:p>
            <a:pPr lvl="1"/>
            <a:r>
              <a:rPr lang="en-US" sz="1800" dirty="0"/>
              <a:t>Slack: community-</a:t>
            </a:r>
            <a:r>
              <a:rPr lang="en-US" sz="1800" dirty="0" err="1"/>
              <a:t>bioc.slack.com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0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err="1"/>
              <a:t>Phenotype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relevance</a:t>
            </a:r>
            <a:r>
              <a:rPr lang="de-DE" sz="3200" dirty="0"/>
              <a:t> </a:t>
            </a:r>
          </a:p>
        </p:txBody>
      </p:sp>
      <p:pic>
        <p:nvPicPr>
          <p:cNvPr id="4" name="Bild 3" descr="sbea_kegg_geo2kegg_rel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69" y="648854"/>
            <a:ext cx="6301293" cy="576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648407" y="341341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Self-contained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490897" y="348734"/>
            <a:ext cx="14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Competitive</a:t>
            </a:r>
            <a:endParaRPr lang="de-DE" dirty="0"/>
          </a:p>
        </p:txBody>
      </p:sp>
      <p:cxnSp>
        <p:nvCxnSpPr>
          <p:cNvPr id="7" name="Straight Arrow Connector 29"/>
          <p:cNvCxnSpPr/>
          <p:nvPr/>
        </p:nvCxnSpPr>
        <p:spPr>
          <a:xfrm flipV="1">
            <a:off x="5588045" y="356708"/>
            <a:ext cx="1" cy="529199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Benchmark </a:t>
            </a:r>
            <a:r>
              <a:rPr lang="de-DE" sz="3200" dirty="0" err="1"/>
              <a:t>criteria</a:t>
            </a:r>
            <a:r>
              <a:rPr lang="de-DE" sz="3200" dirty="0"/>
              <a:t> &amp; </a:t>
            </a:r>
            <a:r>
              <a:rPr lang="de-DE" sz="3200" dirty="0" err="1"/>
              <a:t>issues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Applicability</a:t>
            </a:r>
            <a:endParaRPr lang="de-DE" sz="2400" dirty="0"/>
          </a:p>
          <a:p>
            <a:pPr lvl="1"/>
            <a:r>
              <a:rPr lang="de-DE" sz="2000" dirty="0" err="1"/>
              <a:t>Runtime</a:t>
            </a:r>
            <a:r>
              <a:rPr lang="de-DE" sz="2000" dirty="0"/>
              <a:t> &amp; </a:t>
            </a:r>
            <a:r>
              <a:rPr lang="de-DE" sz="2000" dirty="0" err="1"/>
              <a:t>data</a:t>
            </a:r>
            <a:r>
              <a:rPr lang="de-DE" sz="2000" dirty="0"/>
              <a:t> type (</a:t>
            </a:r>
            <a:r>
              <a:rPr lang="de-DE" sz="2000" dirty="0" err="1"/>
              <a:t>microarray</a:t>
            </a:r>
            <a:r>
              <a:rPr lang="de-DE" sz="2000" dirty="0"/>
              <a:t> / RNA-</a:t>
            </a:r>
            <a:r>
              <a:rPr lang="de-DE" sz="2000" dirty="0" err="1"/>
              <a:t>seq</a:t>
            </a:r>
            <a:r>
              <a:rPr lang="de-DE" sz="2000" dirty="0"/>
              <a:t>)</a:t>
            </a:r>
          </a:p>
          <a:p>
            <a:pPr lvl="1"/>
            <a:endParaRPr lang="de-DE" sz="800" dirty="0"/>
          </a:p>
          <a:p>
            <a:r>
              <a:rPr lang="de-DE" sz="2400" dirty="0"/>
              <a:t>Statistical </a:t>
            </a:r>
            <a:r>
              <a:rPr lang="de-DE" sz="2400" dirty="0" err="1"/>
              <a:t>significance</a:t>
            </a:r>
            <a:endParaRPr lang="de-DE" sz="2400" dirty="0"/>
          </a:p>
          <a:p>
            <a:pPr lvl="1"/>
            <a:r>
              <a:rPr lang="de-DE" sz="2000" dirty="0"/>
              <a:t>Type I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inflation</a:t>
            </a:r>
            <a:r>
              <a:rPr lang="de-DE" sz="2000" dirty="0"/>
              <a:t> &amp; </a:t>
            </a:r>
            <a:r>
              <a:rPr lang="de-DE" sz="2000" dirty="0" err="1"/>
              <a:t>permutation</a:t>
            </a:r>
            <a:r>
              <a:rPr lang="de-DE" sz="2000" dirty="0"/>
              <a:t> </a:t>
            </a:r>
            <a:r>
              <a:rPr lang="de-DE" sz="2000" i="1" dirty="0"/>
              <a:t>p</a:t>
            </a:r>
            <a:r>
              <a:rPr lang="de-DE" sz="2000" dirty="0"/>
              <a:t>-</a:t>
            </a:r>
            <a:r>
              <a:rPr lang="de-DE" sz="2000" dirty="0" err="1"/>
              <a:t>values</a:t>
            </a:r>
            <a:endParaRPr lang="de-DE" sz="2000" dirty="0"/>
          </a:p>
          <a:p>
            <a:pPr lvl="1"/>
            <a:endParaRPr lang="de-DE" sz="800" dirty="0"/>
          </a:p>
          <a:p>
            <a:r>
              <a:rPr lang="de-DE" sz="2400" dirty="0" err="1"/>
              <a:t>Phenotype</a:t>
            </a:r>
            <a:r>
              <a:rPr lang="de-DE" sz="2400" dirty="0"/>
              <a:t> </a:t>
            </a:r>
            <a:r>
              <a:rPr lang="de-DE" sz="2400" dirty="0" err="1"/>
              <a:t>relevance</a:t>
            </a:r>
            <a:r>
              <a:rPr lang="de-DE" sz="2400" dirty="0"/>
              <a:t> </a:t>
            </a:r>
          </a:p>
          <a:p>
            <a:pPr lvl="1"/>
            <a:r>
              <a:rPr lang="de-DE" sz="2000" i="1" dirty="0"/>
              <a:t>Ad hoc</a:t>
            </a:r>
            <a:r>
              <a:rPr lang="de-DE" sz="2000" dirty="0"/>
              <a:t>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reasoning</a:t>
            </a:r>
            <a:r>
              <a:rPr lang="de-DE" sz="2000" dirty="0"/>
              <a:t> </a:t>
            </a:r>
          </a:p>
          <a:p>
            <a:pPr lvl="1"/>
            <a:endParaRPr lang="de-DE" sz="800" dirty="0"/>
          </a:p>
          <a:p>
            <a:r>
              <a:rPr lang="de-DE" sz="2400" dirty="0" err="1"/>
              <a:t>Reproducibility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extensibility</a:t>
            </a:r>
            <a:endParaRPr lang="de-DE" sz="2400" dirty="0"/>
          </a:p>
          <a:p>
            <a:pPr lvl="1"/>
            <a:r>
              <a:rPr lang="de-DE" sz="2000" dirty="0" err="1"/>
              <a:t>Reproduce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</a:t>
            </a:r>
            <a:r>
              <a:rPr lang="de-DE" sz="2000" dirty="0" err="1"/>
              <a:t>assessments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additional </a:t>
            </a:r>
            <a:r>
              <a:rPr lang="de-DE" sz="2000" dirty="0" err="1"/>
              <a:t>methods</a:t>
            </a:r>
            <a:endParaRPr lang="de-DE" sz="2000" dirty="0"/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21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Essential </a:t>
            </a:r>
            <a:r>
              <a:rPr lang="de-DE" sz="3200" dirty="0" err="1"/>
              <a:t>functions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15821"/>
            <a:ext cx="8229600" cy="1170708"/>
          </a:xfr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geo2kegg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	</a:t>
            </a:r>
            <a:r>
              <a:rPr lang="de-DE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Microarray</a:t>
            </a:r>
            <a:r>
              <a:rPr lang="de-DE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compendium</a:t>
            </a:r>
            <a:endParaRPr lang="de-DE" sz="19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tcga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	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RNA-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seq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 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compendium</a:t>
            </a:r>
            <a:endParaRPr lang="de-DE" sz="2000" dirty="0">
              <a:solidFill>
                <a:srgbClr val="57576E"/>
              </a:solidFill>
              <a:cs typeface="American Typewriter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path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to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edata</a:t>
            </a:r>
            <a:r>
              <a:rPr lang="mr-IN" sz="2000" dirty="0">
                <a:latin typeface="American Typewriter"/>
                <a:cs typeface="American Typewriter"/>
              </a:rPr>
              <a:t>“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User-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defined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 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data</a:t>
            </a:r>
            <a:endParaRPr lang="de-DE" sz="2000" dirty="0">
              <a:solidFill>
                <a:srgbClr val="57576E"/>
              </a:solidFill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solidFill>
                <a:schemeClr val="tx2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3819252"/>
            <a:ext cx="8229600" cy="822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runDE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de.method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runEA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gs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5308594"/>
            <a:ext cx="8229600" cy="114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padj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typeI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evalTypeIError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perm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rel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evalRelevance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rel.ranks</a:t>
            </a:r>
            <a:r>
              <a:rPr lang="de-DE" sz="2000" dirty="0">
                <a:latin typeface="American Typewriter"/>
                <a:cs typeface="American Typewriter"/>
              </a:rPr>
              <a:t>, data2pheno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548236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Expression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data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3359745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Execution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of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selected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DE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and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EA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methods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849087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Benchmarking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996542" y="1604880"/>
            <a:ext cx="173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erican Typewriter"/>
                <a:cs typeface="American Typewriter"/>
              </a:rPr>
              <a:t>BiocFileCache</a:t>
            </a:r>
            <a:endParaRPr lang="de-DE" dirty="0">
              <a:latin typeface="American Typewriter"/>
              <a:cs typeface="American Typewriter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68436" y="341971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erican Typewriter"/>
                <a:cs typeface="American Typewriter"/>
              </a:rPr>
              <a:t>BiocParallel</a:t>
            </a:r>
            <a:endParaRPr lang="de-DE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8242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Statistical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  <a:r>
              <a:rPr lang="de-DE" sz="2400" dirty="0"/>
              <a:t>(nominal </a:t>
            </a:r>
            <a:r>
              <a:rPr lang="de-DE" sz="2400" i="1" dirty="0"/>
              <a:t>p</a:t>
            </a:r>
            <a:r>
              <a:rPr lang="de-DE" sz="2400" dirty="0"/>
              <a:t>-</a:t>
            </a:r>
            <a:r>
              <a:rPr lang="de-DE" sz="2400" dirty="0" err="1"/>
              <a:t>values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latin typeface="American Typewriter"/>
                <a:cs typeface="American Typewriter"/>
              </a:rPr>
              <a:t>kegg.gs</a:t>
            </a:r>
            <a:r>
              <a:rPr lang="de-DE" sz="2000" dirty="0"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getGenesets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org</a:t>
            </a:r>
            <a:r>
              <a:rPr lang="de-DE" sz="2000" dirty="0"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hsa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db</a:t>
            </a:r>
            <a:r>
              <a:rPr lang="de-DE" sz="2000" dirty="0"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kegg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&gt;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runEA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sbeaMethods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(),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gs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kegg.gs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=0.05, </a:t>
            </a:r>
            <a:r>
              <a:rPr lang="de-DE" sz="2000" b="1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padj</a:t>
            </a:r>
            <a:r>
              <a:rPr lang="de-DE" sz="2000" b="1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b="1" dirty="0" err="1">
                <a:latin typeface="American Typewriter"/>
                <a:cs typeface="American Typewriter"/>
              </a:rPr>
              <a:t>none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bpPlot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what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sig.sets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292934"/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23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Statistical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  <a:r>
              <a:rPr lang="de-DE" sz="2400" dirty="0"/>
              <a:t>(</a:t>
            </a:r>
            <a:r>
              <a:rPr lang="de-DE" sz="2400" dirty="0" err="1"/>
              <a:t>adjusted</a:t>
            </a:r>
            <a:r>
              <a:rPr lang="de-DE" sz="2400" dirty="0"/>
              <a:t> </a:t>
            </a:r>
            <a:r>
              <a:rPr lang="de-DE" sz="2400" i="1" dirty="0"/>
              <a:t>p</a:t>
            </a:r>
            <a:r>
              <a:rPr lang="de-DE" sz="2400" dirty="0"/>
              <a:t>-</a:t>
            </a:r>
            <a:r>
              <a:rPr lang="de-DE" sz="2400" dirty="0" err="1"/>
              <a:t>values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=0.05, </a:t>
            </a:r>
            <a:r>
              <a:rPr lang="de-DE" sz="2000" b="1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padj</a:t>
            </a:r>
            <a:r>
              <a:rPr lang="de-DE" sz="2000" b="1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b="1" dirty="0">
                <a:latin typeface="American Typewriter"/>
                <a:cs typeface="American Typewriter"/>
              </a:rPr>
              <a:t>BH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bpPlot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what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sig.sets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292934"/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24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Application</a:t>
            </a:r>
            <a:r>
              <a:rPr lang="de-DE" sz="3200" dirty="0"/>
              <a:t> in a </a:t>
            </a:r>
            <a:r>
              <a:rPr lang="de-DE" sz="3200" dirty="0" err="1"/>
              <a:t>controlled</a:t>
            </a:r>
            <a:r>
              <a:rPr lang="de-DE" sz="3200" dirty="0"/>
              <a:t> </a:t>
            </a:r>
            <a:r>
              <a:rPr lang="de-DE" sz="3200" dirty="0" err="1"/>
              <a:t>setup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Golub</a:t>
            </a:r>
            <a:r>
              <a:rPr lang="de-DE" sz="1800" dirty="0"/>
              <a:t> et al. </a:t>
            </a:r>
            <a:r>
              <a:rPr lang="de-DE" sz="1800" dirty="0" err="1">
                <a:solidFill>
                  <a:srgbClr val="3366FF"/>
                </a:solidFill>
              </a:rPr>
              <a:t>Molecular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classification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cancer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discovery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and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prediction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by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monitoring</a:t>
            </a:r>
            <a:r>
              <a:rPr lang="de-DE" sz="1800" dirty="0"/>
              <a:t>. </a:t>
            </a:r>
            <a:r>
              <a:rPr lang="de-DE" sz="1800" i="1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286(5439):531-7, 1999.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Random sample </a:t>
            </a:r>
            <a:r>
              <a:rPr lang="de-DE" sz="2200" dirty="0" err="1"/>
              <a:t>labels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Shuffle sample </a:t>
            </a:r>
            <a:r>
              <a:rPr lang="de-DE" dirty="0" err="1"/>
              <a:t>labels</a:t>
            </a:r>
            <a:r>
              <a:rPr lang="de-DE" dirty="0"/>
              <a:t> (</a:t>
            </a:r>
            <a:r>
              <a:rPr lang="de-DE" dirty="0" err="1"/>
              <a:t>case</a:t>
            </a:r>
            <a:r>
              <a:rPr lang="de-DE" dirty="0"/>
              <a:t> vs. </a:t>
            </a:r>
            <a:r>
              <a:rPr lang="de-DE" dirty="0" err="1"/>
              <a:t>control</a:t>
            </a:r>
            <a:r>
              <a:rPr lang="de-DE" dirty="0"/>
              <a:t>) 1000x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: #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/>
              <a:t>p</a:t>
            </a:r>
            <a:r>
              <a:rPr lang="de-DE" dirty="0"/>
              <a:t> &lt; 0.05 (= type I </a:t>
            </a:r>
            <a:r>
              <a:rPr lang="de-DE" dirty="0" err="1"/>
              <a:t>error</a:t>
            </a:r>
            <a:r>
              <a:rPr lang="de-DE" dirty="0"/>
              <a:t> rate)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25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5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/>
              <a:t>Statistical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8914" y="1539527"/>
            <a:ext cx="21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(Type I </a:t>
            </a:r>
            <a:r>
              <a:rPr lang="de-DE" sz="2000" dirty="0" err="1">
                <a:solidFill>
                  <a:schemeClr val="tx2"/>
                </a:solidFill>
              </a:rPr>
              <a:t>error</a:t>
            </a:r>
            <a:r>
              <a:rPr lang="de-DE" sz="2000" dirty="0">
                <a:solidFill>
                  <a:schemeClr val="tx2"/>
                </a:solidFill>
              </a:rPr>
              <a:t> rate)</a:t>
            </a:r>
          </a:p>
        </p:txBody>
      </p:sp>
      <p:pic>
        <p:nvPicPr>
          <p:cNvPr id="3" name="Bild 2" descr="kegg_typeI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43" y="691909"/>
            <a:ext cx="6227999" cy="57689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898768" y="4913107"/>
            <a:ext cx="68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25604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Application</a:t>
            </a:r>
            <a:r>
              <a:rPr lang="de-DE" sz="3200" dirty="0"/>
              <a:t> in a </a:t>
            </a:r>
            <a:r>
              <a:rPr lang="de-DE" sz="3200" dirty="0" err="1"/>
              <a:t>controlled</a:t>
            </a:r>
            <a:r>
              <a:rPr lang="de-DE" sz="3200" dirty="0"/>
              <a:t> </a:t>
            </a:r>
            <a:r>
              <a:rPr lang="de-DE" sz="3200" dirty="0" err="1"/>
              <a:t>setup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Golub</a:t>
            </a:r>
            <a:r>
              <a:rPr lang="de-DE" sz="1800" dirty="0"/>
              <a:t> et al. </a:t>
            </a:r>
            <a:r>
              <a:rPr lang="de-DE" sz="1800" dirty="0" err="1">
                <a:solidFill>
                  <a:srgbClr val="3366FF"/>
                </a:solidFill>
              </a:rPr>
              <a:t>Molecular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classification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cancer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discovery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and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prediction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by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monitoring</a:t>
            </a:r>
            <a:r>
              <a:rPr lang="de-DE" sz="1800" dirty="0"/>
              <a:t>. </a:t>
            </a:r>
            <a:r>
              <a:rPr lang="de-DE" sz="1800" i="1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286(5439):531-7, 1999.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Random sample </a:t>
            </a:r>
            <a:r>
              <a:rPr lang="de-DE" sz="2200" dirty="0" err="1">
                <a:solidFill>
                  <a:schemeClr val="bg1">
                    <a:lumMod val="65000"/>
                  </a:schemeClr>
                </a:solidFill>
              </a:rPr>
              <a:t>labels</a:t>
            </a:r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Shuffle sample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labels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case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control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) 1000x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permutation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: #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sets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&lt; 0.05 (= type I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error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rate)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Random </a:t>
            </a:r>
            <a:r>
              <a:rPr lang="de-DE" sz="2200" dirty="0" err="1"/>
              <a:t>gene</a:t>
            </a:r>
            <a:r>
              <a:rPr lang="de-DE" sz="2200" dirty="0"/>
              <a:t> </a:t>
            </a:r>
            <a:r>
              <a:rPr lang="de-DE" sz="2200" dirty="0" err="1"/>
              <a:t>sets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100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i="1" dirty="0"/>
              <a:t>s</a:t>
            </a:r>
            <a:r>
              <a:rPr lang="de-DE" dirty="0"/>
              <a:t> in {5, 10, ... , 250, 500}</a:t>
            </a:r>
          </a:p>
          <a:p>
            <a:pPr lvl="1"/>
            <a:r>
              <a:rPr lang="de-DE" dirty="0"/>
              <a:t>Are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? </a:t>
            </a:r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27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0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random_gs_size_robust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1" y="714999"/>
            <a:ext cx="6336000" cy="57713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/>
              <a:t>Random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gene</a:t>
            </a:r>
            <a:r>
              <a:rPr lang="de-DE" sz="3200" dirty="0"/>
              <a:t> </a:t>
            </a:r>
            <a:r>
              <a:rPr lang="de-DE" sz="3200" dirty="0" err="1"/>
              <a:t>sets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3049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Runtime</a:t>
            </a:r>
            <a:endParaRPr lang="de-DE" sz="3200" dirty="0"/>
          </a:p>
        </p:txBody>
      </p:sp>
      <p:pic>
        <p:nvPicPr>
          <p:cNvPr id="4" name="Bild 3" descr="sbea_go_geo2kegg_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68" y="744451"/>
            <a:ext cx="6331213" cy="576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09032" y="4387338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 sec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36234" y="2891113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min 40 sec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36234" y="1350942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 min 40 sec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6112029"/>
            <a:ext cx="213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 Xeon </a:t>
            </a:r>
            <a:r>
              <a:rPr lang="fi-FI" dirty="0"/>
              <a:t>2.7 </a:t>
            </a:r>
            <a:r>
              <a:rPr lang="fi-FI" dirty="0" err="1"/>
              <a:t>GHz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2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Gene </a:t>
            </a:r>
            <a:r>
              <a:rPr lang="de-DE" sz="3200" dirty="0" err="1"/>
              <a:t>expression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analysis</a:t>
            </a:r>
            <a:endParaRPr lang="de-DE" sz="3200" dirty="0"/>
          </a:p>
        </p:txBody>
      </p:sp>
      <p:pic>
        <p:nvPicPr>
          <p:cNvPr id="4" name="Inhaltsplatzhalter 3" descr="gea_w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0" r="-5820"/>
          <a:stretch>
            <a:fillRect/>
          </a:stretch>
        </p:blipFill>
        <p:spPr>
          <a:xfrm>
            <a:off x="930563" y="1727197"/>
            <a:ext cx="7289992" cy="4319996"/>
          </a:xfr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1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b="15656"/>
          <a:stretch/>
        </p:blipFill>
        <p:spPr>
          <a:xfrm>
            <a:off x="1268846" y="600362"/>
            <a:ext cx="6881735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80"/>
            <a:ext cx="9144000" cy="6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8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199" y="1600200"/>
            <a:ext cx="8409709" cy="4876800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2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de-DE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dirty="0">
                <a:sym typeface="Wingdings"/>
              </a:rPr>
              <a:t> </a:t>
            </a:r>
            <a:r>
              <a:rPr lang="de-DE" sz="2200" dirty="0" err="1"/>
              <a:t>Theoretical</a:t>
            </a:r>
            <a:r>
              <a:rPr lang="de-DE" sz="2200" dirty="0"/>
              <a:t> </a:t>
            </a:r>
            <a:r>
              <a:rPr lang="de-DE" sz="2200" dirty="0" err="1"/>
              <a:t>optimum</a:t>
            </a:r>
            <a:r>
              <a:rPr lang="de-DE" sz="2200" dirty="0"/>
              <a:t>  </a:t>
            </a:r>
            <a:r>
              <a:rPr lang="de-DE" sz="2200" b="1" i="1" dirty="0" err="1"/>
              <a:t>X</a:t>
            </a:r>
            <a:r>
              <a:rPr lang="de-DE" sz="2200" b="1" i="1" baseline="-25000" dirty="0" err="1"/>
              <a:t>opt</a:t>
            </a:r>
            <a:r>
              <a:rPr lang="de-DE" sz="2200" b="1" i="1" baseline="-25000" dirty="0"/>
              <a:t> </a:t>
            </a:r>
            <a:r>
              <a:rPr lang="de-DE" sz="2200" dirty="0"/>
              <a:t> :</a:t>
            </a:r>
          </a:p>
          <a:p>
            <a:pPr marL="457200" lvl="1" indent="0">
              <a:buNone/>
            </a:pPr>
            <a:r>
              <a:rPr lang="de-DE" sz="2000" dirty="0"/>
              <a:t>GSEA </a:t>
            </a:r>
            <a:r>
              <a:rPr lang="de-DE" sz="2000" dirty="0" err="1"/>
              <a:t>ranking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MalaCards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dirty="0">
                <a:sym typeface="Wingdings"/>
              </a:rPr>
              <a:t> Ratio </a:t>
            </a:r>
            <a:r>
              <a:rPr lang="de-DE" sz="2200" b="1" i="1" dirty="0"/>
              <a:t>X</a:t>
            </a:r>
            <a:r>
              <a:rPr lang="de-DE" sz="2200" dirty="0"/>
              <a:t> /  </a:t>
            </a:r>
            <a:r>
              <a:rPr lang="de-DE" sz="2200" b="1" i="1" dirty="0" err="1"/>
              <a:t>X</a:t>
            </a:r>
            <a:r>
              <a:rPr lang="de-DE" sz="2200" b="1" i="1" baseline="-25000" dirty="0" err="1"/>
              <a:t>Opt</a:t>
            </a:r>
            <a:r>
              <a:rPr lang="de-DE" sz="2200" b="1" i="1" baseline="-25000" dirty="0"/>
              <a:t>  </a:t>
            </a:r>
            <a:r>
              <a:rPr lang="de-DE" sz="2200" dirty="0"/>
              <a:t>:</a:t>
            </a:r>
            <a:endParaRPr lang="de-DE" sz="2200" b="1" i="1" baseline="-25000" dirty="0"/>
          </a:p>
          <a:p>
            <a:pPr marL="457200" lvl="1" indent="0">
              <a:buNone/>
            </a:pP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datasets</a:t>
            </a:r>
            <a:r>
              <a:rPr lang="de-DE" sz="2000" dirty="0"/>
              <a:t> (</a:t>
            </a:r>
            <a:r>
              <a:rPr lang="de-DE" sz="2000" i="1" dirty="0" err="1"/>
              <a:t>MalaCards</a:t>
            </a:r>
            <a:r>
              <a:rPr lang="de-DE" sz="2000" i="1" dirty="0"/>
              <a:t> </a:t>
            </a:r>
            <a:r>
              <a:rPr lang="de-DE" sz="2000" i="1" dirty="0" err="1"/>
              <a:t>scores</a:t>
            </a:r>
            <a:r>
              <a:rPr lang="de-DE" sz="2000" i="1" dirty="0"/>
              <a:t> </a:t>
            </a:r>
            <a:r>
              <a:rPr lang="de-DE" sz="2000" i="1" dirty="0" err="1"/>
              <a:t>scale</a:t>
            </a:r>
            <a:r>
              <a:rPr lang="de-DE" sz="2000" i="1" dirty="0"/>
              <a:t> </a:t>
            </a:r>
            <a:r>
              <a:rPr lang="de-DE" sz="2000" i="1" dirty="0" err="1"/>
              <a:t>differently</a:t>
            </a:r>
            <a:r>
              <a:rPr lang="de-DE" sz="2000" i="1" dirty="0"/>
              <a:t>!</a:t>
            </a:r>
            <a:r>
              <a:rPr lang="de-DE" sz="2000" dirty="0"/>
              <a:t>)</a:t>
            </a:r>
          </a:p>
          <a:p>
            <a:pPr marL="57150" indent="0">
              <a:buNone/>
            </a:pPr>
            <a:endParaRPr lang="de-DE" sz="2400" dirty="0"/>
          </a:p>
        </p:txBody>
      </p:sp>
      <p:sp>
        <p:nvSpPr>
          <p:cNvPr id="1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32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9" name="Titel 16"/>
          <p:cNvSpPr>
            <a:spLocks noGrp="1"/>
          </p:cNvSpPr>
          <p:nvPr>
            <p:ph type="title"/>
          </p:nvPr>
        </p:nvSpPr>
        <p:spPr>
          <a:xfrm>
            <a:off x="457200" y="376275"/>
            <a:ext cx="8229600" cy="990600"/>
          </a:xfrm>
        </p:spPr>
        <p:txBody>
          <a:bodyPr>
            <a:normAutofit/>
          </a:bodyPr>
          <a:lstStyle/>
          <a:p>
            <a:r>
              <a:rPr lang="de-DE" sz="3200" dirty="0" err="1"/>
              <a:t>Similarity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GSEA &amp; </a:t>
            </a:r>
            <a:r>
              <a:rPr lang="de-DE" sz="3200" dirty="0" err="1"/>
              <a:t>MalaCards</a:t>
            </a:r>
            <a:r>
              <a:rPr lang="de-DE" sz="3200" dirty="0"/>
              <a:t> </a:t>
            </a:r>
            <a:r>
              <a:rPr lang="de-DE" sz="3200" dirty="0" err="1"/>
              <a:t>ranking</a:t>
            </a:r>
            <a:endParaRPr lang="de-DE" sz="3200" dirty="0"/>
          </a:p>
        </p:txBody>
      </p:sp>
      <p:sp>
        <p:nvSpPr>
          <p:cNvPr id="20" name="Oval 19"/>
          <p:cNvSpPr/>
          <p:nvPr/>
        </p:nvSpPr>
        <p:spPr>
          <a:xfrm>
            <a:off x="4783788" y="1481373"/>
            <a:ext cx="778066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585250" y="1424600"/>
            <a:ext cx="2980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</a:t>
            </a:r>
            <a:r>
              <a:rPr lang="de-DE" sz="3200" dirty="0" err="1"/>
              <a:t>Σ</a:t>
            </a:r>
            <a:r>
              <a:rPr lang="de-DE" sz="2400" dirty="0"/>
              <a:t>   </a:t>
            </a:r>
            <a:r>
              <a:rPr lang="de-DE" sz="2400" i="1" dirty="0" err="1"/>
              <a:t>w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  <a:r>
              <a:rPr lang="de-DE" sz="2400" i="1" dirty="0"/>
              <a:t> </a:t>
            </a:r>
            <a:r>
              <a:rPr lang="de-DE" sz="2400" i="1" dirty="0" err="1"/>
              <a:t>S</a:t>
            </a:r>
            <a:r>
              <a:rPr lang="de-DE" sz="2400" i="1" baseline="-25000" dirty="0" err="1"/>
              <a:t>d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     =  </a:t>
            </a:r>
            <a:r>
              <a:rPr lang="de-DE" sz="2400" b="1" i="1" dirty="0"/>
              <a:t>X</a:t>
            </a:r>
            <a:r>
              <a:rPr lang="de-DE" sz="2400" dirty="0"/>
              <a:t>  </a:t>
            </a:r>
          </a:p>
        </p:txBody>
      </p:sp>
      <p:sp>
        <p:nvSpPr>
          <p:cNvPr id="22" name="Oval 21"/>
          <p:cNvSpPr/>
          <p:nvPr/>
        </p:nvSpPr>
        <p:spPr>
          <a:xfrm>
            <a:off x="3630748" y="1511038"/>
            <a:ext cx="498399" cy="48225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4176009" y="1481373"/>
            <a:ext cx="619324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22" idx="2"/>
          </p:cNvCxnSpPr>
          <p:nvPr/>
        </p:nvCxnSpPr>
        <p:spPr>
          <a:xfrm flipH="1" flipV="1">
            <a:off x="3196661" y="1687863"/>
            <a:ext cx="434087" cy="6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3" idx="3"/>
          </p:cNvCxnSpPr>
          <p:nvPr/>
        </p:nvCxnSpPr>
        <p:spPr>
          <a:xfrm flipH="1">
            <a:off x="2905899" y="2043929"/>
            <a:ext cx="1360808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0" idx="5"/>
          </p:cNvCxnSpPr>
          <p:nvPr/>
        </p:nvCxnSpPr>
        <p:spPr>
          <a:xfrm>
            <a:off x="5447909" y="2043929"/>
            <a:ext cx="468989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41920" y="1489606"/>
            <a:ext cx="278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Sum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all </a:t>
            </a:r>
            <a:r>
              <a:rPr lang="de-DE" i="1" dirty="0" err="1"/>
              <a:t>gene</a:t>
            </a:r>
            <a:r>
              <a:rPr lang="de-DE" i="1" dirty="0"/>
              <a:t> </a:t>
            </a:r>
            <a:r>
              <a:rPr lang="de-DE" i="1" dirty="0" err="1"/>
              <a:t>sets</a:t>
            </a:r>
            <a:endParaRPr lang="de-DE" i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779827" y="2447459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Relevance</a:t>
            </a:r>
            <a:r>
              <a:rPr lang="de-DE" i="1" dirty="0"/>
              <a:t> score </a:t>
            </a:r>
            <a:r>
              <a:rPr lang="de-DE" dirty="0"/>
              <a:t>(</a:t>
            </a:r>
            <a:r>
              <a:rPr lang="de-DE" dirty="0" err="1"/>
              <a:t>MalaCards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29" name="Textfeld 28"/>
          <p:cNvSpPr txBox="1"/>
          <p:nvPr/>
        </p:nvSpPr>
        <p:spPr>
          <a:xfrm>
            <a:off x="868653" y="2447282"/>
            <a:ext cx="2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Weight</a:t>
            </a:r>
            <a:r>
              <a:rPr lang="de-DE" i="1" dirty="0"/>
              <a:t> </a:t>
            </a:r>
            <a:r>
              <a:rPr lang="de-DE" dirty="0"/>
              <a:t>(GSEA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813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err="1"/>
              <a:t>Acknowledgements</a:t>
            </a:r>
            <a:endParaRPr lang="de-DE" sz="320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Mara </a:t>
            </a:r>
            <a:r>
              <a:rPr lang="de-DE" sz="2200" dirty="0" err="1"/>
              <a:t>Santarelli</a:t>
            </a:r>
            <a:endParaRPr lang="de-DE" sz="2200" dirty="0"/>
          </a:p>
          <a:p>
            <a:r>
              <a:rPr lang="de-DE" sz="2200" dirty="0" err="1"/>
              <a:t>Gergely</a:t>
            </a:r>
            <a:r>
              <a:rPr lang="de-DE" sz="2200" dirty="0"/>
              <a:t> Csaba</a:t>
            </a:r>
          </a:p>
          <a:p>
            <a:r>
              <a:rPr lang="de-DE" sz="2200" dirty="0"/>
              <a:t>Ralf Zimmer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Lucas Schiffer</a:t>
            </a:r>
          </a:p>
          <a:p>
            <a:r>
              <a:rPr lang="de-DE" sz="2200" dirty="0"/>
              <a:t>Marcel Ramos</a:t>
            </a:r>
          </a:p>
          <a:p>
            <a:r>
              <a:rPr lang="de-DE" sz="2200" dirty="0"/>
              <a:t>Levi </a:t>
            </a:r>
            <a:r>
              <a:rPr lang="de-DE" sz="2200" dirty="0" err="1"/>
              <a:t>Waldron</a:t>
            </a:r>
            <a:endParaRPr lang="de-DE" sz="22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68" y="1652748"/>
            <a:ext cx="2177143" cy="1004835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9" y="1652748"/>
            <a:ext cx="1535829" cy="1799998"/>
          </a:xfrm>
          <a:prstGeom prst="rect">
            <a:avLst/>
          </a:prstGeom>
        </p:spPr>
      </p:pic>
      <p:pic>
        <p:nvPicPr>
          <p:cNvPr id="5" name="Picture 3" descr="lmu_muenchen.gif"/>
          <p:cNvPicPr>
            <a:picLocks noChangeAspect="1"/>
          </p:cNvPicPr>
          <p:nvPr/>
        </p:nvPicPr>
        <p:blipFill>
          <a:blip r:embed="rId4"/>
          <a:srcRect t="24171" b="24171"/>
          <a:stretch>
            <a:fillRect/>
          </a:stretch>
        </p:blipFill>
        <p:spPr>
          <a:xfrm>
            <a:off x="457200" y="1689656"/>
            <a:ext cx="1811964" cy="935999"/>
          </a:xfrm>
          <a:prstGeom prst="rect">
            <a:avLst/>
          </a:prstGeom>
        </p:spPr>
      </p:pic>
      <p:pic>
        <p:nvPicPr>
          <p:cNvPr id="6" name="Picture 15" descr="lmulogo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6852" y="1631931"/>
            <a:ext cx="108843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33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6"/>
          <a:srcRect r="64571"/>
          <a:stretch/>
        </p:blipFill>
        <p:spPr>
          <a:xfrm>
            <a:off x="457200" y="5636353"/>
            <a:ext cx="1433069" cy="71999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164" y="5636353"/>
            <a:ext cx="1151998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GSA </a:t>
            </a:r>
            <a:r>
              <a:rPr lang="de-DE" sz="3200" dirty="0" err="1"/>
              <a:t>theory</a:t>
            </a:r>
            <a:r>
              <a:rPr lang="de-DE" sz="3200" dirty="0"/>
              <a:t>: null </a:t>
            </a:r>
            <a:r>
              <a:rPr lang="de-DE" sz="3200" dirty="0" err="1"/>
              <a:t>hypothesis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Goeman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Bühlmann</a:t>
            </a:r>
            <a:r>
              <a:rPr lang="de-DE" sz="1800" dirty="0"/>
              <a:t>. </a:t>
            </a:r>
            <a:r>
              <a:rPr lang="de-DE" sz="1800" dirty="0" err="1">
                <a:solidFill>
                  <a:srgbClr val="3366FF"/>
                </a:solidFill>
              </a:rPr>
              <a:t>Analyzing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data</a:t>
            </a:r>
            <a:r>
              <a:rPr lang="de-DE" sz="1800" dirty="0">
                <a:solidFill>
                  <a:srgbClr val="3366FF"/>
                </a:solidFill>
              </a:rPr>
              <a:t> in </a:t>
            </a:r>
            <a:r>
              <a:rPr lang="de-DE" sz="1800" dirty="0" err="1">
                <a:solidFill>
                  <a:srgbClr val="3366FF"/>
                </a:solidFill>
              </a:rPr>
              <a:t>terms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sets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methodological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issues</a:t>
            </a:r>
            <a:r>
              <a:rPr lang="de-DE" sz="1800" dirty="0"/>
              <a:t>. </a:t>
            </a:r>
            <a:r>
              <a:rPr lang="de-DE" sz="1800" i="1" dirty="0" err="1">
                <a:solidFill>
                  <a:schemeClr val="bg1">
                    <a:lumMod val="50000"/>
                  </a:schemeClr>
                </a:solidFill>
              </a:rPr>
              <a:t>Bioinformatics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23(8):980-7, 2007.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 err="1"/>
              <a:t>Competitive</a:t>
            </a:r>
            <a:r>
              <a:rPr lang="de-DE" sz="2200" dirty="0"/>
              <a:t>:</a:t>
            </a:r>
          </a:p>
          <a:p>
            <a:pPr lvl="1"/>
            <a:r>
              <a:rPr lang="de-DE" i="1" dirty="0"/>
              <a:t>The genes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interest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at</a:t>
            </a:r>
            <a:r>
              <a:rPr lang="de-DE" i="1" dirty="0"/>
              <a:t> </a:t>
            </a:r>
            <a:r>
              <a:rPr lang="de-DE" i="1" dirty="0" err="1"/>
              <a:t>most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often</a:t>
            </a:r>
            <a:r>
              <a:rPr lang="de-DE" i="1" dirty="0"/>
              <a:t> DE                  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genes not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endParaRPr lang="de-DE" i="1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Self-contained</a:t>
            </a:r>
            <a:r>
              <a:rPr lang="de-DE" sz="2200" dirty="0"/>
              <a:t>:</a:t>
            </a:r>
          </a:p>
          <a:p>
            <a:pPr lvl="1"/>
            <a:r>
              <a:rPr lang="de-DE" i="1" dirty="0" err="1"/>
              <a:t>No</a:t>
            </a:r>
            <a:r>
              <a:rPr lang="de-DE" i="1" dirty="0"/>
              <a:t> genes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interest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DE</a:t>
            </a:r>
          </a:p>
          <a:p>
            <a:endParaRPr lang="de-DE" sz="2200" dirty="0"/>
          </a:p>
          <a:p>
            <a:pPr marL="274320" lvl="1" indent="0">
              <a:buNone/>
            </a:pPr>
            <a:r>
              <a:rPr lang="de-DE" dirty="0"/>
              <a:t> </a:t>
            </a:r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4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6649451"/>
              </p:ext>
            </p:extLst>
          </p:nvPr>
        </p:nvGraphicFramePr>
        <p:xfrm>
          <a:off x="517557" y="2135458"/>
          <a:ext cx="3544646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</a:t>
                      </a:r>
                      <a:r>
                        <a:rPr lang="de-DE" baseline="0" dirty="0"/>
                        <a:t> 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de-DE" b="1" dirty="0"/>
                        <a:t>In 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GD</a:t>
                      </a:r>
                      <a:endParaRPr lang="en-US" sz="2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GD</a:t>
                      </a:r>
                      <a:r>
                        <a:rPr lang="de-DE" sz="1600" baseline="0" dirty="0"/>
                        <a:t>c</a:t>
                      </a:r>
                      <a:endParaRPr lang="en-US" sz="1600" i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de-DE" b="1" dirty="0"/>
                        <a:t>Not in GS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</a:t>
                      </a:r>
                      <a:r>
                        <a:rPr lang="de-DE" sz="1600" baseline="0" dirty="0"/>
                        <a:t>c</a:t>
                      </a:r>
                      <a:r>
                        <a:rPr lang="de-DE" sz="2400" baseline="-25000" dirty="0"/>
                        <a:t>D</a:t>
                      </a:r>
                      <a:endParaRPr lang="en-US" sz="1600" i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</a:t>
                      </a:r>
                      <a:r>
                        <a:rPr lang="de-DE" sz="1600" baseline="0" dirty="0"/>
                        <a:t>c</a:t>
                      </a:r>
                      <a:r>
                        <a:rPr lang="de-DE" sz="2400" baseline="-25000" dirty="0"/>
                        <a:t>D</a:t>
                      </a:r>
                      <a:r>
                        <a:rPr lang="de-DE" sz="1600" baseline="0" dirty="0"/>
                        <a:t>c</a:t>
                      </a:r>
                      <a:endParaRPr lang="en-US" sz="1600" i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64" y="4455572"/>
            <a:ext cx="4094730" cy="2160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288" y="2619842"/>
            <a:ext cx="2619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/>
          <p:nvPr/>
        </p:nvSpPr>
        <p:spPr>
          <a:xfrm>
            <a:off x="7261943" y="264293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21"/>
          <p:cNvSpPr/>
          <p:nvPr/>
        </p:nvSpPr>
        <p:spPr>
          <a:xfrm>
            <a:off x="6892488" y="33056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2"/>
          <p:cNvSpPr/>
          <p:nvPr/>
        </p:nvSpPr>
        <p:spPr>
          <a:xfrm>
            <a:off x="8111688" y="2883077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23"/>
          <p:cNvSpPr/>
          <p:nvPr/>
        </p:nvSpPr>
        <p:spPr>
          <a:xfrm>
            <a:off x="6610778" y="36866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8340288" y="35342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25"/>
          <p:cNvSpPr/>
          <p:nvPr/>
        </p:nvSpPr>
        <p:spPr>
          <a:xfrm>
            <a:off x="7437433" y="434935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27"/>
          <p:cNvCxnSpPr>
            <a:stCxn id="9" idx="0"/>
            <a:endCxn id="8" idx="2"/>
          </p:cNvCxnSpPr>
          <p:nvPr/>
        </p:nvCxnSpPr>
        <p:spPr>
          <a:xfrm flipV="1">
            <a:off x="7044888" y="2795332"/>
            <a:ext cx="369455" cy="5103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9"/>
          <p:cNvCxnSpPr>
            <a:stCxn id="9" idx="3"/>
            <a:endCxn id="10" idx="1"/>
          </p:cNvCxnSpPr>
          <p:nvPr/>
        </p:nvCxnSpPr>
        <p:spPr>
          <a:xfrm flipV="1">
            <a:off x="7197288" y="2959277"/>
            <a:ext cx="914400" cy="4225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1"/>
          <p:cNvCxnSpPr>
            <a:stCxn id="9" idx="2"/>
            <a:endCxn id="11" idx="0"/>
          </p:cNvCxnSpPr>
          <p:nvPr/>
        </p:nvCxnSpPr>
        <p:spPr>
          <a:xfrm flipH="1">
            <a:off x="6763178" y="3458042"/>
            <a:ext cx="28171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3"/>
          <p:cNvCxnSpPr>
            <a:stCxn id="13" idx="0"/>
            <a:endCxn id="9" idx="2"/>
          </p:cNvCxnSpPr>
          <p:nvPr/>
        </p:nvCxnSpPr>
        <p:spPr>
          <a:xfrm flipH="1" flipV="1">
            <a:off x="7044888" y="3458042"/>
            <a:ext cx="544945" cy="8913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/>
          <p:cNvCxnSpPr>
            <a:stCxn id="13" idx="1"/>
            <a:endCxn id="11" idx="3"/>
          </p:cNvCxnSpPr>
          <p:nvPr/>
        </p:nvCxnSpPr>
        <p:spPr>
          <a:xfrm flipH="1" flipV="1">
            <a:off x="6915578" y="3762842"/>
            <a:ext cx="521855" cy="6627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7557" y="496455"/>
            <a:ext cx="79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Khatri et al. </a:t>
            </a:r>
            <a:r>
              <a:rPr lang="en-US" dirty="0">
                <a:solidFill>
                  <a:srgbClr val="0070C0"/>
                </a:solidFill>
              </a:rPr>
              <a:t>Ten years of pathway analysis: current approaches and outstanding challenges.</a:t>
            </a:r>
            <a:r>
              <a:rPr lang="en-US" dirty="0"/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Comput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8(2):1002375, 2012.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7557" y="1411202"/>
            <a:ext cx="3544646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1st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overrepresentation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de</a:t>
            </a:r>
            <a:r>
              <a:rPr lang="de-DE" dirty="0"/>
              <a:t> genes)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629164" y="3741076"/>
            <a:ext cx="4088269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00000"/>
                </a:solidFill>
              </a:rPr>
              <a:t>2nd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 on </a:t>
            </a:r>
            <a:r>
              <a:rPr lang="de-DE" i="1" dirty="0"/>
              <a:t>all</a:t>
            </a:r>
            <a:r>
              <a:rPr lang="de-DE" dirty="0"/>
              <a:t> genes)</a:t>
            </a:r>
            <a:endParaRPr lang="de-DE" i="1" dirty="0">
              <a:solidFill>
                <a:srgbClr val="0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319376" y="1812292"/>
            <a:ext cx="3525780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00000"/>
                </a:solidFill>
              </a:rPr>
              <a:t>3rd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)</a:t>
            </a:r>
            <a:endParaRPr lang="de-DE" i="1" dirty="0">
              <a:solidFill>
                <a:srgbClr val="000000"/>
              </a:solidFill>
            </a:endParaRPr>
          </a:p>
        </p:txBody>
      </p:sp>
      <p:sp>
        <p:nvSpPr>
          <p:cNvPr id="22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5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3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C7DD-C3C8-C843-8B91-D24739C8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… and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1108-EF58-DD4B-9FC5-51599F6E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microarray vs. RNA-seq</a:t>
            </a:r>
          </a:p>
          <a:p>
            <a:r>
              <a:rPr lang="en-US" sz="2200" dirty="0"/>
              <a:t>directional vs. mixed hypothesis</a:t>
            </a:r>
          </a:p>
          <a:p>
            <a:r>
              <a:rPr lang="en-US" sz="2200" dirty="0"/>
              <a:t>sample groups vs. single samples</a:t>
            </a:r>
          </a:p>
          <a:p>
            <a:r>
              <a:rPr lang="en-US" sz="2200" dirty="0"/>
              <a:t>2-group comparison vs. extended experimental designs</a:t>
            </a:r>
          </a:p>
          <a:p>
            <a:r>
              <a:rPr lang="en-US" sz="2200" dirty="0"/>
              <a:t>pre-ranked vs. full expression matrix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enrichment method vs. enrichment tool</a:t>
            </a:r>
          </a:p>
          <a:p>
            <a:r>
              <a:rPr lang="en-US" sz="2200" dirty="0" err="1"/>
              <a:t>uniset</a:t>
            </a:r>
            <a:r>
              <a:rPr lang="en-US" sz="2200" dirty="0"/>
              <a:t> vs. multi-set statistics</a:t>
            </a:r>
          </a:p>
          <a:p>
            <a:r>
              <a:rPr lang="en-US" sz="2200" dirty="0"/>
              <a:t>influence of gene set DB: GO, KEGG, </a:t>
            </a:r>
            <a:r>
              <a:rPr lang="en-US" sz="2200" dirty="0" err="1"/>
              <a:t>MSigDB</a:t>
            </a:r>
            <a:r>
              <a:rPr lang="en-US" sz="2200" dirty="0"/>
              <a:t>, … 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91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20CF1C-40A9-F44E-A81E-DB73B42D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47"/>
            <a:ext cx="9144000" cy="62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0" y="49869"/>
            <a:ext cx="6993603" cy="68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Currently</a:t>
            </a:r>
            <a:r>
              <a:rPr lang="de-DE" sz="3200" dirty="0"/>
              <a:t>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methods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 </a:t>
            </a:r>
            <a:r>
              <a:rPr lang="de-DE" sz="2000" i="1" dirty="0" err="1">
                <a:solidFill>
                  <a:srgbClr val="558ED5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sz="2000" dirty="0">
                <a:latin typeface="American Typewriter"/>
                <a:cs typeface="American Typewriter"/>
              </a:rPr>
              <a:t>::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sbeaMethods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ora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safe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samgs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ebm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[6]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mgsa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padog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globaltest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roast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[11]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camera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gsva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 </a:t>
            </a:r>
            <a:r>
              <a:rPr lang="de-DE" sz="2000" i="1" dirty="0" err="1">
                <a:solidFill>
                  <a:srgbClr val="558ED5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sz="2000" dirty="0">
                <a:latin typeface="American Typewriter"/>
                <a:cs typeface="American Typewriter"/>
              </a:rPr>
              <a:t>::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nbeaMethods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ggea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spia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pathnet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degraph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topogsa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[6]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ganpa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cepa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netgsa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nea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4140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9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1542</TotalTime>
  <Words>1456</Words>
  <Application>Microsoft Macintosh PowerPoint</Application>
  <PresentationFormat>On-screen Show (4:3)</PresentationFormat>
  <Paragraphs>320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American Typewriter</vt:lpstr>
      <vt:lpstr>Arial</vt:lpstr>
      <vt:lpstr>Calibri</vt:lpstr>
      <vt:lpstr>Wingdings</vt:lpstr>
      <vt:lpstr>Klarheit</vt:lpstr>
      <vt:lpstr>Functional enrichment analysis of high-throughput omics data</vt:lpstr>
      <vt:lpstr>Workshop format</vt:lpstr>
      <vt:lpstr>Gene expression data analysis</vt:lpstr>
      <vt:lpstr>GSA theory: null hypothesis</vt:lpstr>
      <vt:lpstr>PowerPoint Presentation</vt:lpstr>
      <vt:lpstr>… and more!</vt:lpstr>
      <vt:lpstr>PowerPoint Presentation</vt:lpstr>
      <vt:lpstr>PowerPoint Presentation</vt:lpstr>
      <vt:lpstr>Currently available methods</vt:lpstr>
      <vt:lpstr>Enrichment analysis in practice</vt:lpstr>
      <vt:lpstr>PowerPoint Presentation</vt:lpstr>
      <vt:lpstr>PowerPoint Presentation</vt:lpstr>
      <vt:lpstr>Workshop vignette</vt:lpstr>
      <vt:lpstr>GSEA Benchmark panel</vt:lpstr>
      <vt:lpstr>PowerPoint Presentation</vt:lpstr>
      <vt:lpstr>Gene set size (min = 5, max = 500)</vt:lpstr>
      <vt:lpstr>Assessing phenotype relevance</vt:lpstr>
      <vt:lpstr>How to score phenotype relevance of a gene set?</vt:lpstr>
      <vt:lpstr>Similarity between GSEA &amp; MalaCards ranking</vt:lpstr>
      <vt:lpstr>Phenotype    relevance </vt:lpstr>
      <vt:lpstr>Benchmark criteria &amp; issues</vt:lpstr>
      <vt:lpstr>Essential functions</vt:lpstr>
      <vt:lpstr>Statistical significance (nominal p-values)</vt:lpstr>
      <vt:lpstr>Statistical significance (adjusted p-values)</vt:lpstr>
      <vt:lpstr>Application in a controlled setup</vt:lpstr>
      <vt:lpstr>Statistical    significance </vt:lpstr>
      <vt:lpstr>Application in a controlled setup</vt:lpstr>
      <vt:lpstr>Random    gene sets</vt:lpstr>
      <vt:lpstr>Runtime</vt:lpstr>
      <vt:lpstr>PowerPoint Presentation</vt:lpstr>
      <vt:lpstr>PowerPoint Presentation</vt:lpstr>
      <vt:lpstr>Similarity between GSEA &amp; MalaCards ranking</vt:lpstr>
      <vt:lpstr>Acknowledgements</vt:lpstr>
    </vt:vector>
  </TitlesOfParts>
  <Company>LMU Munich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CNV</dc:title>
  <dc:creator>Ludwig Geistlinger</dc:creator>
  <cp:lastModifiedBy>Ludwig Geistlinger</cp:lastModifiedBy>
  <cp:revision>261</cp:revision>
  <dcterms:created xsi:type="dcterms:W3CDTF">2016-09-25T18:15:41Z</dcterms:created>
  <dcterms:modified xsi:type="dcterms:W3CDTF">2020-07-28T01:05:00Z</dcterms:modified>
</cp:coreProperties>
</file>