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Open Sans" charset="0"/>
      <p:regular r:id="rId8"/>
      <p:bold r:id="rId9"/>
      <p:italic r:id="rId10"/>
      <p:boldItalic r:id="rId11"/>
    </p:embeddedFont>
    <p:embeddedFont>
      <p:font typeface="Cambria" pitchFamily="18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69884-2A00-4C6D-98CB-298E58299215}">
  <a:tblStyle styleId="{FBE69884-2A00-4C6D-98CB-298E58299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7"/>
  </p:normalViewPr>
  <p:slideViewPr>
    <p:cSldViewPr snapToGrid="0">
      <p:cViewPr varScale="1">
        <p:scale>
          <a:sx n="157" d="100"/>
          <a:sy n="157" d="100"/>
        </p:scale>
        <p:origin x="-15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18ce3f467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f18ce3f4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8ce3f46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8ce3f46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8ce3f46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8ce3f46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8ce3f46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8ce3f46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8ce3f46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8ce3f46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Results</a:t>
            </a:r>
            <a:endParaRPr sz="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0" y="1038867"/>
            <a:ext cx="9076500" cy="122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Variant Visitors: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69889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Control Participants: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34678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How Was The Experiment Implemented?​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8194" name="AutoShape 2" descr="data:image/png;base64,iVBORw0KGgoAAAANSUhEUgAAAk0AAAG4CAYAAABYTdNvAAAAOXRFWHRTb2Z0d2FyZQBNYXRwbG90bGliIHZlcnNpb24zLjYuMywgaHR0cHM6Ly9tYXRwbG90bGliLm9yZy/P9b71AAAACXBIWXMAAA9hAAAPYQGoP6dpAABAh0lEQVR4nO3de1iUdf7/8deAclIHPHAQT5C6KlqalkhbloWi4palqWXlmuZqWCmbKR08taXZalp5yNqkUlKrtUwKF/FUSVmY5bmDtLrpoKWAJ0Dh/v3hd+6fI6j3GDgoz8d1zXU5n/s997zn5lZe3ofP2AzDMAQAAIDz8vJ0AwAAAJcDQhMAAIAFhCYAAAALCE0AAAAWEJoAAAAsIDQBAABYQGgCAACwgNAEAABgAaEJAADAAkITcImtXbtWNptN77//vqdbsSQnJ0d9+/ZV3bp1ZbPZNHPmzHJZr81m08SJE916zV//+ldFRESUy/ujfPz1r39VzZo1Pd0GcEkQmnBFSk5Ols1mk5+fn3799ddSy2+55Ra1adPGA51dfkaPHq2VK1cqKSlJ77zzjrp3716q5t///rdsNpveeOONc64nPT1dNptNL7/8crn1dvz4cU2cOFFr164tt3VOnDhRNputzMe8efPK7X3K2y+//HLOvm02m6ZOnerpFs9r2bJl6tGjh+rVqycfHx+Fh4erX79+Wr16tadbkyTt27dPEydO1ObNmz3dCjyomqcbACpSYWGhpk6dqldeecXTrVy2Vq9erTvuuEOPP/74OWvi4+MVGBiolJQUDR06tMyalJQUeXt7a8CAAZKkEydOqFo19/4Jev3111VSUmI+P378uCZNmiTpdBAuT3Pnzi11BCU6Orpc36Mi3HPPPerZs2ep8WuvvdYD3VyYYRh68MEHlZycrGuvvVaJiYkKCwvT/v37tWzZMt1222364osvdMMNN3i0z3379mnSpEmKiIhQu3btPNoLPIfQhCtau3bt9PrrryspKUnh4eGebueSOnbsmGrUqPGH13PgwAEFBQWdt8bX11d9+/bVggULtG/fvlLbuqCgQMuWLVPXrl0VEhIiSfLz83O7l+rVq7v9movVt29f1atXz1JteW3r8tC+fXvdd999nm7DsunTpys5OVmjRo3SjBkzZLPZzGVPPfWU3nnnHbfDdWVw/PhxBQQEeLoNlDNOz+GK9uSTT6q4uPiCpyacpzaSk5NLLTv72hvn6ZsffvhB9913nwIDAxUcHKxnnnlGhmFo7969uuOOO2S32xUWFqbp06eX+Z7FxcV68sknFRYWpho1auj222/X3r17S9V99dVX6t69uwIDAxUQEKCbb75ZX3zxhUuNs6ft27fr3nvvVe3atXXjjTee9zPv3r1bd999t+rUqaOAgAB16tRJqamp5nLnKU7DMDR79mzzNM+53HfffSopKdHixYtLLUtNTVVeXp4GDhxojp29XY8cOaJRo0YpIiJCvr6+CgkJUdeuXbVp0yaz5sxrmn755RcFBwdLkiZNmmT251ynw+HQ4MGD1bBhQ/n6+qp+/fq644479Msvv5x3u1yIc7usW7dODz/8sEJCQtSwYUNz+Zw5c9S6dWv5+voqPDxcCQkJys3NdVmH8/Tw999/r5tvvlkBAQFq1qyZeZ3bunXrFB0dLX9/f7Vo0UKrVq36Qz2f7aOPPlJ8fLzCw8Pl6+urpk2b6tlnn1VxcXGp2q+++ko9e/ZU7dq1VaNGDV1zzTWaNWtWqbpff/1VvXv3Vs2aNRUcHKzHH3+8zPWd6cSJE5oyZYpatmypf/7zn2XuX/fff786duxoPr/Qfiv9/5/R2T9r5/WEZ57Odf4stm/fri5duiggIEANGjTQtGnTXF53/fXXS5IGDx5s7mvOfy+c68jKylLnzp0VEBCgJ598UoMGDVK9evV08uTJUp+rW7duatGixXm3DyofQhOuaJGRkXrggQf0+uuva9++feW67v79+6ukpERTp05VdHS0/vGPf2jmzJnq2rWrGjRooBdeeEHNmjXT448/rvXr15d6/XPPPafU1FSNHTtWjz76qNLT0xUbG6sTJ06YNatXr1bnzp2Vn5+vCRMm6Pnnn1dubq5uvfVWbdy4sdQ67777bh0/flzPP/+8HnrooXP2npOToxtuuEErV67Uww8/rOeee04FBQW6/fbbtWzZMklS586d9c4770iSunbtqnfeecd8XpbOnTurYcOGSklJKbUsJSVFAQEB6t279zlfP3z4cM2dO1d9+vTRnDlz9Pjjj8vf3187duwosz44OFhz586VJN15551mf3fddZckqU+fPlq2bJkGDx6sOXPm6NFHH9WRI0e0Z8+ec/ZwpkOHDum3334zH4cPH3ZZ/vDDD2v79u0aP368xo0bJ+l0eE1ISFB4eLimT5+uPn366LXXXlO3bt1K/eI8fPiwevXqpejoaE2bNk2+vr4aMGCAlixZogEDBqhnz56aOnWqjh07pr59++rIkSOW+j5+/LhL387HqVOnzJrk5GTVrFlTiYmJmjVrljp06ODyOZzS09PVuXNnbd++XY899pimT5+uLl26aMWKFS51xcXFiouLU926dfXPf/5TN998s6ZPn6758+eft9fPP/9chw4d0r333itvb+8LfjYr++3FOHz4sLp37662bdtq+vTpatmypcaOHatPP/1UktSqVStNnjxZkjRs2DBzX+vcubO5jt9//109evRQu3btNHPmTHXp0kX333+/fv/9d61cudLl/RwOh1avXn1ZHRHE/zGAK9CCBQsMScbXX39t/Pzzz0a1atWMRx991Fx+8803G61btzafZ2dnG5KMBQsWlFqXJGPChAnm8wkTJhiSjGHDhpljp06dMho2bGjYbDZj6tSp5vjhw4cNf39/Y9CgQebYmjVrDElGgwYNjPz8fHN86dKlhiRj1qxZhmEYRklJidG8eXMjLi7OKCkpMeuOHz9uREZGGl27di3V0z333GNp+4waNcqQZHz22Wfm2JEjR4zIyEgjIiLCKC4udvn8CQkJltY7ZswYQ5Kxa9cucywvL8/w8/Mr1dvZ2zUwMPCC7zNo0CCjSZMm5vODBw+WWo9hnN7ukowXX3zRUt9ncm7Lsx/O93XuWzfeeKNx6tQp83UHDhwwfHx8jG7durlsv1dffdWQZLz55pvm2M0332xIMlJSUsyxnTt3GpIMLy8v48svvzTHV65cec5980zOffhcj8zMTLP2+PHjpV7/t7/9zQgICDAKCgoMwzi9T0dGRhpNmjQxDh8+7FJ75v44aNAgQ5IxefJkl5prr73W6NChw3l7njVrliHJWLZs2XnrnKzut86fUXZ2tsvrnX/31qxZY445fxZvv/22OVZYWGiEhYUZffr0Mce+/vrrc/4cnOuYN2+ey3hxcbHRsGFDo3///i7jM2bMMGw2m7F7925LnxuVB0eacMW76qqrdP/992v+/Pnav39/ua33zAuevb29dd1118kwDA0ZMsQcDwoKUosWLbR79+5Sr3/ggQdUq1Yt83nfvn1Vv359ffLJJ5KkzZs368cff9S9996r33//3TxicOzYMd12221av369y0XR0umjNVZ88skn6tixo8spvJo1a2rYsGH65ZdftH37dmsb4SzO/zmfebTpgw8+UEFBgcupubIEBQXpq6++Kpcjgv7+/vLx8dHatWtLHSGy6oMPPlB6err5WLRokcvyhx56yOXoyKpVq1RUVKRRo0bJy8vLpc5ut5c6hVSzZk3zonhJatGihYKCgtSqVSuXC86dfy5rHyrLsGHDXPp2PqKioswaf39/889HjhzRb7/9pptuuknHjx/Xzp07JUnffvutsrOzNWrUqFLXtJV1Gu3sfe+mm266YM/5+fmS5PL34Hwqar+tWbOmy1EfHx8fdezY0fI2l05f1zd48GCXMS8vLw0cOFDLly93OVK4aNEi3XDDDYqMjLyofuE5hCZUCU8//bROnTpVrrddN27c2OV5YGCg/Pz8Sl08HBgYWOYv7ubNm7s8t9lsatasmXkdxo8//ihJGjRokIKDg10eb7zxhgoLC5WXl+eyDqv/CP/3v/8t83qKVq1amcsvxjXXXKM2bdro3XffNcdSUlJUr149xcXFnfe106ZN09atW9WoUSN17NhREydOdOuX1pl8fX31wgsv6NNPP1VoaKg6d+6sadOmyeFwWF5H586dFRsbaz7+/Oc/uyw/e1s7t9nZ29XHx0dXXXVVqW3asGHDUuEjMDBQjRo1KjUmyXL4a968uUvfzofdbjdrtm3bpjvvvFOBgYGy2+0KDg42Q4Nzn/r5558lydLUHH5+fub1ZU61a9e+YM/Onqyeeqyo/basn4WV/s/UoEED+fj4lBp/4IEHdOLECfP04a5du5SVlaX777//onqFZxGaUCVcddVVuu+++855tOlcFzif70LWsq7BONd1GYZhWOz0/3MeRXrxxRfLPHKQnp5e6pb4M48geMp9992nH374Qd98840cDofWrFmjfv36XfAOqH79+mn37t165ZVXFB4erhdffFGtW7c2rytx16hRo/TDDz9oypQp8vPz0zPPPKNWrVrp22+/vaj1ne2Pbutz7SvluQ+VJTc3VzfffLO+++47TZ48WR9//LHS09P1wgsvSFKpo5dWWLkeqSwtW7aUJG3ZsuWiXn8u7v59Lo9tfq79ISoqSh06dNDChQslSQsXLpSPj4/69etned2oPAhNqDKcR5ucvxzOVLt2bUkqdZfTxf7P1QrnkSQnwzD0008/mXeHNW3aVNLp/42XdeQgNjb2om/Bb9KkiXbt2lVq3HlqpkmTJhe1Xun0PEE2m00pKSlasmSJiouLL3hqzql+/fp6+OGH9eGHHyo7O1t169bVc889d876893NJ53ehn//+9/1n//8R1u3blVRUdE572b8o5zb7OztWlRUpOzs7D+0TcvT2rVr9fvvvys5OVmPPfaYevXqpdjYWPPvgJNz/9u6dWuF9XLjjTeqdu3aevfddy94p51kfb+tiL/PF9rXzueBBx7Q6tWrtX//fqWkpCg+Pr7U9sblgdCEKqNp06a677779Nprr5U6TWO321WvXr1Sd7nNmTOnwvp5++23XU5LvP/++9q/f7969OghSerQoYOaNm2qf/7znzp69Gip1x88ePCi37tnz57auHGjMjMzzbFjx45p/vz5ioiIcLn+xV2NGzfWTTfdpCVLlmjhwoWKjIy84MSExcXFpU41hoSEKDw8XIWFhed8nXMenLN/OR4/flwFBQUuY02bNlWtWrXOu74/IjY2Vj4+Pnr55ZddjlD861//Ul5enuLj4yvkfd3lPKpyZo9FRUWl9vX27dsrMjJSM2fOLLV9y+uoV0BAgMaOHasdO3Zo7NixZa534cKF5p2iVvdbZ+A78+9zcXHxBe/mOx/nPFxnbwsrnP+ReOyxx7R7927umruMXX4zhgF/gHOyvF27dql169Yuy4YOHaqpU6dq6NChuu6667R+/Xr98MMPFdZLnTp1dOONN2rw4MHKycnRzJkz1axZM3OqAC8vL73xxhvq0aOHWrdurcGDB6tBgwb69ddftWbNGtntdn388ccX9d7jxo3Tu+++qx49eujRRx9VnTp19NZbbyk7O1sffPCBy4XMF+O+++7TsGHDtG/fPj311FMXrD9y5IgaNmyovn37qm3btqpZs6ZWrVqlr7/++rxHhvz9/RUVFaUlS5boT3/6k+rUqaM2bdro1KlTuu2229SvXz9FRUWpWrVqWrZsmXJyclwuvi5PwcHBSkpK0qRJk9S9e3fdfvvt2rVrl+bMmaPrr7/+kv2i3LRpk3kq6ExNmzZVTEyMbrjhBtWuXVuDBg3So48+KpvNpnfeeadUYPHy8tLcuXP1l7/8Re3atdPgwYNVv3597dy5U9u2bSt1G/3FGjNmjLZt26bp06drzZo16tu3r8LCwuRwOPThhx9q48aN2rBhgyTr+23r1q3VqVMnJSUl6dChQ6pTp44WL17sMu2Cu5o2baqgoCDNmzdPtWrVUo0aNRQdHW3pOsLg4GB1795d7733noKCgipNgMZF8NRte0BFOnPKgbM5b5E+c8oBwzh9G/aQIUOMwMBAo1atWka/fv2MAwcOnHPKgYMHD5Zab40aNUq939nTGzhve3733XeNpKQkIyQkxPD39zfi4+ON//73v6Ve/+233xp33XWXUbduXcPX19do0qSJ0a9fPyMjI+OCPZ3Pzz//bPTt29cICgoy/Pz8jI4dOxorVqwoVSc3phxwOnTokOHr62tIMrZv315mzZnbtbCw0BgzZozRtm1bo1atWkaNGjWMtm3bGnPmzHF5zdlTDhiGYWzYsMHo0KGD4ePjY67zt99+MxISEoyWLVsaNWrUMAIDA43o6Ghj6dKlF+z9QtvyfPuWYZyeYqBly5ZG9erVjdDQUGPEiBGlbtk/e59watKkiREfH19q3MrP4EJTDpw57cUXX3xhdOrUyfD39zfCw8ONJ554wpza4Mzb8Q3DMD7//HOja9eu5s/lmmuuMV555RVz+bn2e+d2tOr99983unXrZtSpU8eoVq2aUb9+faN///7G2rVrXeqs7rc///yzERsba/j6+hqhoaHGk08+aaSnp5c55UBZP4uy9rWPPvrIiIqKMqpVq+Yy/cC51nEm55QiZ05VgsuPzTDK6TgrAAAo00cffaTevXtr/fr1uummmzzdDi4SoQkAgArWq1cv7dixQz/99NMfuqgcnsU1TQAAVJDFixfr+++/V2pqqmbNmkVgusxxpAkAgApis9lUs2ZN9e/fX/PmzbvgfGWo3PjpAQBQQTgucWVhniYAAAALONJUTkpKSrRv3z7VqlWLc9YAAFwmDMPQkSNHFB4efsE56ghN5WTfvn2lvmgTAABcHvbu3auGDRuet4bQVE5q1aol6fRGP/PbxAEAQOWVn5+vRo0amb/Hz4fQVE6cp+TsdjuhCQCAy4yVS2u4EBwAAMACQhMAAIAFhCYAAAALPBqaJk6cKJvN5vJo2bKlubygoEAJCQmqW7euatasqT59+ignJ8dlHXv27FF8fLwCAgIUEhKiMWPG6NSpUy41a9euVfv27eXr66tmzZopOTm5VC+zZ89WRESE/Pz8FB0drY0bN1bIZwYAAJcnjx9pat26tfbv328+Pv/8c3PZ6NGj9fHHH+u9997TunXrtG/fPt11113m8uLiYsXHx6uoqEgbNmzQW2+9peTkZI0fP96syc7OVnx8vLp06aLNmzdr1KhRGjp0qFauXGnWLFmyRImJiZowYYI2bdqktm3bKi4uTgcOHLg0GwEAAFR+hgdNmDDBaNu2bZnLcnNzjerVqxvvvfeeObZjxw5DkpGZmWkYhmF88sknhpeXl+FwOMyauXPnGna73SgsLDQMwzCeeOIJo3Xr1i7r7t+/vxEXF2c+79ixo5GQkGA+Ly4uNsLDw40pU6ZY/ix5eXmGJCMvL8/yawAAgGe58/vb40eafvzxR4WHh+uqq67SwIEDtWfPHklSVlaWTp48qdjYWLO2ZcuWaty4sTIzMyVJmZmZuvrqqxUaGmrWxMXFKT8/X9u2bTNrzlyHs8a5jqKiImVlZbnUeHl5KTY21qwpS2FhofLz810eAADgyuXR0BQdHa3k5GSlpaVp7ty5ys7O1k033aQjR47I4XDIx8dHQUFBLq8JDQ2Vw+GQJDkcDpfA5FzuXHa+mvz8fJ04cUK//fabiouLy6xxrqMsU6ZMUWBgoPlgNnAAAK5sHp3cskePHuafr7nmGkVHR6tJkyZaunSp/P39PdjZhSUlJSkxMdF87pxRFAAAXJk8fnruTEFBQfrTn/6kn376SWFhYSoqKlJubq5LTU5OjsLCwiRJYWFhpe6mcz6/UI3dbpe/v7/q1asnb2/vMmuc6yiLr6+vOfs3s4ADAHDlq1Sh6ejRo/r5559Vv359dejQQdWrV1dGRoa5fNeuXdqzZ49iYmIkSTExMdqyZYvLXW7p6emy2+2Kiooya85ch7PGuQ4fHx916NDBpaakpEQZGRlmDQAAgEfvnvv73/9urF271sjOzja++OILIzY21qhXr55x4MABwzAMY/jw4Ubjxo2N1atXG998840RExNjxMTEmK8/deqU0aZNG6Nbt27G5s2bjbS0NCM4ONhISkoya3bv3m0EBAQYY8aMMXbs2GHMnj3b8Pb2NtLS0syaxYsXG76+vkZycrKxfft2Y9iwYUZQUJDLXXkXwt1zAABcftz5/e3Ra5r+97//6Z577tHvv/+u4OBg3Xjjjfryyy8VHBwsSXrppZfk5eWlPn36qLCwUHFxcZozZ475em9vb61YsUIjRoxQTEyMatSooUGDBmny5MlmTWRkpFJTUzV69GjNmjVLDRs21BtvvKG4uDizpn///jp48KDGjx8vh8Ohdu3aKS0trdTF4QAAoOqyGYZheLqJK0F+fr4CAwOVl5fH9U0AAFwm3Pn9XamuaQIAAKisPHp6DpdexLhUT7dwxfhlarynWwAAXEIcaQ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gkoTmqZOnSqbzaZRo0aZYwUFBUpISFDdunVVs2ZN9enTRzk5OS6v27Nnj+Lj4xUQEKCQkBCNGTNGp06dcqlZu3at2rdvL19fXzVr1kzJycml3n/27NmKiIiQn5+foqOjtXHjxor4mAAA4DJVKULT119/rddee03XXHONy/jo0aP18ccf67333tO6deu0b98+3XXXXeby4uJixcfHq6ioSBs2bNBbb72l5ORkjR8/3qzJzs5WfHy8unTpos2bN2vUqFEaOnSoVq5cadYsWbJEiYmJmjBhgjZt2qS2bdsqLi5OBw4cqPgPDwAALgs2wzAMTzZw9OhRtW/fXnPmzNE//vEPtWvXTjNnzlReXp6Cg4OVkpKivn37SpJ27typVq1aKTMzU506ddKnn36qXr16ad++fQoNDZUkzZs3T2PHjtXBgwfl4+OjsWPHKjU1VVu3bjXfc8CAAcrNzVVaWpokKTo6Wtdff71effVVSVJJSYkaNWqkRx55ROPGjbP0OfLz8xUYGKi8vDzZ7fby3ETlKmJcqqdbuGL8MjXe0y0AAP4gd35/e/xIU0JCguLj4xUbG+synpWVpZMnT7qMt2zZUo0bN1ZmZqYkKTMzU1dffbUZmCQpLi5O+fn52rZtm1lz9rrj4uLMdRQVFSkrK8ulxsvLS7GxsWZNWQoLC5Wfn+/yAAAAV65qnnzzxYsXa9OmTfr6669LLXM4HPLx8VFQUJDLeGhoqBwOh1lzZmByLncuO19Nfn6+Tpw4ocOHD6u4uLjMmp07d56z9ylTpmjSpEnWPigAALjseexI0969e/XYY49p0aJF8vPz81QbFy0pKUl5eXnmY+/evZ5uCQAAVCCPhaasrCwdOHBA7du3V7Vq1VStWjWtW7dOL7/8sqpVq6bQ0FAVFRUpNzfX5XU5OTkKCwuTJIWFhZW6m875/EI1drtd/v7+qlevnry9vcusca6jLL6+vrLb7S4PAABw5fJYaLrtttu0ZcsWbd682Xxcd911GjhwoPnn6tWrKyMjw3zNrl27tGfPHsXExEiSYmJitGXLFpe73NLT02W32xUVFWXWnLkOZ41zHT4+PurQoYNLTUlJiTIyMswaAAAAj13TVKtWLbVp08ZlrEaNGqpbt645PmTIECUmJqpOnTqy2+165JFHFBMTo06dOkmSunXrpqioKN1///2aNm2aHA6Hnn76aSUkJMjX11eSNHz4cL366qt64okn9OCDD2r16tVaunSpUlP//11kiYmJGjRokK677jp17NhRM2fO1LFjxzR48OBLtDUAAEBl59ELwS/kpZdekpeXl/r06aPCwkLFxcVpzpw55nJvb2+tWLFCI0aMUExMjGrUqKFBgwZp8uTJZk1kZKRSU1M1evRozZo1Sw0bNtQbb7yhuLg4s6Z///46ePCgxo8fL4fDoXbt2iktLa3UxeEAAKDq8vg8TVcK5mmqepinCQAuf5fVPE0AAACXA0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gduhae/evfrf//5nPt+4caNGjRql+fPnl2tjAAAAlYnboenee+/VmjVrJEkOh0Ndu3bVxo0b9dRTT2ny5Mnl3iAAAEBl4HZo2rp1qzp27ChJWrp0qdq0aaMNGzZo0aJFSk5OLu/+AAAAKgW3Q9PJkyfl6+srSVq1apVuv/12SVLLli21f//+8u0OAACgknA7NLVu3Vrz5s3TZ599pvT0dHXv3l2StG/fPtWtW7fcGwQAAKgM3A5NL7zwgl577TXdcsstuueee9S2bVtJ0vLly83TdgAAAFeaau6+4JZbbtFvv/2m/Px81a5d2xwfNmyYatSoUa7NAQAAVBZuH2m69dZbdeTIEZfAJEl16tRR//79y60xAACAysTt0LR27VoVFRWVGi8oKNBnn31WLk0BAABUNpZPz33//ffmn7dv3y6Hw2E+Ly4uVlpamho0aFC+3QEAAFQSlkNTu3btZLPZZLPZdOutt5Za7u/vr1deeaVcmwMAAKgsLIem7OxsGYahq666Shs3blRwcLC5zMfHRyEhIfL29q6QJgEAADzNcmhq0qSJJKmkpKTCmgEAAKisLF0Ivnz5cp08edL88/ke7pg7d66uueYa2e122e12xcTE6NNPPzWXFxQUKCEhQXXr1lXNmjXVp08f5eTkuKxjz549io+PV0BAgEJCQjRmzBidOnXKpWbt2rVq3769fH191axZszK/7mX27NmKiIiQn5+foqOjtXHjRrc+CwAAuLJZOtLUu3dvORwOhYSEqHfv3uess9lsKi4utvzmDRs21NSpU9W8eXMZhqG33npLd9xxh7799lu1bt1ao0ePVmpqqt577z0FBgZq5MiRuuuuu/TFF19IOn0Benx8vMLCwrRhwwbt379fDzzwgKpXr67nn39e0unTivHx8Ro+fLgWLVqkjIwMDR06VPXr11dcXJwkacmSJUpMTNS8efMUHR2tmTNnKi4uTrt27VJISIjlzwMAAK5cNsMwDE83caY6deroxRdfVN++fRUcHKyUlBT17dtXkrRz5061atVKmZmZ6tSpkz799FP16tVL+/btU2hoqCRp3rx5Gjt2rA4ePCgfHx+NHTtWqamp2rp1q/keAwYMUG5urtLS0iRJ0dHRuv766/Xqq69KOn0KslGjRnrkkUc0btw4S33n5+crMDBQeXl5stvt5blJylXEuFRPt3DF+GVqvKdbAAD8Qe78/nZ7nqay5Obm/uF1FBcXa/HixTp27JhiYmKUlZWlkydPKjY21qxp2bKlGjdurMzMTElSZmamrr76ajMwSVJcXJzy8/O1bds2s+bMdThrnOsoKipSVlaWS42Xl5diY2PNmrIUFhYqPz/f5QEAAK5cF/Xdc0uWLDGf33333apTp44aNGig7777zu0GtmzZopo1a8rX11fDhw/XsmXLFBUVJYfDIR8fHwUFBbnUh4aGmnNEORwOl8DkXO5cdr6a/Px8nThxQr/99puKi4vLrDlzLqqzTZkyRYGBgeajUaNGbn92AABw+XA7NM2bN88MCOnp6Vq1apXS0tLUo0cPjRkzxu0GWrRooc2bN+urr77SiBEjNGjQIG3fvt3t9VxqSUlJysvLMx979+71dEsAAKACuf2FvQ6HwwxNK1asUL9+/dStWzdFREQoOjra7QZ8fHzUrFkzSVKHDh309ddfa9asWerfv7+KioqUm5vrcrQpJydHYWFhkqSwsLBSd7k57647s+bsO+5ycnJkt9vl7+8vb29veXt7l1njXEdZfH195evr6/bnBQAAlye3jzTVrl3bPKqSlpZmXgtkGIZbd86dS0lJiQoLC9WhQwdVr15dGRkZ5rJdu3Zpz549iomJkSTFxMRoy5YtOnDggFmTnp4uu92uqKgos+bMdThrnOvw8fFRhw4dXGpKSkqUkZFh1gAAALh9pOmuu+7Svffeq+bNm+v3339Xjx49JEnffvutecTIqqSkJPXo0UONGzfWkSNHlJKSorVr12rlypUKDAzUkCFDlJiYqDp16shut+uRRx5RTEyMOnXqJEnq1q2boqKidP/992vatGlyOBx6+umnlZCQYB4FGj58uF599VU98cQTevDBB7V69WotXbpUqan//y6yxMREDRo0SNddd506duyomTNn6tixYxo8eLC7mwcAAFyh3A5NL730kiIiIrR3715NmzZNNWvWlCTt379fDz/8sFvrOnDggB544AHt379fgYGBuuaaa7Ry5Up17drVfC8vLy/16dNHhYWFiouL05w5c8zXe3t7a8WKFRoxYoRiYmJUo0YNDRo0SJMnTzZrIiMjlZqaqtGjR2vWrFlq2LCh3njjDXOOJknq37+/Dh48qPHjx8vhcKhdu3ZKS0srdXE4AACouirdPE2XK+ZpqnqYpwkALn/u/P62dKRp+fLl6tGjh6pXr37Br0q5/fbbrXcKAABwmfDo16gAAABcLiyFppKSkjL/DAAAUFVYnnKgb9++SktLE5dAAQCAqshyaDp8+LDi4+PVuHFjjR8/Xrt3767IvgAAACoVy6EpIyNDu3fv1pAhQ7Rw4UI1b95ct956q1JSUlRYWFiRPQIAAHicWzOCN2nSRBMnTtTu3buVnp6u8PBwPfTQQ6pfv74SEhKUlZVVUX0CAAB4lNtfo+J06623auHChXI4HJoyZYoWL158Ud89BwAAcDlwe0bwM2VnZys5OVnJycnKy8szv4cOAADgSuP2kaaCggItXLhQt956q5o3b663335bQ4YMUXZ2ttLS0iqiRwAAAI+zfKRp48aNevPNN7VkyRIVFBTozjvvVFpamm677TbZbLaK7BEAAMDjLIemTp06qW3btnr22Wc1cOBA1a5duyL7AgAAqFQsh6ZvvvlG7du3r8heAAAAKi3L1zQRmAAAQFV20VMOAAAAVCWEJgAAAAsshably5fr5MmTFd0LAABApWUpNN15553Kzc2VJHl7e+vAgQMV2RMAAEClYyk0BQcH68svv5QkGYbBvEwAAKDKsTTlwPDhw3XHHXfIZrPJZrMpLCzsnLXFxcXl1hwAAEBlYSk0TZw4UQMGDNBPP/2k22+/XQsWLFBQUFAFtwYAAFB5WJ7csmXLlmrZsqUmTJigu+++WwEBARXZFwAAQKViOTQ5TZgwQZJ08OBB7dq1S5LUokULBQcHl29nAAAAlYjb8zQdP35cDz74oMLDw9W5c2d17txZ4eHhGjJkiI4fP14RPQIAAHic26Fp9OjRWrdunZYvX67c3Fzl5ubqo48+0rp16/T3v/+9InoEAADwOLdPz33wwQd6//33dcstt5hjPXv2lL+/v/r166e5c+eWZ38AAACVwkWdngsNDS01HhISwuk5AABwxXI7NMXExGjChAkqKCgwx06cOKFJkyYpJiamXJsDAACoLNw+PTdr1izFxcWpYcOGatu2rSTpu+++k5+fn1auXFnuDQIAAFQGboemNm3a6Mcff9SiRYu0c+dOSdI999yjgQMHyt/fv9wbBAAAqAzcDk2SFBAQoIceeqi8ewEAAKi03L6mCQAAoCoiNAEAAFhAaAIAALCA0AQAAGCB26Hpqquu0u+//15qPDc3V1dddVW5NAUAAFDZuB2afvnlFxUXF5caLyws1K+//louTQEAAFQ2lqccWL58ufnnlStXKjAw0HxeXFysjIwMRURElGtzAAAAlYXl0NS7d29Jks1m06BBg1yWVa9eXREREZo+fXq5NgcAAFBZWA5NJSUlkqTIyEh9/fXXqlevXoU1BQAAUNm4PSN4dnZ2RfQBAABQqV3U16hkZGQoIyNDBw4cMI9AOb355pvl0hgAAEBl4nZomjRpkiZPnqzrrrtO9evXl81mq4i+AAAAKhW3Q9O8efOUnJys+++/vyL6AQAAqJTcnqepqKhIN9xwQ0X0AgAAUGm5HZqGDh2qlJSUiugFAACg0nL79FxBQYHmz5+vVatW6ZprrlH16tVdls+YMaPcmgMAAKgs3A5N33//vdq1aydJ2rp1q8syLgoHAABXKrdD05o1ayqiDwAAgErN7WuaAAAAqiK3jzR16dLlvKfhVq9e/YcaAgAAqIzcDk3O65mcTp48qc2bN2vr1q2lvsgXAADgSuF2aHrppZfKHJ84caKOHj36hxsCAACojMrtmqb77ruP750DAABXrHILTZmZmfLz8yuv1QEAAFQqbp+eu+uuu1yeG4ah/fv365tvvtEzzzxTbo0BAABUJm6HpsDAQJfnXl5eatGihSZPnqxu3bqVW2MAAACViduhacGCBRXRBwAAQKXmdmhyysrK0o4dOyRJrVu31rXXXltuTQEAAFQ2boemAwcOaMCAAVq7dq2CgoIkSbm5uerSpYsWL16s4ODg8u4RAADA49y+e+6RRx7RkSNHtG3bNh06dEiHDh3S1q1blZ+fr0cffbQiegQAAPA4t0NTWlqa5syZo1atWpljUVFRmj17tj799FO31jVlyhRdf/31qlWrlkJCQtS7d2/t2rXLpaagoEAJCQmqW7euatasqT59+ignJ8elZs+ePYqPj1dAQIBCQkI0ZswYnTp1yqVm7dq1at++vXx9fdWsWTMlJyeX6mf27NmKiIiQn5+foqOjtXHjRrc+DwAAuHK5HZpKSkpUvXr1UuPVq1dXSUmJW+tat26dEhIS9OWXXyo9PV0nT55Ut27ddOzYMbNm9OjR+vjjj/Xee+9p3bp12rdvn8u0B8XFxYqPj1dRUZE2bNigt956S8nJyRo/frxZk52drfj4eHXp0kWbN2/WqFGjNHToUK1cudKsWbJkiRITEzVhwgRt2rRJbdu2VVxcnA4cOODWZwIAAFcmm2EYhjsvuOOOO5Sbm6t3331X4eHhkqRff/1VAwcOVO3atbVs2bKLbubgwYMKCQnRunXr1LlzZ+Xl5Sk4OFgpKSnq27evJGnnzp1q1aqVMjMz1alTJ3366afq1auX9u3bp9DQUEnSvHnzNHbsWB08eFA+Pj4aO3asUlNTtXXrVvO9BgwYoNzcXKWlpUmSoqOjdf311+vVV1+VdDocNmrUSI888ojGjRt3wd7z8/MVGBiovLw82e32i94GFS1iXKqnW7hi/DI13tMtAAD+IHd+f7t9pOnVV19Vfn6+IiIi1LRpUzVt2lSRkZHKz8/XK6+8ctFNS1JeXp4kqU6dOpJO36F38uRJxcbGmjUtW7ZU48aNlZmZKen0TORXX321GZgkKS4uTvn5+dq2bZtZc+Y6nDXOdRQVFSkrK8ulxsvLS7GxsWbN2QoLC5Wfn+/yAAAAVy63755r1KiRNm3apFWrVmnnzp2SpFatWpUKJe4qKSnRqFGj9Oc//1lt2rSRJDkcDvn4+Jh36TmFhobK4XCYNWcGJudy57Lz1eTn5+vEiRM6fPiwiouLy6xxfsazTZkyRZMmTbq4DwsAAC47FzVPk81mU9euXdW1a9dyayQhIUFbt27V559/Xm7rrEhJSUlKTEw0n+fn56tRo0Ye7AgAAFQky6fnVq9eraioqDJPQ+Xl5al169b67LPPLqqJkSNHasWKFVqzZo0aNmxojoeFhamoqEi5ubku9Tk5OQoLCzNrzr6bzvn8QjV2u13+/v6qV6+evL29y6xxruNsvr6+stvtLg8AAHDlshyaZs6cqYceeqjMcBAYGKi//e1vmjFjhltvbhiGRo4cqWXLlmn16tWKjIx0Wd6hQwdVr15dGRkZ5tiuXbu0Z88excTESJJiYmK0ZcsWl7vc0tPTZbfbFRUVZdacuQ5njXMdPj4+6tChg0tNSUmJMjIyzBoAAFC1WQ5N3333nbp3737O5d26dVNWVpZbb56QkKCFCxcqJSVFtWrVksPhkMPh0IkTJySdDmNDhgxRYmKi1qxZo6ysLA0ePFgxMTHq1KmT+b5RUVG6//779d1332nlypV6+umnlZCQIF9fX0nS8OHDtXv3bj3xxBPauXOn5syZo6VLl2r06NFmL4mJiXr99df11ltvaceOHRoxYoSOHTumwYMHu/WZAADAlcnyNU05OTllzs9krqhaNR08eNCtN587d64k6ZZbbnEZX7Bggf76179Kkl566SV5eXmpT58+KiwsVFxcnObMmWPWent7a8WKFRoxYoRiYmJUo0YNDRo0SJMnTzZrIiMjlZqaqtGjR2vWrFlq2LCh3njjDcXFxZk1/fv318GDBzV+/Hg5HA61a9dOaWlppS4OBwAAVZPleZqaNm2q6dOnq3fv3mUu//e//63HH39cu3fvLs/+LhvM01T1ME8TAFz+KmSepp49e+qZZ55RQUFBqWUnTpzQhAkT1KtXL/e7BQAAuAxYPj339NNP69///rf+9Kc/aeTIkWrRooWk0zN0z549W8XFxXrqqacqrFEAAABPshyaQkNDtWHDBo0YMUJJSUlyntWz2WyKi4vT7Nmzuf4HAABcsdya3LJJkyb65JNPdPjwYf30008yDEPNmzdX7dq1K6o/AACASuGiZgSvXbu2rr/++vLuBQAAoNJy+wt7AQAAqiJCEwAAgAWEJgAAAAsITQAAABYQmgAAACwgNAEAAFhwUVMOAEB54jsRywffhwhULI4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ODR0LR+/Xr95S9/UXh4uGw2mz788EOX5YZhaPz48apfv778/f0VGxurH3/80aXm0KFDGjhwoOx2u4KCgjRkyBAdPXrUpeb777/XTTfdJD8/PzVq1EjTpk0r1ct7772nli1bys/PT1dffbU++eSTcv+8AADg8uXR0HTs2DG1bdtWs2fPLnP5tGnT9PLLL2vevHn66quvVKNGDcXFxamgoMCsGThwoLZt26b09HStWLFC69ev17Bhw8zl+fn56tatm5o0aaKsrCy9+OKLmjhxoubPn2/WbNiwQffcc4+GDBmib7/9Vr1791bv3r21devWivvwAADgsmIzDMPwdBOSZLPZtGzZMvXu3VvS6aNM4eHh+vvf/67HH39ckpSXl6fQ0FAlJydrwIAB2rFjh6KiovT111/ruuuukySlpaWpZ8+e+t///qfw8HDNnTtXTz31lBwOh3x8fCRJ48aN04cffqidO3dKkvr3769jx45pxYoVZj+dOnVSu3btNG/ePEv95+fnKzAwUHl5ebLb7eW1WcpdxLhUT7dwxfhlarynW7hisF+WD/ZJwH3u/P6utNc0ZWdny+FwKDY21hwLDAxUdHS0MjMzJUmZmZkKCgoyA5MkxcbGysvLS1999ZVZ07lzZzMwSVJcXJx27dqlw4cPmzVnvo+zxvk+ZSksLFR+fr7LAwAAXLkqbWhyOBySpNDQUJfx0NBQc5nD4VBISIjL8mrVqqlOnTouNWWt48z3OFeNc3lZpkyZosDAQPPRqFEjdz8iAAC4jFTa0FTZJSUlKS8vz3zs3bvX0y0BAIAKVGlDU1hYmCQpJyfHZTwnJ8dcFhYWpgMHDrgsP3XqlA4dOuRSU9Y6znyPc9U4l5fF19dXdrvd5QEAAK5clTY0RUZGKiwsTBkZGeZYfn6+vvrqK8XExEiSYmJilJubq6ysLLNm9erVKikpUXR0tFmzfv16nTx50qxJT09XixYtVLt2bbPmzPdx1jjfBwAAwKOh6ejRo9q8ebM2b94s6fTF35s3b9aePXtks9k0atQo/eMf/9Dy5cu1ZcsWPfDAAwoPDzfvsGvVqpW6d++uhx56SBs3btQXX3yhkSNHasCAAQoPD5ck3XvvvfLx8dGQIUO0bds2LVmyRLNmzVJiYqLZx2OPPaa0tDRNnz5dO3fu1MSJE/XNN99o5MiRl3qTAACASqqaJ9/8m2++UZcuXcznziAzaNAgJScn64knntCxY8c0bNgw5ebm6sYbb1RaWpr8/PzM1yxatEgjR47UbbfdJi8vL/Xp00cvv/yyuTwwMFD/+c9/lJCQoA4dOqhevXoaP368y1xON9xwg1JSUvT000/rySefVPPmzfXhhx+qTZs2l2ArAACAy0Glmafpcsc8TVUPc+KUH/bL8sE+CbjvipinCQAAoDIh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lTzdAMAAFQ2EeNSPd3CFeOXqfGebqHccKQJAADAAkITAACABYQmAAAACwhNAAAAFhCaAAAALCA0AQAAWEBoAgAAsIDQBAAAYAGhCQAAwAJCEwAAgAWEJgAAAAsITQAAABYQmgAAACwgNAEAAFhAaAIAALCA0AQAAGABoQkAAMACQhMAAIAFhCYAAAALCE0AAAAWEJrOMnv2bEVERMjPz0/R0dHauHGjp1sCAACVAKHpDEuWLFFiYqImTJigTZs2qW3btoqLi9OBAwc83RoAAPAwQtMZZsyYoYceekiDBw9WVFSU5s2bp4CAAL355puebg0AAHhYNU83UFkUFRUpKytLSUlJ5piXl5diY2OVmZlZqr6wsFCFhYXm87y8PElSfn5+xTf7B5QUHvd0C1eMyv6zvpywX5YP9snywz5Zfir7funszzCMC9YSmv7Pb7/9puLiYoWGhrqMh4aGaufOnaXqp0yZokmTJpUab9SoUYX1iMolcKanOwBcsU+iMrpc9ssjR44oMDDwvDWEpouUlJSkxMRE83lJSYkOHTqkunXrymazebCzy19+fr4aNWqkvXv3ym63e7odgH0SlQ77ZPkxDENHjhxReHj4BWsJTf+nXr168vb2Vk5Ojst4Tk6OwsLCStX7+vrK19fXZSwoKKgiW6xy7HY7/xigUmGfRGXDPlk+LnSEyYkLwf+Pj4+POnTooIyMDHOspKREGRkZiomJ8WBnAACgMuBI0xkSExM1aNAgXXfdderYsaNmzpypY8eOafDgwZ5uDQAAeBih6Qz9+/fXwYMHNX78eDkcDrVr105paWmlLg5HxfL19dWECRNKnf4EPIV9EpUN+6Rn2Awr99gBAABUcVzTBAAAYAGhCQAAwAJCEwAAgAWEJgAAAAsITQAAABYQmgAAuMwVFxd7uoUqgdAEAG7av3+/p1sAJEk//PCDnnjiCTVs2NDTrVQJhCZUSqdOndLRo0c93QaqoDO/iLss+/fv1y233HJpmgHKcPz4cS1YsEA33XSToqKitH79+gvutygfhCZ41Mcff6zk5GSXseeee041a9ZUUFCQunXrpsOHD3umOVRJCxYs0HPPPVfmMmdgCg4OvsRdAdKXX36poUOHqn79+poxY4YyMzO1Zs0affnllxozZoyn26sSCE3wqBkzZujYsWPm8w0bNmj8+PF65plntHTpUu3du1fPPvusBztEVbN8+XI9//zzmjt3rsu4w+FQly5dVKdOHaWlpXmoO1RF06dPV+vWrdW3b1/Vrl1b69ev15YtW2Sz2VS3bl1Pt1el8DUq8KiQkBCtXLlS1157raTTp0a2b99u/lL65JNP9Nhjj+nHH3/0ZJuoYlJTU9WnTx8lJydrwIABZmCy2+1atWqVatWq5ekWUYVUq1ZNY8eO1eTJk+Xt7W2OV69eXd99952ioqI82F3VwpEmeNSRI0dc/qf0+eef67bbbjOft27dWvv27fNEa6jC4uPj9eabb2rw4MFKTk7Wrbfeqpo1a+o///kPgQmX3LPPPqv33ntPkZGRGjt2rLZu3erplqosQhM8qkGDBtqxY4ck6ejRo/ruu+90ww03mMt///13BQQEeKo9VGH33nuvpk+friFDhqhGjRpatWqVAgMDPd0WqqCkpCT98MMPeuedd+RwOBQdHa22bdvKMAyu+bzEOD0Hj0pKStKHH36oJ598Up988ok2bNig3bt3m4eg58+fr7fffluff/65hztFVXHttdfKZrOZz7dv365GjRqVOsK0adOmS90aIOn0EfqUlBS9+eabysrKUseOHdW3b1/uoLsECE3wqBMnTuhvf/ubPv74Y4WFhWn+/Pm66aabzOVdunRR9+7dNXbsWA92iapk4sSJLqHpXCZMmHAJugHOb+vWrfrXv/6lRYsW6cCBA55u54pHaAIAoBJbvXq1Ro4cqS+//FJ2u91lWV5enmJiYvTyyy8rNjbWQx1WHVzTBI+qXbu26tSpU+oRGRmpuLg4paene7pFVDHsk6hsZs6cqYceeqhUYJKkwMBADR8+XLNnz/ZAZ1UPR5rgUW+99VaZ47m5ucrKytKSJUv0/vvv6y9/+csl7gxVFfskKpsmTZooLS1NrVq1KnP5zp071a1bN+3Zs+cSd1b1EJpQqc2YMUPvv/++NmzY4OlWAEnsk7j0/Pz8tHXrVjVr1qzM5T/99JOuvvpqnThx4hJ3VvVweg6VWq9evbRz505PtwGY2CdxqTVo0OC8czN9//33ql+//iXsqOoiNKFSKywslI+Pj6fbAEzsk7jUevbsqWeeeUYFBQWllp04cUITJkxQr169PNBZ1cPpOVRqo0aN0s6dO/muL1Qa7JO41HJyctS+fXt5e3tr5MiRatGihaTT1zLNnj1bxcXF2rRpk0JDQz3c6ZWvmqcbQNV2rsnY8vLytGnTJv3www9av379Je4KVRn7JCqb0NBQbdiwQSNGjFBSUpKcxzpsNpvi4uI0e/ZsAtMlwpEmeFSXLl3KHLfb7WrRooVGjBihyMjIS9wVqjL2SVRmhw8f1k8//STDMNS8eXPVrl3b0y1VKYQmAAAAC7gQHAAAwAJCEwAAgAWEJgAAAAsITQAAABYQmgAAACwgNAEAAFhAaAIAALDg/wF2EGRoqna+Z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6" name="AutoShape 4" descr="data:image/png;base64,iVBORw0KGgoAAAANSUhEUgAAAk0AAAG4CAYAAABYTdNvAAAAOXRFWHRTb2Z0d2FyZQBNYXRwbG90bGliIHZlcnNpb24zLjYuMywgaHR0cHM6Ly9tYXRwbG90bGliLm9yZy/P9b71AAAACXBIWXMAAA9hAAAPYQGoP6dpAABAh0lEQVR4nO3de1iUdf7/8deAclIHPHAQT5C6KlqalkhbloWi4palqWXlmuZqWCmbKR08taXZalp5yNqkUlKrtUwKF/FUSVmY5bmDtLrpoKWAJ0Dh/v3hd+6fI6j3GDgoz8d1zXU5n/s997zn5lZe3ofP2AzDMAQAAIDz8vJ0AwAAAJcDQhMAAIAFhCYAAAALCE0AAAAWEJoAAAAsIDQBAABYQGgCAACwgNAEAABgAaEJAADAAkITcImtXbtWNptN77//vqdbsSQnJ0d9+/ZV3bp1ZbPZNHPmzHJZr81m08SJE916zV//+ldFRESUy/ujfPz1r39VzZo1Pd0GcEkQmnBFSk5Ols1mk5+fn3799ddSy2+55Ra1adPGA51dfkaPHq2VK1cqKSlJ77zzjrp3716q5t///rdsNpveeOONc64nPT1dNptNL7/8crn1dvz4cU2cOFFr164tt3VOnDhRNputzMe8efPK7X3K2y+//HLOvm02m6ZOnerpFs9r2bJl6tGjh+rVqycfHx+Fh4erX79+Wr16tadbkyTt27dPEydO1ObNmz3dCjyomqcbACpSYWGhpk6dqldeecXTrVy2Vq9erTvuuEOPP/74OWvi4+MVGBiolJQUDR06tMyalJQUeXt7a8CAAZKkEydOqFo19/4Jev3111VSUmI+P378uCZNmiTpdBAuT3Pnzi11BCU6Orpc36Mi3HPPPerZs2ep8WuvvdYD3VyYYRh68MEHlZycrGuvvVaJiYkKCwvT/v37tWzZMt1222364osvdMMNN3i0z3379mnSpEmKiIhQu3btPNoLPIfQhCtau3bt9PrrryspKUnh4eGebueSOnbsmGrUqPGH13PgwAEFBQWdt8bX11d9+/bVggULtG/fvlLbuqCgQMuWLVPXrl0VEhIiSfLz83O7l+rVq7v9movVt29f1atXz1JteW3r8tC+fXvdd999nm7DsunTpys5OVmjRo3SjBkzZLPZzGVPPfWU3nnnHbfDdWVw/PhxBQQEeLoNlDNOz+GK9uSTT6q4uPiCpyacpzaSk5NLLTv72hvn6ZsffvhB9913nwIDAxUcHKxnnnlGhmFo7969uuOOO2S32xUWFqbp06eX+Z7FxcV68sknFRYWpho1auj222/X3r17S9V99dVX6t69uwIDAxUQEKCbb75ZX3zxhUuNs6ft27fr3nvvVe3atXXjjTee9zPv3r1bd999t+rUqaOAgAB16tRJqamp5nLnKU7DMDR79mzzNM+53HfffSopKdHixYtLLUtNTVVeXp4GDhxojp29XY8cOaJRo0YpIiJCvr6+CgkJUdeuXbVp0yaz5sxrmn755RcFBwdLkiZNmmT251ynw+HQ4MGD1bBhQ/n6+qp+/fq644479Msvv5x3u1yIc7usW7dODz/8sEJCQtSwYUNz+Zw5c9S6dWv5+voqPDxcCQkJys3NdVmH8/Tw999/r5tvvlkBAQFq1qyZeZ3bunXrFB0dLX9/f7Vo0UKrVq36Qz2f7aOPPlJ8fLzCw8Pl6+urpk2b6tlnn1VxcXGp2q+++ko9e/ZU7dq1VaNGDV1zzTWaNWtWqbpff/1VvXv3Vs2aNRUcHKzHH3+8zPWd6cSJE5oyZYpatmypf/7zn2XuX/fff786duxoPr/Qfiv9/5/R2T9r5/WEZ57Odf4stm/fri5duiggIEANGjTQtGnTXF53/fXXS5IGDx5s7mvOfy+c68jKylLnzp0VEBCgJ598UoMGDVK9evV08uTJUp+rW7duatGixXm3DyofQhOuaJGRkXrggQf0+uuva9++feW67v79+6ukpERTp05VdHS0/vGPf2jmzJnq2rWrGjRooBdeeEHNmjXT448/rvXr15d6/XPPPafU1FSNHTtWjz76qNLT0xUbG6sTJ06YNatXr1bnzp2Vn5+vCRMm6Pnnn1dubq5uvfVWbdy4sdQ67777bh0/flzPP/+8HnrooXP2npOToxtuuEErV67Uww8/rOeee04FBQW6/fbbtWzZMklS586d9c4770iSunbtqnfeecd8XpbOnTurYcOGSklJKbUsJSVFAQEB6t279zlfP3z4cM2dO1d9+vTRnDlz9Pjjj8vf3187duwosz44OFhz586VJN15551mf3fddZckqU+fPlq2bJkGDx6sOXPm6NFHH9WRI0e0Z8+ec/ZwpkOHDum3334zH4cPH3ZZ/vDDD2v79u0aP368xo0bJ+l0eE1ISFB4eLimT5+uPn366LXXXlO3bt1K/eI8fPiwevXqpejoaE2bNk2+vr4aMGCAlixZogEDBqhnz56aOnWqjh07pr59++rIkSOW+j5+/LhL387HqVOnzJrk5GTVrFlTiYmJmjVrljp06ODyOZzS09PVuXNnbd++XY899pimT5+uLl26aMWKFS51xcXFiouLU926dfXPf/5TN998s6ZPn6758+eft9fPP/9chw4d0r333itvb+8LfjYr++3FOHz4sLp37662bdtq+vTpatmypcaOHatPP/1UktSqVStNnjxZkjRs2DBzX+vcubO5jt9//109evRQu3btNHPmTHXp0kX333+/fv/9d61cudLl/RwOh1avXn1ZHRHE/zGAK9CCBQsMScbXX39t/Pzzz0a1atWMRx991Fx+8803G61btzafZ2dnG5KMBQsWlFqXJGPChAnm8wkTJhiSjGHDhpljp06dMho2bGjYbDZj6tSp5vjhw4cNf39/Y9CgQebYmjVrDElGgwYNjPz8fHN86dKlhiRj1qxZhmEYRklJidG8eXMjLi7OKCkpMeuOHz9uREZGGl27di3V0z333GNp+4waNcqQZHz22Wfm2JEjR4zIyEgjIiLCKC4udvn8CQkJltY7ZswYQ5Kxa9cucywvL8/w8/Mr1dvZ2zUwMPCC7zNo0CCjSZMm5vODBw+WWo9hnN7ukowXX3zRUt9ncm7Lsx/O93XuWzfeeKNx6tQp83UHDhwwfHx8jG7durlsv1dffdWQZLz55pvm2M0332xIMlJSUsyxnTt3GpIMLy8v48svvzTHV65cec5980zOffhcj8zMTLP2+PHjpV7/t7/9zQgICDAKCgoMwzi9T0dGRhpNmjQxDh8+7FJ75v44aNAgQ5IxefJkl5prr73W6NChw3l7njVrliHJWLZs2XnrnKzut86fUXZ2tsvrnX/31qxZY445fxZvv/22OVZYWGiEhYUZffr0Mce+/vrrc/4cnOuYN2+ey3hxcbHRsGFDo3///i7jM2bMMGw2m7F7925LnxuVB0eacMW76qqrdP/992v+/Pnav39/ua33zAuevb29dd1118kwDA0ZMsQcDwoKUosWLbR79+5Sr3/ggQdUq1Yt83nfvn1Vv359ffLJJ5KkzZs368cff9S9996r33//3TxicOzYMd12221av369y0XR0umjNVZ88skn6tixo8spvJo1a2rYsGH65ZdftH37dmsb4SzO/zmfebTpgw8+UEFBgcupubIEBQXpq6++Kpcjgv7+/vLx8dHatWtLHSGy6oMPPlB6err5WLRokcvyhx56yOXoyKpVq1RUVKRRo0bJy8vLpc5ut5c6hVSzZk3zonhJatGihYKCgtSqVSuXC86dfy5rHyrLsGHDXPp2PqKioswaf39/889HjhzRb7/9pptuuknHjx/Xzp07JUnffvutsrOzNWrUqFLXtJV1Gu3sfe+mm266YM/5+fmS5PL34Hwqar+tWbOmy1EfHx8fdezY0fI2l05f1zd48GCXMS8vLw0cOFDLly93OVK4aNEi3XDDDYqMjLyofuE5hCZUCU8//bROnTpVrrddN27c2OV5YGCg/Pz8Sl08HBgYWOYv7ubNm7s8t9lsatasmXkdxo8//ihJGjRokIKDg10eb7zxhgoLC5WXl+eyDqv/CP/3v/8t83qKVq1amcsvxjXXXKM2bdro3XffNcdSUlJUr149xcXFnfe106ZN09atW9WoUSN17NhREydOdOuX1pl8fX31wgsv6NNPP1VoaKg6d+6sadOmyeFwWF5H586dFRsbaz7+/Oc/uyw/e1s7t9nZ29XHx0dXXXVVqW3asGHDUuEjMDBQjRo1KjUmyXL4a968uUvfzofdbjdrtm3bpjvvvFOBgYGy2+0KDg42Q4Nzn/r5558lydLUHH5+fub1ZU61a9e+YM/Onqyeeqyo/basn4WV/s/UoEED+fj4lBp/4IEHdOLECfP04a5du5SVlaX777//onqFZxGaUCVcddVVuu+++855tOlcFzif70LWsq7BONd1GYZhWOz0/3MeRXrxxRfLPHKQnp5e6pb4M48geMp9992nH374Qd98840cDofWrFmjfv36XfAOqH79+mn37t165ZVXFB4erhdffFGtW7c2rytx16hRo/TDDz9oypQp8vPz0zPPPKNWrVrp22+/vaj1ne2Pbutz7SvluQ+VJTc3VzfffLO+++47TZ48WR9//LHS09P1wgsvSFKpo5dWWLkeqSwtW7aUJG3ZsuWiXn8u7v59Lo9tfq79ISoqSh06dNDChQslSQsXLpSPj4/69etned2oPAhNqDKcR5ucvxzOVLt2bUkqdZfTxf7P1QrnkSQnwzD0008/mXeHNW3aVNLp/42XdeQgNjb2om/Bb9KkiXbt2lVq3HlqpkmTJhe1Xun0PEE2m00pKSlasmSJiouLL3hqzql+/fp6+OGH9eGHHyo7O1t169bVc889d876893NJ53ehn//+9/1n//8R1u3blVRUdE572b8o5zb7OztWlRUpOzs7D+0TcvT2rVr9fvvvys5OVmPPfaYevXqpdjYWPPvgJNz/9u6dWuF9XLjjTeqdu3aevfddy94p51kfb+tiL/PF9rXzueBBx7Q6tWrtX//fqWkpCg+Pr7U9sblgdCEKqNp06a677779Nprr5U6TWO321WvXr1Sd7nNmTOnwvp5++23XU5LvP/++9q/f7969OghSerQoYOaNm2qf/7znzp69Gip1x88ePCi37tnz57auHGjMjMzzbFjx45p/vz5ioiIcLn+xV2NGzfWTTfdpCVLlmjhwoWKjIy84MSExcXFpU41hoSEKDw8XIWFhed8nXMenLN/OR4/flwFBQUuY02bNlWtWrXOu74/IjY2Vj4+Pnr55ZddjlD861//Ul5enuLj4yvkfd3lPKpyZo9FRUWl9vX27dsrMjJSM2fOLLV9y+uoV0BAgMaOHasdO3Zo7NixZa534cKF5p2iVvdbZ+A78+9zcXHxBe/mOx/nPFxnbwsrnP+ReOyxx7R7927umruMXX4zhgF/gHOyvF27dql169Yuy4YOHaqpU6dq6NChuu6667R+/Xr98MMPFdZLnTp1dOONN2rw4MHKycnRzJkz1axZM3OqAC8vL73xxhvq0aOHWrdurcGDB6tBgwb69ddftWbNGtntdn388ccX9d7jxo3Tu+++qx49eujRRx9VnTp19NZbbyk7O1sffPCBy4XMF+O+++7TsGHDtG/fPj311FMXrD9y5IgaNmyovn37qm3btqpZs6ZWrVqlr7/++rxHhvz9/RUVFaUlS5boT3/6k+rUqaM2bdro1KlTuu2229SvXz9FRUWpWrVqWrZsmXJyclwuvi5PwcHBSkpK0qRJk9S9e3fdfvvt2rVrl+bMmaPrr7/+kv2i3LRpk3kq6ExNmzZVTEyMbrjhBtWuXVuDBg3So48+KpvNpnfeeadUYPHy8tLcuXP1l7/8Re3atdPgwYNVv3597dy5U9u2bSt1G/3FGjNmjLZt26bp06drzZo16tu3r8LCwuRwOPThhx9q48aN2rBhgyTr+23r1q3VqVMnJSUl6dChQ6pTp44WL17sMu2Cu5o2baqgoCDNmzdPtWrVUo0aNRQdHW3pOsLg4GB1795d7733noKCgipNgMZF8NRte0BFOnPKgbM5b5E+c8oBwzh9G/aQIUOMwMBAo1atWka/fv2MAwcOnHPKgYMHD5Zab40aNUq939nTGzhve3733XeNpKQkIyQkxPD39zfi4+ON//73v6Ve/+233xp33XWXUbduXcPX19do0qSJ0a9fPyMjI+OCPZ3Pzz//bPTt29cICgoy/Pz8jI4dOxorVqwoVSc3phxwOnTokOHr62tIMrZv315mzZnbtbCw0BgzZozRtm1bo1atWkaNGjWMtm3bGnPmzHF5zdlTDhiGYWzYsMHo0KGD4ePjY67zt99+MxISEoyWLVsaNWrUMAIDA43o6Ghj6dKlF+z9QtvyfPuWYZyeYqBly5ZG9erVjdDQUGPEiBGlbtk/e59watKkiREfH19q3MrP4EJTDpw57cUXX3xhdOrUyfD39zfCw8ONJ554wpza4Mzb8Q3DMD7//HOja9eu5s/lmmuuMV555RVz+bn2e+d2tOr99983unXrZtSpU8eoVq2aUb9+faN///7G2rVrXeqs7rc///yzERsba/j6+hqhoaHGk08+aaSnp5c55UBZP4uy9rWPPvrIiIqKMqpVq+Yy/cC51nEm55QiZ05VgsuPzTDK6TgrAAAo00cffaTevXtr/fr1uummmzzdDi4SoQkAgArWq1cv7dixQz/99NMfuqgcnsU1TQAAVJDFixfr+++/V2pqqmbNmkVgusxxpAkAgApis9lUs2ZN9e/fX/PmzbvgfGWo3PjpAQBQQTgucWVhniYAAAALONJUTkpKSrRv3z7VqlWLc9YAAFwmDMPQkSNHFB4efsE56ghN5WTfvn2lvmgTAABcHvbu3auGDRuet4bQVE5q1aol6fRGP/PbxAEAQOWVn5+vRo0amb/Hz4fQVE6cp+TsdjuhCQCAy4yVS2u4EBwAAMACQhMAAIAFhCYAAAALPBqaJk6cKJvN5vJo2bKlubygoEAJCQmqW7euatasqT59+ignJ8dlHXv27FF8fLwCAgIUEhKiMWPG6NSpUy41a9euVfv27eXr66tmzZopOTm5VC+zZ89WRESE/Pz8FB0drY0bN1bIZwYAAJcnjx9pat26tfbv328+Pv/8c3PZ6NGj9fHHH+u9997TunXrtG/fPt11113m8uLiYsXHx6uoqEgbNmzQW2+9peTkZI0fP96syc7OVnx8vLp06aLNmzdr1KhRGjp0qFauXGnWLFmyRImJiZowYYI2bdqktm3bKi4uTgcOHLg0GwEAAFR+hgdNmDDBaNu2bZnLcnNzjerVqxvvvfeeObZjxw5DkpGZmWkYhmF88sknhpeXl+FwOMyauXPnGna73SgsLDQMwzCeeOIJo3Xr1i7r7t+/vxEXF2c+79ixo5GQkGA+Ly4uNsLDw40pU6ZY/ix5eXmGJCMvL8/yawAAgGe58/vb40eafvzxR4WHh+uqq67SwIEDtWfPHklSVlaWTp48qdjYWLO2ZcuWaty4sTIzMyVJmZmZuvrqqxUaGmrWxMXFKT8/X9u2bTNrzlyHs8a5jqKiImVlZbnUeHl5KTY21qwpS2FhofLz810eAADgyuXR0BQdHa3k5GSlpaVp7ty5ys7O1k033aQjR47I4XDIx8dHQUFBLq8JDQ2Vw+GQJDkcDpfA5FzuXHa+mvz8fJ04cUK//fabiouLy6xxrqMsU6ZMUWBgoPlgNnAAAK5sHp3cskePHuafr7nmGkVHR6tJkyZaunSp/P39PdjZhSUlJSkxMdF87pxRFAAAXJk8fnruTEFBQfrTn/6kn376SWFhYSoqKlJubq5LTU5OjsLCwiRJYWFhpe6mcz6/UI3dbpe/v7/q1asnb2/vMmuc6yiLr6+vOfs3s4ADAHDlq1Sh6ejRo/r5559Vv359dejQQdWrV1dGRoa5fNeuXdqzZ49iYmIkSTExMdqyZYvLXW7p6emy2+2Kiooya85ch7PGuQ4fHx916NDBpaakpEQZGRlmDQAAgEfvnvv73/9urF271sjOzja++OILIzY21qhXr55x4MABwzAMY/jw4Ubjxo2N1atXG998840RExNjxMTEmK8/deqU0aZNG6Nbt27G5s2bjbS0NCM4ONhISkoya3bv3m0EBAQYY8aMMXbs2GHMnj3b8Pb2NtLS0syaxYsXG76+vkZycrKxfft2Y9iwYUZQUJDLXXkXwt1zAABcftz5/e3Ra5r+97//6Z577tHvv/+u4OBg3Xjjjfryyy8VHBwsSXrppZfk5eWlPn36qLCwUHFxcZozZ475em9vb61YsUIjRoxQTEyMatSooUGDBmny5MlmTWRkpFJTUzV69GjNmjVLDRs21BtvvKG4uDizpn///jp48KDGjx8vh8Ohdu3aKS0trdTF4QAAoOqyGYZheLqJK0F+fr4CAwOVl5fH9U0AAFwm3Pn9XamuaQIAAKisPHp6DpdexLhUT7dwxfhlarynWwAAXEIcaQ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gkoTmqZOnSqbzaZRo0aZYwUFBUpISFDdunVVs2ZN9enTRzk5OS6v27Nnj+Lj4xUQEKCQkBCNGTNGp06dcqlZu3at2rdvL19fXzVr1kzJycml3n/27NmKiIiQn5+foqOjtXHjxor4mAAA4DJVKULT119/rddee03XXHONy/jo0aP18ccf67333tO6deu0b98+3XXXXeby4uJixcfHq6ioSBs2bNBbb72l5ORkjR8/3qzJzs5WfHy8unTpos2bN2vUqFEaOnSoVq5cadYsWbJEiYmJmjBhgjZt2qS2bdsqLi5OBw4cqPgPDwAALgs2wzAMTzZw9OhRtW/fXnPmzNE//vEPtWvXTjNnzlReXp6Cg4OVkpKivn37SpJ27typVq1aKTMzU506ddKnn36qXr16ad++fQoNDZUkzZs3T2PHjtXBgwfl4+OjsWPHKjU1VVu3bjXfc8CAAcrNzVVaWpokKTo6Wtdff71effVVSVJJSYkaNWqkRx55ROPGjbP0OfLz8xUYGKi8vDzZ7fby3ETlKmJcqqdbuGL8MjXe0y0AAP4gd35/e/xIU0JCguLj4xUbG+synpWVpZMnT7qMt2zZUo0bN1ZmZqYkKTMzU1dffbUZmCQpLi5O+fn52rZtm1lz9rrj4uLMdRQVFSkrK8ulxsvLS7GxsWZNWQoLC5Wfn+/yAAAAV65qnnzzxYsXa9OmTfr6669LLXM4HPLx8VFQUJDLeGhoqBwOh1lzZmByLncuO19Nfn6+Tpw4ocOHD6u4uLjMmp07d56z9ylTpmjSpEnWPigAALjseexI0969e/XYY49p0aJF8vPz81QbFy0pKUl5eXnmY+/evZ5uCQAAVCCPhaasrCwdOHBA7du3V7Vq1VStWjWtW7dOL7/8sqpVq6bQ0FAVFRUpNzfX5XU5OTkKCwuTJIWFhZW6m875/EI1drtd/v7+qlevnry9vcusca6jLL6+vrLb7S4PAABw5fJYaLrtttu0ZcsWbd682Xxcd911GjhwoPnn6tWrKyMjw3zNrl27tGfPHsXExEiSYmJitGXLFpe73NLT02W32xUVFWXWnLkOZ41zHT4+PurQoYNLTUlJiTIyMswaAAAAj13TVKtWLbVp08ZlrEaNGqpbt645PmTIECUmJqpOnTqy2+165JFHFBMTo06dOkmSunXrpqioKN1///2aNm2aHA6Hnn76aSUkJMjX11eSNHz4cL366qt64okn9OCDD2r16tVaunSpUlP//11kiYmJGjRokK677jp17NhRM2fO1LFjxzR48OBLtDUAAEBl59ELwS/kpZdekpeXl/r06aPCwkLFxcVpzpw55nJvb2+tWLFCI0aMUExMjGrUqKFBgwZp8uTJZk1kZKRSU1M1evRozZo1Sw0bNtQbb7yhuLg4s6Z///46ePCgxo8fL4fDoXbt2iktLa3UxeEAAKDq8vg8TVcK5mmqepinCQAuf5fVPE0AAACXA0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gduhae/evfrf//5nPt+4caNGjRql+fPnl2tjAAAAlYnboenee+/VmjVrJEkOh0Ndu3bVxo0b9dRTT2ny5Mnl3iAAAEBl4HZo2rp1qzp27ChJWrp0qdq0aaMNGzZo0aJFSk5OLu/+AAAAKgW3Q9PJkyfl6+srSVq1apVuv/12SVLLli21f//+8u0OAACgknA7NLVu3Vrz5s3TZ599pvT0dHXv3l2StG/fPtWtW7fcGwQAAKgM3A5NL7zwgl577TXdcsstuueee9S2bVtJ0vLly83TdgAAAFeaau6+4JZbbtFvv/2m/Px81a5d2xwfNmyYatSoUa7NAQAAVBZuH2m69dZbdeTIEZfAJEl16tRR//79y60xAACAysTt0LR27VoVFRWVGi8oKNBnn31WLk0BAABUNpZPz33//ffmn7dv3y6Hw2E+Ly4uVlpamho0aFC+3QEAAFQSlkNTu3btZLPZZLPZdOutt5Za7u/vr1deeaVcmwMAAKgsLIem7OxsGYahq666Shs3blRwcLC5zMfHRyEhIfL29q6QJgEAADzNcmhq0qSJJKmkpKTCmgEAAKisLF0Ivnz5cp08edL88/ke7pg7d66uueYa2e122e12xcTE6NNPPzWXFxQUKCEhQXXr1lXNmjXVp08f5eTkuKxjz549io+PV0BAgEJCQjRmzBidOnXKpWbt2rVq3769fH191axZszK/7mX27NmKiIiQn5+foqOjtXHjRrc+CwAAuLJZOtLUu3dvORwOhYSEqHfv3uess9lsKi4utvzmDRs21NSpU9W8eXMZhqG33npLd9xxh7799lu1bt1ao0ePVmpqqt577z0FBgZq5MiRuuuuu/TFF19IOn0Benx8vMLCwrRhwwbt379fDzzwgKpXr67nn39e0unTivHx8Ro+fLgWLVqkjIwMDR06VPXr11dcXJwkacmSJUpMTNS8efMUHR2tmTNnKi4uTrt27VJISIjlzwMAAK5cNsMwDE83caY6deroxRdfVN++fRUcHKyUlBT17dtXkrRz5061atVKmZmZ6tSpkz799FP16tVL+/btU2hoqCRp3rx5Gjt2rA4ePCgfHx+NHTtWqamp2rp1q/keAwYMUG5urtLS0iRJ0dHRuv766/Xqq69KOn0KslGjRnrkkUc0btw4S33n5+crMDBQeXl5stvt5blJylXEuFRPt3DF+GVqvKdbAAD8Qe78/nZ7nqay5Obm/uF1FBcXa/HixTp27JhiYmKUlZWlkydPKjY21qxp2bKlGjdurMzMTElSZmamrr76ajMwSVJcXJzy8/O1bds2s+bMdThrnOsoKipSVlaWS42Xl5diY2PNmrIUFhYqPz/f5QEAAK5cF/Xdc0uWLDGf33333apTp44aNGig7777zu0GtmzZopo1a8rX11fDhw/XsmXLFBUVJYfDIR8fHwUFBbnUh4aGmnNEORwOl8DkXO5cdr6a/Px8nThxQr/99puKi4vLrDlzLqqzTZkyRYGBgeajUaNGbn92AABw+XA7NM2bN88MCOnp6Vq1apXS0tLUo0cPjRkzxu0GWrRooc2bN+urr77SiBEjNGjQIG3fvt3t9VxqSUlJysvLMx979+71dEsAAKACuf2FvQ6HwwxNK1asUL9+/dStWzdFREQoOjra7QZ8fHzUrFkzSVKHDh309ddfa9asWerfv7+KioqUm5vrcrQpJydHYWFhkqSwsLBSd7k57647s+bsO+5ycnJkt9vl7+8vb29veXt7l1njXEdZfH195evr6/bnBQAAlye3jzTVrl3bPKqSlpZmXgtkGIZbd86dS0lJiQoLC9WhQwdVr15dGRkZ5rJdu3Zpz549iomJkSTFxMRoy5YtOnDggFmTnp4uu92uqKgos+bMdThrnOvw8fFRhw4dXGpKSkqUkZFh1gAAALh9pOmuu+7Svffeq+bNm+v3339Xjx49JEnffvutecTIqqSkJPXo0UONGzfWkSNHlJKSorVr12rlypUKDAzUkCFDlJiYqDp16shut+uRRx5RTEyMOnXqJEnq1q2boqKidP/992vatGlyOBx6+umnlZCQYB4FGj58uF599VU98cQTevDBB7V69WotXbpUqan//y6yxMREDRo0SNddd506duyomTNn6tixYxo8eLC7mwcAAFyh3A5NL730kiIiIrR3715NmzZNNWvWlCTt379fDz/8sFvrOnDggB544AHt379fgYGBuuaaa7Ry5Up17drVfC8vLy/16dNHhYWFiouL05w5c8zXe3t7a8WKFRoxYoRiYmJUo0YNDRo0SJMnTzZrIiMjlZqaqtGjR2vWrFlq2LCh3njjDXOOJknq37+/Dh48qPHjx8vhcKhdu3ZKS0srdXE4AACouirdPE2XK+ZpqnqYpwkALn/u/P62dKRp+fLl6tGjh6pXr37Br0q5/fbbrXcKAABwmfDo16gAAABcLiyFppKSkjL/DAAAUFVYnnKgb9++SktLE5dAAQCAqshyaDp8+LDi4+PVuHFjjR8/Xrt3767IvgAAACoVy6EpIyNDu3fv1pAhQ7Rw4UI1b95ct956q1JSUlRYWFiRPQIAAHicWzOCN2nSRBMnTtTu3buVnp6u8PBwPfTQQ6pfv74SEhKUlZVVUX0CAAB4lNtfo+J06623auHChXI4HJoyZYoWL158Ud89BwAAcDlwe0bwM2VnZys5OVnJycnKy8szv4cOAADgSuP2kaaCggItXLhQt956q5o3b663335bQ4YMUXZ2ttLS0iqiRwAAAI+zfKRp48aNevPNN7VkyRIVFBTozjvvVFpamm677TbZbLaK7BEAAMDjLIemTp06qW3btnr22Wc1cOBA1a5duyL7AgAAqFQsh6ZvvvlG7du3r8heAAAAKi3L1zQRmAAAQFV20VMOAAAAVCWEJgAAAAsshably5fr5MmTFd0LAABApWUpNN15553Kzc2VJHl7e+vAgQMV2RMAAEClYyk0BQcH68svv5QkGYbBvEwAAKDKsTTlwPDhw3XHHXfIZrPJZrMpLCzsnLXFxcXl1hwAAEBlYSk0TZw4UQMGDNBPP/2k22+/XQsWLFBQUFAFtwYAAFB5WJ7csmXLlmrZsqUmTJigu+++WwEBARXZFwAAQKViOTQ5TZgwQZJ08OBB7dq1S5LUokULBQcHl29nAAAAlYjb8zQdP35cDz74oMLDw9W5c2d17txZ4eHhGjJkiI4fP14RPQIAAHic26Fp9OjRWrdunZYvX67c3Fzl5ubqo48+0rp16/T3v/+9InoEAADwOLdPz33wwQd6//33dcstt5hjPXv2lL+/v/r166e5c+eWZ38AAACVwkWdngsNDS01HhISwuk5AABwxXI7NMXExGjChAkqKCgwx06cOKFJkyYpJiamXJsDAACoLNw+PTdr1izFxcWpYcOGatu2rSTpu+++k5+fn1auXFnuDQIAAFQGboemNm3a6Mcff9SiRYu0c+dOSdI999yjgQMHyt/fv9wbBAAAqAzcDk2SFBAQoIceeqi8ewEAAKi03L6mCQAAoCoiNAEAAFhAaAIAALCA0AQAAGCB26Hpqquu0u+//15qPDc3V1dddVW5NAUAAFDZuB2afvnlFxUXF5caLyws1K+//louTQEAAFQ2lqccWL58ufnnlStXKjAw0HxeXFysjIwMRURElGtzAAAAlYXl0NS7d29Jks1m06BBg1yWVa9eXREREZo+fXq5NgcAAFBZWA5NJSUlkqTIyEh9/fXXqlevXoU1BQAAUNm4PSN4dnZ2RfQBAABQqV3U16hkZGQoIyNDBw4cMI9AOb355pvl0hgAAEBl4nZomjRpkiZPnqzrrrtO9evXl81mq4i+AAAAKhW3Q9O8efOUnJys+++/vyL6AQAAqJTcnqepqKhIN9xwQ0X0AgAAUGm5HZqGDh2qlJSUiugFAACg0nL79FxBQYHmz5+vVatW6ZprrlH16tVdls+YMaPcmgMAAKgs3A5N33//vdq1aydJ2rp1q8syLgoHAABXKrdD05o1ayqiDwAAgErN7WuaAAAAqiK3jzR16dLlvKfhVq9e/YcaAgAAqIzcDk3O65mcTp48qc2bN2vr1q2lvsgXAADgSuF2aHrppZfKHJ84caKOHj36hxsCAACojMrtmqb77ruP750DAABXrHILTZmZmfLz8yuv1QEAAFQqbp+eu+uuu1yeG4ah/fv365tvvtEzzzxTbo0BAABUJm6HpsDAQJfnXl5eatGihSZPnqxu3bqVW2MAAACViduhacGCBRXRBwAAQKXmdmhyysrK0o4dOyRJrVu31rXXXltuTQEAAFQ2boemAwcOaMCAAVq7dq2CgoIkSbm5uerSpYsWL16s4ODg8u4RAADA49y+e+6RRx7RkSNHtG3bNh06dEiHDh3S1q1blZ+fr0cffbQiegQAAPA4t0NTWlqa5syZo1atWpljUVFRmj17tj799FO31jVlyhRdf/31qlWrlkJCQtS7d2/t2rXLpaagoEAJCQmqW7euatasqT59+ignJ8elZs+ePYqPj1dAQIBCQkI0ZswYnTp1yqVm7dq1at++vXx9fdWsWTMlJyeX6mf27NmKiIiQn5+foqOjtXHjRrc+DwAAuHK5HZpKSkpUvXr1UuPVq1dXSUmJW+tat26dEhIS9OWXXyo9PV0nT55Ut27ddOzYMbNm9OjR+vjjj/Xee+9p3bp12rdvn8u0B8XFxYqPj1dRUZE2bNigt956S8nJyRo/frxZk52drfj4eHXp0kWbN2/WqFGjNHToUK1cudKsWbJkiRITEzVhwgRt2rRJbdu2VVxcnA4cOODWZwIAAFcmm2EYhjsvuOOOO5Sbm6t3331X4eHhkqRff/1VAwcOVO3atbVs2bKLbubgwYMKCQnRunXr1LlzZ+Xl5Sk4OFgpKSnq27evJGnnzp1q1aqVMjMz1alTJ3366afq1auX9u3bp9DQUEnSvHnzNHbsWB08eFA+Pj4aO3asUlNTtXXrVvO9BgwYoNzcXKWlpUmSoqOjdf311+vVV1+VdDocNmrUSI888ojGjRt3wd7z8/MVGBiovLw82e32i94GFS1iXKqnW7hi/DI13tMtAAD+IHd+f7t9pOnVV19Vfn6+IiIi1LRpUzVt2lSRkZHKz8/XK6+8ctFNS1JeXp4kqU6dOpJO36F38uRJxcbGmjUtW7ZU48aNlZmZKen0TORXX321GZgkKS4uTvn5+dq2bZtZc+Y6nDXOdRQVFSkrK8ulxsvLS7GxsWbN2QoLC5Wfn+/yAAAAVy63755r1KiRNm3apFWrVmnnzp2SpFatWpUKJe4qKSnRqFGj9Oc//1lt2rSRJDkcDvn4+Jh36TmFhobK4XCYNWcGJudy57Lz1eTn5+vEiRM6fPiwiouLy6xxfsazTZkyRZMmTbq4DwsAAC47FzVPk81mU9euXdW1a9dyayQhIUFbt27V559/Xm7rrEhJSUlKTEw0n+fn56tRo0Ye7AgAAFQky6fnVq9eraioqDJPQ+Xl5al169b67LPPLqqJkSNHasWKFVqzZo0aNmxojoeFhamoqEi5ubku9Tk5OQoLCzNrzr6bzvn8QjV2u13+/v6qV6+evL29y6xxruNsvr6+stvtLg8AAHDlshyaZs6cqYceeqjMcBAYGKi//e1vmjFjhltvbhiGRo4cqWXLlmn16tWKjIx0Wd6hQwdVr15dGRkZ5tiuXbu0Z88excTESJJiYmK0ZcsWl7vc0tPTZbfbFRUVZdacuQ5njXMdPj4+6tChg0tNSUmJMjIyzBoAAFC1WQ5N3333nbp3737O5d26dVNWVpZbb56QkKCFCxcqJSVFtWrVksPhkMPh0IkTJySdDmNDhgxRYmKi1qxZo6ysLA0ePFgxMTHq1KmT+b5RUVG6//779d1332nlypV6+umnlZCQIF9fX0nS8OHDtXv3bj3xxBPauXOn5syZo6VLl2r06NFmL4mJiXr99df11ltvaceOHRoxYoSOHTumwYMHu/WZAADAlcnyNU05OTllzs9krqhaNR08eNCtN587d64k6ZZbbnEZX7Bggf76179Kkl566SV5eXmpT58+KiwsVFxcnObMmWPWent7a8WKFRoxYoRiYmJUo0YNDRo0SJMnTzZrIiMjlZqaqtGjR2vWrFlq2LCh3njjDcXFxZk1/fv318GDBzV+/Hg5HA61a9dOaWlppS4OBwAAVZPleZqaNm2q6dOnq3fv3mUu//e//63HH39cu3fvLs/+LhvM01T1ME8TAFz+KmSepp49e+qZZ55RQUFBqWUnTpzQhAkT1KtXL/e7BQAAuAxYPj339NNP69///rf+9Kc/aeTIkWrRooWk0zN0z549W8XFxXrqqacqrFEAAABPshyaQkNDtWHDBo0YMUJJSUlyntWz2WyKi4vT7Nmzuf4HAABcsdya3LJJkyb65JNPdPjwYf30008yDEPNmzdX7dq1K6o/AACASuGiZgSvXbu2rr/++vLuBQAAoNJy+wt7AQAAqiJCEwAAgAWEJgAAAAsITQAAABYQmgAAACwgNAEAAFhwUVMOAEB54jsRywffhwhULI4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ODR0LR+/Xr95S9/UXh4uGw2mz788EOX5YZhaPz48apfv778/f0VGxurH3/80aXm0KFDGjhwoOx2u4KCgjRkyBAdPXrUpeb777/XTTfdJD8/PzVq1EjTpk0r1ct7772nli1bys/PT1dffbU++eSTcv+8AADg8uXR0HTs2DG1bdtWs2fPLnP5tGnT9PLLL2vevHn66quvVKNGDcXFxamgoMCsGThwoLZt26b09HStWLFC69ev17Bhw8zl+fn56tatm5o0aaKsrCy9+OKLmjhxoubPn2/WbNiwQffcc4+GDBmib7/9Vr1791bv3r21devWivvwAADgsmIzDMPwdBOSZLPZtGzZMvXu3VvS6aNM4eHh+vvf/67HH39ckpSXl6fQ0FAlJydrwIAB2rFjh6KiovT111/ruuuukySlpaWpZ8+e+t///qfw8HDNnTtXTz31lBwOh3x8fCRJ48aN04cffqidO3dKkvr3769jx45pxYoVZj+dOnVSu3btNG/ePEv95+fnKzAwUHl5ebLb7eW1WcpdxLhUT7dwxfhlarynW7hisF+WD/ZJwH3u/P6utNc0ZWdny+FwKDY21hwLDAxUdHS0MjMzJUmZmZkKCgoyA5MkxcbGysvLS1999ZVZ07lzZzMwSVJcXJx27dqlw4cPmzVnvo+zxvk+ZSksLFR+fr7LAwAAXLkqbWhyOBySpNDQUJfx0NBQc5nD4VBISIjL8mrVqqlOnTouNWWt48z3OFeNc3lZpkyZosDAQPPRqFEjdz8iAAC4jFTa0FTZJSUlKS8vz3zs3bvX0y0BAIAKVGlDU1hYmCQpJyfHZTwnJ8dcFhYWpgMHDrgsP3XqlA4dOuRSU9Y6znyPc9U4l5fF19dXdrvd5QEAAK5clTY0RUZGKiwsTBkZGeZYfn6+vvrqK8XExEiSYmJilJubq6ysLLNm9erVKikpUXR0tFmzfv16nTx50qxJT09XixYtVLt2bbPmzPdx1jjfBwAAwKOh6ejRo9q8ebM2b94s6fTF35s3b9aePXtks9k0atQo/eMf/9Dy5cu1ZcsWPfDAAwoPDzfvsGvVqpW6d++uhx56SBs3btQXX3yhkSNHasCAAQoPD5ck3XvvvfLx8dGQIUO0bds2LVmyRLNmzVJiYqLZx2OPPaa0tDRNnz5dO3fu1MSJE/XNN99o5MiRl3qTAACASqqaJ9/8m2++UZcuXcznziAzaNAgJScn64knntCxY8c0bNgw5ebm6sYbb1RaWpr8/PzM1yxatEgjR47UbbfdJi8vL/Xp00cvv/yyuTwwMFD/+c9/lJCQoA4dOqhevXoaP368y1xON9xwg1JSUvT000/rySefVPPmzfXhhx+qTZs2l2ArAACAy0Glmafpcsc8TVUPc+KUH/bL8sE+CbjvipinCQAAoDIh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lTzdAMAAFQ2EeNSPd3CFeOXqfGebqHccKQJAADAAkITAACABYQmAAAACwhNAAAAFhCaAAAALCA0AQAAWEBoAgAAsIDQBAAAYAGhCQAAwAJCEwAAgAWEJgAAAAsITQAAABYQmgAAACwgNAEAAFhAaAIAALCA0AQAAGABoQkAAMACQhMAAIAFhCYAAAALCE0AAAAWEJrOMnv2bEVERMjPz0/R0dHauHGjp1sCAACVAKHpDEuWLFFiYqImTJigTZs2qW3btoqLi9OBAwc83RoAAPAwQtMZZsyYoYceekiDBw9WVFSU5s2bp4CAAL355puebg0AAHhYNU83UFkUFRUpKytLSUlJ5piXl5diY2OVmZlZqr6wsFCFhYXm87y8PElSfn5+xTf7B5QUHvd0C1eMyv6zvpywX5YP9snywz5Zfir7funszzCMC9YSmv7Pb7/9puLiYoWGhrqMh4aGaufOnaXqp0yZokmTJpUab9SoUYX1iMolcKanOwBcsU+iMrpc9ssjR44oMDDwvDWEpouUlJSkxMRE83lJSYkOHTqkunXrymazebCzy19+fr4aNWqkvXv3ym63e7odgH0SlQ77ZPkxDENHjhxReHj4BWsJTf+nXr168vb2Vk5Ojst4Tk6OwsLCStX7+vrK19fXZSwoKKgiW6xy7HY7/xigUmGfRGXDPlk+LnSEyYkLwf+Pj4+POnTooIyMDHOspKREGRkZiomJ8WBnAACgMuBI0xkSExM1aNAgXXfdderYsaNmzpypY8eOafDgwZ5uDQAAeBih6Qz9+/fXwYMHNX78eDkcDrVr105paWmlLg5HxfL19dWECRNKnf4EPIV9EpUN+6Rn2Awr99gBAABUcVzTBAAAYAGhCQAAwAJCEwAAgAWEJgAAAAsITQAAABYQmgAAuMwVFxd7uoUqgdAEAG7av3+/p1sAJEk//PCDnnjiCTVs2NDTrVQJhCZUSqdOndLRo0c93QaqoDO/iLss+/fv1y233HJpmgHKcPz4cS1YsEA33XSToqKitH79+gvutygfhCZ41Mcff6zk5GSXseeee041a9ZUUFCQunXrpsOHD3umOVRJCxYs0HPPPVfmMmdgCg4OvsRdAdKXX36poUOHqn79+poxY4YyMzO1Zs0affnllxozZoyn26sSCE3wqBkzZujYsWPm8w0bNmj8+PF65plntHTpUu3du1fPPvusBztEVbN8+XI9//zzmjt3rsu4w+FQly5dVKdOHaWlpXmoO1RF06dPV+vWrdW3b1/Vrl1b69ev15YtW2Sz2VS3bl1Pt1el8DUq8KiQkBCtXLlS1157raTTp0a2b99u/lL65JNP9Nhjj+nHH3/0ZJuoYlJTU9WnTx8lJydrwIABZmCy2+1atWqVatWq5ekWUYVUq1ZNY8eO1eTJk+Xt7W2OV69eXd99952ioqI82F3VwpEmeNSRI0dc/qf0+eef67bbbjOft27dWvv27fNEa6jC4uPj9eabb2rw4MFKTk7Wrbfeqpo1a+o///kPgQmX3LPPPqv33ntPkZGRGjt2rLZu3erplqosQhM8qkGDBtqxY4ck6ejRo/ruu+90ww03mMt///13BQQEeKo9VGH33nuvpk+friFDhqhGjRpatWqVAgMDPd0WqqCkpCT98MMPeuedd+RwOBQdHa22bdvKMAyu+bzEOD0Hj0pKStKHH36oJ598Up988ok2bNig3bt3m4eg58+fr7fffluff/65hztFVXHttdfKZrOZz7dv365GjRqVOsK0adOmS90aIOn0EfqUlBS9+eabysrKUseOHdW3b1/uoLsECE3wqBMnTuhvf/ubPv74Y4WFhWn+/Pm66aabzOVdunRR9+7dNXbsWA92iapk4sSJLqHpXCZMmHAJugHOb+vWrfrXv/6lRYsW6cCBA55u54pHaAIAoBJbvXq1Ro4cqS+//FJ2u91lWV5enmJiYvTyyy8rNjbWQx1WHVzTBI+qXbu26tSpU+oRGRmpuLg4paene7pFVDHsk6hsZs6cqYceeqhUYJKkwMBADR8+XLNnz/ZAZ1UPR5rgUW+99VaZ47m5ucrKytKSJUv0/vvv6y9/+csl7gxVFfskKpsmTZooLS1NrVq1KnP5zp071a1bN+3Zs+cSd1b1EJpQqc2YMUPvv/++NmzY4OlWAEnsk7j0/Pz8tHXrVjVr1qzM5T/99JOuvvpqnThx4hJ3VvVweg6VWq9evbRz505PtwGY2CdxqTVo0OC8czN9//33ql+//iXsqOoiNKFSKywslI+Pj6fbAEzsk7jUevbsqWeeeUYFBQWllp04cUITJkxQr169PNBZ1cPpOVRqo0aN0s6dO/muL1Qa7JO41HJyctS+fXt5e3tr5MiRatGihaTT1zLNnj1bxcXF2rRpk0JDQz3c6ZWvmqcbQNV2rsnY8vLytGnTJv3www9av379Je4KVRn7JCqb0NBQbdiwQSNGjFBSUpKcxzpsNpvi4uI0e/ZsAtMlwpEmeFSXLl3KHLfb7WrRooVGjBihyMjIS9wVqjL2SVRmhw8f1k8//STDMNS8eXPVrl3b0y1VKYQmAAAAC7gQHAAAwAJCEwAAgAWEJgAAAAsITQAAABYQmgAAACwgNAEAAFhAaAIAALDg/wF2EGRoqna+Z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data:image/png;base64,iVBORw0KGgoAAAANSUhEUgAAAk0AAAG4CAYAAABYTdNvAAAAOXRFWHRTb2Z0d2FyZQBNYXRwbG90bGliIHZlcnNpb24zLjYuMywgaHR0cHM6Ly9tYXRwbG90bGliLm9yZy/P9b71AAAACXBIWXMAAA9hAAAPYQGoP6dpAABAh0lEQVR4nO3de1iUdf7/8deAclIHPHAQT5C6KlqalkhbloWi4palqWXlmuZqWCmbKR08taXZalp5yNqkUlKrtUwKF/FUSVmY5bmDtLrpoKWAJ0Dh/v3hd+6fI6j3GDgoz8d1zXU5n/s997zn5lZe3ofP2AzDMAQAAIDz8vJ0AwAAAJcDQhMAAIAFhCYAAAALCE0AAAAWEJoAAAAsIDQBAABYQGgCAACwgNAEAABgAaEJAADAAkITcImtXbtWNptN77//vqdbsSQnJ0d9+/ZV3bp1ZbPZNHPmzHJZr81m08SJE916zV//+ldFRESUy/ujfPz1r39VzZo1Pd0GcEkQmnBFSk5Ols1mk5+fn3799ddSy2+55Ra1adPGA51dfkaPHq2VK1cqKSlJ77zzjrp3716q5t///rdsNpveeOONc64nPT1dNptNL7/8crn1dvz4cU2cOFFr164tt3VOnDhRNputzMe8efPK7X3K2y+//HLOvm02m6ZOnerpFs9r2bJl6tGjh+rVqycfHx+Fh4erX79+Wr16tadbkyTt27dPEydO1ObNmz3dCjyomqcbACpSYWGhpk6dqldeecXTrVy2Vq9erTvuuEOPP/74OWvi4+MVGBiolJQUDR06tMyalJQUeXt7a8CAAZKkEydOqFo19/4Jev3111VSUmI+P378uCZNmiTpdBAuT3Pnzi11BCU6Orpc36Mi3HPPPerZs2ep8WuvvdYD3VyYYRh68MEHlZycrGuvvVaJiYkKCwvT/v37tWzZMt1222364osvdMMNN3i0z3379mnSpEmKiIhQu3btPNoLPIfQhCtau3bt9PrrryspKUnh4eGebueSOnbsmGrUqPGH13PgwAEFBQWdt8bX11d9+/bVggULtG/fvlLbuqCgQMuWLVPXrl0VEhIiSfLz83O7l+rVq7v9movVt29f1atXz1JteW3r8tC+fXvdd999nm7DsunTpys5OVmjRo3SjBkzZLPZzGVPPfWU3nnnHbfDdWVw/PhxBQQEeLoNlDNOz+GK9uSTT6q4uPiCpyacpzaSk5NLLTv72hvn6ZsffvhB9913nwIDAxUcHKxnnnlGhmFo7969uuOOO2S32xUWFqbp06eX+Z7FxcV68sknFRYWpho1auj222/X3r17S9V99dVX6t69uwIDAxUQEKCbb75ZX3zxhUuNs6ft27fr3nvvVe3atXXjjTee9zPv3r1bd999t+rUqaOAgAB16tRJqamp5nLnKU7DMDR79mzzNM+53HfffSopKdHixYtLLUtNTVVeXp4GDhxojp29XY8cOaJRo0YpIiJCvr6+CgkJUdeuXbVp0yaz5sxrmn755RcFBwdLkiZNmmT251ynw+HQ4MGD1bBhQ/n6+qp+/fq644479Msvv5x3u1yIc7usW7dODz/8sEJCQtSwYUNz+Zw5c9S6dWv5+voqPDxcCQkJys3NdVmH8/Tw999/r5tvvlkBAQFq1qyZeZ3bunXrFB0dLX9/f7Vo0UKrVq36Qz2f7aOPPlJ8fLzCw8Pl6+urpk2b6tlnn1VxcXGp2q+++ko9e/ZU7dq1VaNGDV1zzTWaNWtWqbpff/1VvXv3Vs2aNRUcHKzHH3+8zPWd6cSJE5oyZYpatmypf/7zn2XuX/fff786duxoPr/Qfiv9/5/R2T9r5/WEZ57Odf4stm/fri5duiggIEANGjTQtGnTXF53/fXXS5IGDx5s7mvOfy+c68jKylLnzp0VEBCgJ598UoMGDVK9evV08uTJUp+rW7duatGixXm3DyofQhOuaJGRkXrggQf0+uuva9++feW67v79+6ukpERTp05VdHS0/vGPf2jmzJnq2rWrGjRooBdeeEHNmjXT448/rvXr15d6/XPPPafU1FSNHTtWjz76qNLT0xUbG6sTJ06YNatXr1bnzp2Vn5+vCRMm6Pnnn1dubq5uvfVWbdy4sdQ67777bh0/flzPP/+8HnrooXP2npOToxtuuEErV67Uww8/rOeee04FBQW6/fbbtWzZMklS586d9c4770iSunbtqnfeecd8XpbOnTurYcOGSklJKbUsJSVFAQEB6t279zlfP3z4cM2dO1d9+vTRnDlz9Pjjj8vf3187duwosz44OFhz586VJN15551mf3fddZckqU+fPlq2bJkGDx6sOXPm6NFHH9WRI0e0Z8+ec/ZwpkOHDum3334zH4cPH3ZZ/vDDD2v79u0aP368xo0bJ+l0eE1ISFB4eLimT5+uPn366LXXXlO3bt1K/eI8fPiwevXqpejoaE2bNk2+vr4aMGCAlixZogEDBqhnz56aOnWqjh07pr59++rIkSOW+j5+/LhL387HqVOnzJrk5GTVrFlTiYmJmjVrljp06ODyOZzS09PVuXNnbd++XY899pimT5+uLl26aMWKFS51xcXFiouLU926dfXPf/5TN998s6ZPn6758+eft9fPP/9chw4d0r333itvb+8LfjYr++3FOHz4sLp37662bdtq+vTpatmypcaOHatPP/1UktSqVStNnjxZkjRs2DBzX+vcubO5jt9//109evRQu3btNHPmTHXp0kX333+/fv/9d61cudLl/RwOh1avXn1ZHRHE/zGAK9CCBQsMScbXX39t/Pzzz0a1atWMRx991Fx+8803G61btzafZ2dnG5KMBQsWlFqXJGPChAnm8wkTJhiSjGHDhpljp06dMho2bGjYbDZj6tSp5vjhw4cNf39/Y9CgQebYmjVrDElGgwYNjPz8fHN86dKlhiRj1qxZhmEYRklJidG8eXMjLi7OKCkpMeuOHz9uREZGGl27di3V0z333GNp+4waNcqQZHz22Wfm2JEjR4zIyEgjIiLCKC4udvn8CQkJltY7ZswYQ5Kxa9cucywvL8/w8/Mr1dvZ2zUwMPCC7zNo0CCjSZMm5vODBw+WWo9hnN7ukowXX3zRUt9ncm7Lsx/O93XuWzfeeKNx6tQp83UHDhwwfHx8jG7durlsv1dffdWQZLz55pvm2M0332xIMlJSUsyxnTt3GpIMLy8v48svvzTHV65cec5980zOffhcj8zMTLP2+PHjpV7/t7/9zQgICDAKCgoMwzi9T0dGRhpNmjQxDh8+7FJ75v44aNAgQ5IxefJkl5prr73W6NChw3l7njVrliHJWLZs2XnrnKzut86fUXZ2tsvrnX/31qxZY445fxZvv/22OVZYWGiEhYUZffr0Mce+/vrrc/4cnOuYN2+ey3hxcbHRsGFDo3///i7jM2bMMGw2m7F7925LnxuVB0eacMW76qqrdP/992v+/Pnav39/ua33zAuevb29dd1118kwDA0ZMsQcDwoKUosWLbR79+5Sr3/ggQdUq1Yt83nfvn1Vv359ffLJJ5KkzZs368cff9S9996r33//3TxicOzYMd12221av369y0XR0umjNVZ88skn6tixo8spvJo1a2rYsGH65ZdftH37dmsb4SzO/zmfebTpgw8+UEFBgcupubIEBQXpq6++Kpcjgv7+/vLx8dHatWtLHSGy6oMPPlB6err5WLRokcvyhx56yOXoyKpVq1RUVKRRo0bJy8vLpc5ut5c6hVSzZk3zonhJatGihYKCgtSqVSuXC86dfy5rHyrLsGHDXPp2PqKioswaf39/889HjhzRb7/9pptuuknHjx/Xzp07JUnffvutsrOzNWrUqFLXtJV1Gu3sfe+mm266YM/5+fmS5PL34Hwqar+tWbOmy1EfHx8fdezY0fI2l05f1zd48GCXMS8vLw0cOFDLly93OVK4aNEi3XDDDYqMjLyofuE5hCZUCU8//bROnTpVrrddN27c2OV5YGCg/Pz8Sl08HBgYWOYv7ubNm7s8t9lsatasmXkdxo8//ihJGjRokIKDg10eb7zxhgoLC5WXl+eyDqv/CP/3v/8t83qKVq1amcsvxjXXXKM2bdro3XffNcdSUlJUr149xcXFnfe106ZN09atW9WoUSN17NhREydOdOuX1pl8fX31wgsv6NNPP1VoaKg6d+6sadOmyeFwWF5H586dFRsbaz7+/Oc/uyw/e1s7t9nZ29XHx0dXXXVVqW3asGHDUuEjMDBQjRo1KjUmyXL4a968uUvfzofdbjdrtm3bpjvvvFOBgYGy2+0KDg42Q4Nzn/r5558lydLUHH5+fub1ZU61a9e+YM/Onqyeeqyo/basn4WV/s/UoEED+fj4lBp/4IEHdOLECfP04a5du5SVlaX777//onqFZxGaUCVcddVVuu+++855tOlcFzif70LWsq7BONd1GYZhWOz0/3MeRXrxxRfLPHKQnp5e6pb4M48geMp9992nH374Qd98840cDofWrFmjfv36XfAOqH79+mn37t165ZVXFB4erhdffFGtW7c2rytx16hRo/TDDz9oypQp8vPz0zPPPKNWrVrp22+/vaj1ne2Pbutz7SvluQ+VJTc3VzfffLO+++47TZ48WR9//LHS09P1wgsvSFKpo5dWWLkeqSwtW7aUJG3ZsuWiXn8u7v59Lo9tfq79ISoqSh06dNDChQslSQsXLpSPj4/69etned2oPAhNqDKcR5ucvxzOVLt2bUkqdZfTxf7P1QrnkSQnwzD0008/mXeHNW3aVNLp/42XdeQgNjb2om/Bb9KkiXbt2lVq3HlqpkmTJhe1Xun0PEE2m00pKSlasmSJiouLL3hqzql+/fp6+OGH9eGHHyo7O1t169bVc889d876893NJ53ehn//+9/1n//8R1u3blVRUdE572b8o5zb7OztWlRUpOzs7D+0TcvT2rVr9fvvvys5OVmPPfaYevXqpdjYWPPvgJNz/9u6dWuF9XLjjTeqdu3aevfddy94p51kfb+tiL/PF9rXzueBBx7Q6tWrtX//fqWkpCg+Pr7U9sblgdCEKqNp06a677779Nprr5U6TWO321WvXr1Sd7nNmTOnwvp5++23XU5LvP/++9q/f7969OghSerQoYOaNm2qf/7znzp69Gip1x88ePCi37tnz57auHGjMjMzzbFjx45p/vz5ioiIcLn+xV2NGzfWTTfdpCVLlmjhwoWKjIy84MSExcXFpU41hoSEKDw8XIWFhed8nXMenLN/OR4/flwFBQUuY02bNlWtWrXOu74/IjY2Vj4+Pnr55ZddjlD861//Ul5enuLj4yvkfd3lPKpyZo9FRUWl9vX27dsrMjJSM2fOLLV9y+uoV0BAgMaOHasdO3Zo7NixZa534cKF5p2iVvdbZ+A78+9zcXHxBe/mOx/nPFxnbwsrnP+ReOyxx7R7927umruMXX4zhgF/gHOyvF27dql169Yuy4YOHaqpU6dq6NChuu6667R+/Xr98MMPFdZLnTp1dOONN2rw4MHKycnRzJkz1axZM3OqAC8vL73xxhvq0aOHWrdurcGDB6tBgwb69ddftWbNGtntdn388ccX9d7jxo3Tu+++qx49eujRRx9VnTp19NZbbyk7O1sffPCBy4XMF+O+++7TsGHDtG/fPj311FMXrD9y5IgaNmyovn37qm3btqpZs6ZWrVqlr7/++rxHhvz9/RUVFaUlS5boT3/6k+rUqaM2bdro1KlTuu2229SvXz9FRUWpWrVqWrZsmXJyclwuvi5PwcHBSkpK0qRJk9S9e3fdfvvt2rVrl+bMmaPrr7/+kv2i3LRpk3kq6ExNmzZVTEyMbrjhBtWuXVuDBg3So48+KpvNpnfeeadUYPHy8tLcuXP1l7/8Re3atdPgwYNVv3597dy5U9u2bSt1G/3FGjNmjLZt26bp06drzZo16tu3r8LCwuRwOPThhx9q48aN2rBhgyTr+23r1q3VqVMnJSUl6dChQ6pTp44WL17sMu2Cu5o2baqgoCDNmzdPtWrVUo0aNRQdHW3pOsLg4GB1795d7733noKCgipNgMZF8NRte0BFOnPKgbM5b5E+c8oBwzh9G/aQIUOMwMBAo1atWka/fv2MAwcOnHPKgYMHD5Zab40aNUq939nTGzhve3733XeNpKQkIyQkxPD39zfi4+ON//73v6Ve/+233xp33XWXUbduXcPX19do0qSJ0a9fPyMjI+OCPZ3Pzz//bPTt29cICgoy/Pz8jI4dOxorVqwoVSc3phxwOnTokOHr62tIMrZv315mzZnbtbCw0BgzZozRtm1bo1atWkaNGjWMtm3bGnPmzHF5zdlTDhiGYWzYsMHo0KGD4ePjY67zt99+MxISEoyWLVsaNWrUMAIDA43o6Ghj6dKlF+z9QtvyfPuWYZyeYqBly5ZG9erVjdDQUGPEiBGlbtk/e59watKkiREfH19q3MrP4EJTDpw57cUXX3xhdOrUyfD39zfCw8ONJ554wpza4Mzb8Q3DMD7//HOja9eu5s/lmmuuMV555RVz+bn2e+d2tOr99983unXrZtSpU8eoVq2aUb9+faN///7G2rVrXeqs7rc///yzERsba/j6+hqhoaHGk08+aaSnp5c55UBZP4uy9rWPPvrIiIqKMqpVq+Yy/cC51nEm55QiZ05VgsuPzTDK6TgrAAAo00cffaTevXtr/fr1uummmzzdDi4SoQkAgArWq1cv7dixQz/99NMfuqgcnsU1TQAAVJDFixfr+++/V2pqqmbNmkVgusxxpAkAgApis9lUs2ZN9e/fX/PmzbvgfGWo3PjpAQBQQTgucWVhniYAAAALONJUTkpKSrRv3z7VqlWLc9YAAFwmDMPQkSNHFB4efsE56ghN5WTfvn2lvmgTAABcHvbu3auGDRuet4bQVE5q1aol6fRGP/PbxAEAQOWVn5+vRo0amb/Hz4fQVE6cp+TsdjuhCQCAy4yVS2u4EBwAAMACQhMAAIAFhCYAAAALPBqaJk6cKJvN5vJo2bKlubygoEAJCQmqW7euatasqT59+ignJ8dlHXv27FF8fLwCAgIUEhKiMWPG6NSpUy41a9euVfv27eXr66tmzZopOTm5VC+zZ89WRESE/Pz8FB0drY0bN1bIZwYAAJcnjx9pat26tfbv328+Pv/8c3PZ6NGj9fHHH+u9997TunXrtG/fPt11113m8uLiYsXHx6uoqEgbNmzQW2+9peTkZI0fP96syc7OVnx8vLp06aLNmzdr1KhRGjp0qFauXGnWLFmyRImJiZowYYI2bdqktm3bKi4uTgcOHLg0GwEAAFR+hgdNmDDBaNu2bZnLcnNzjerVqxvvvfeeObZjxw5DkpGZmWkYhmF88sknhpeXl+FwOMyauXPnGna73SgsLDQMwzCeeOIJo3Xr1i7r7t+/vxEXF2c+79ixo5GQkGA+Ly4uNsLDw40pU6ZY/ix5eXmGJCMvL8/yawAAgGe58/vb40eafvzxR4WHh+uqq67SwIEDtWfPHklSVlaWTp48qdjYWLO2ZcuWaty4sTIzMyVJmZmZuvrqqxUaGmrWxMXFKT8/X9u2bTNrzlyHs8a5jqKiImVlZbnUeHl5KTY21qwpS2FhofLz810eAADgyuXR0BQdHa3k5GSlpaVp7ty5ys7O1k033aQjR47I4XDIx8dHQUFBLq8JDQ2Vw+GQJDkcDpfA5FzuXHa+mvz8fJ04cUK//fabiouLy6xxrqMsU6ZMUWBgoPlgNnAAAK5sHp3cskePHuafr7nmGkVHR6tJkyZaunSp/P39PdjZhSUlJSkxMdF87pxRFAAAXJk8fnruTEFBQfrTn/6kn376SWFhYSoqKlJubq5LTU5OjsLCwiRJYWFhpe6mcz6/UI3dbpe/v7/q1asnb2/vMmuc6yiLr6+vOfs3s4ADAHDlq1Sh6ejRo/r5559Vv359dejQQdWrV1dGRoa5fNeuXdqzZ49iYmIkSTExMdqyZYvLXW7p6emy2+2Kiooya85ch7PGuQ4fHx916NDBpaakpEQZGRlmDQAAgEfvnvv73/9urF271sjOzja++OILIzY21qhXr55x4MABwzAMY/jw4Ubjxo2N1atXG998840RExNjxMTEmK8/deqU0aZNG6Nbt27G5s2bjbS0NCM4ONhISkoya3bv3m0EBAQYY8aMMXbs2GHMnj3b8Pb2NtLS0syaxYsXG76+vkZycrKxfft2Y9iwYUZQUJDLXXkXwt1zAABcftz5/e3Ra5r+97//6Z577tHvv/+u4OBg3Xjjjfryyy8VHBwsSXrppZfk5eWlPn36qLCwUHFxcZozZ475em9vb61YsUIjRoxQTEyMatSooUGDBmny5MlmTWRkpFJTUzV69GjNmjVLDRs21BtvvKG4uDizpn///jp48KDGjx8vh8Ohdu3aKS0trdTF4QAAoOqyGYZheLqJK0F+fr4CAwOVl5fH9U0AAFwm3Pn9XamuaQIAAKisPHp6DpdexLhUT7dwxfhlarynWwAAXEIcaQ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gkoTmqZOnSqbzaZRo0aZYwUFBUpISFDdunVVs2ZN9enTRzk5OS6v27Nnj+Lj4xUQEKCQkBCNGTNGp06dcqlZu3at2rdvL19fXzVr1kzJycml3n/27NmKiIiQn5+foqOjtXHjxor4mAAA4DJVKULT119/rddee03XXHONy/jo0aP18ccf67333tO6deu0b98+3XXXXeby4uJixcfHq6ioSBs2bNBbb72l5ORkjR8/3qzJzs5WfHy8unTpos2bN2vUqFEaOnSoVq5cadYsWbJEiYmJmjBhgjZt2qS2bdsqLi5OBw4cqPgPDwAALgs2wzAMTzZw9OhRtW/fXnPmzNE//vEPtWvXTjNnzlReXp6Cg4OVkpKivn37SpJ27typVq1aKTMzU506ddKnn36qXr16ad++fQoNDZUkzZs3T2PHjtXBgwfl4+OjsWPHKjU1VVu3bjXfc8CAAcrNzVVaWpokKTo6Wtdff71effVVSVJJSYkaNWqkRx55ROPGjbP0OfLz8xUYGKi8vDzZ7fby3ETlKmJcqqdbuGL8MjXe0y0AAP4gd35/e/xIU0JCguLj4xUbG+synpWVpZMnT7qMt2zZUo0bN1ZmZqYkKTMzU1dffbUZmCQpLi5O+fn52rZtm1lz9rrj4uLMdRQVFSkrK8ulxsvLS7GxsWZNWQoLC5Wfn+/yAAAAV65qnnzzxYsXa9OmTfr6669LLXM4HPLx8VFQUJDLeGhoqBwOh1lzZmByLncuO19Nfn6+Tpw4ocOHD6u4uLjMmp07d56z9ylTpmjSpEnWPigAALjseexI0969e/XYY49p0aJF8vPz81QbFy0pKUl5eXnmY+/evZ5uCQAAVCCPhaasrCwdOHBA7du3V7Vq1VStWjWtW7dOL7/8sqpVq6bQ0FAVFRUpNzfX5XU5OTkKCwuTJIWFhZW6m875/EI1drtd/v7+qlevnry9vcusca6jLL6+vrLb7S4PAABw5fJYaLrtttu0ZcsWbd682Xxcd911GjhwoPnn6tWrKyMjw3zNrl27tGfPHsXExEiSYmJitGXLFpe73NLT02W32xUVFWXWnLkOZ41zHT4+PurQoYNLTUlJiTIyMswaAAAAj13TVKtWLbVp08ZlrEaNGqpbt645PmTIECUmJqpOnTqy2+165JFHFBMTo06dOkmSunXrpqioKN1///2aNm2aHA6Hnn76aSUkJMjX11eSNHz4cL366qt64okn9OCDD2r16tVaunSpUlP//11kiYmJGjRokK677jp17NhRM2fO1LFjxzR48OBLtDUAAEBl59ELwS/kpZdekpeXl/r06aPCwkLFxcVpzpw55nJvb2+tWLFCI0aMUExMjGrUqKFBgwZp8uTJZk1kZKRSU1M1evRozZo1Sw0bNtQbb7yhuLg4s6Z///46ePCgxo8fL4fDoXbt2iktLa3UxeEAAKDq8vg8TVcK5mmqepinCQAuf5fVPE0AAACXA0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gduhae/evfrf//5nPt+4caNGjRql+fPnl2tjAAAAlYnboenee+/VmjVrJEkOh0Ndu3bVxo0b9dRTT2ny5Mnl3iAAAEBl4HZo2rp1qzp27ChJWrp0qdq0aaMNGzZo0aJFSk5OLu/+AAAAKgW3Q9PJkyfl6+srSVq1apVuv/12SVLLli21f//+8u0OAACgknA7NLVu3Vrz5s3TZ599pvT0dHXv3l2StG/fPtWtW7fcGwQAAKgM3A5NL7zwgl577TXdcsstuueee9S2bVtJ0vLly83TdgAAAFeaau6+4JZbbtFvv/2m/Px81a5d2xwfNmyYatSoUa7NAQAAVBZuH2m69dZbdeTIEZfAJEl16tRR//79y60xAACAysTt0LR27VoVFRWVGi8oKNBnn31WLk0BAABUNpZPz33//ffmn7dv3y6Hw2E+Ly4uVlpamho0aFC+3QEAAFQSlkNTu3btZLPZZLPZdOutt5Za7u/vr1deeaVcmwMAAKgsLIem7OxsGYahq666Shs3blRwcLC5zMfHRyEhIfL29q6QJgEAADzNcmhq0qSJJKmkpKTCmgEAAKisLF0Ivnz5cp08edL88/ke7pg7d66uueYa2e122e12xcTE6NNPPzWXFxQUKCEhQXXr1lXNmjXVp08f5eTkuKxjz549io+PV0BAgEJCQjRmzBidOnXKpWbt2rVq3769fH191axZszK/7mX27NmKiIiQn5+foqOjtXHjRrc+CwAAuLJZOtLUu3dvORwOhYSEqHfv3uess9lsKi4utvzmDRs21NSpU9W8eXMZhqG33npLd9xxh7799lu1bt1ao0ePVmpqqt577z0FBgZq5MiRuuuuu/TFF19IOn0Benx8vMLCwrRhwwbt379fDzzwgKpXr67nn39e0unTivHx8Ro+fLgWLVqkjIwMDR06VPXr11dcXJwkacmSJUpMTNS8efMUHR2tmTNnKi4uTrt27VJISIjlzwMAAK5cNsMwDE83caY6deroxRdfVN++fRUcHKyUlBT17dtXkrRz5061atVKmZmZ6tSpkz799FP16tVL+/btU2hoqCRp3rx5Gjt2rA4ePCgfHx+NHTtWqamp2rp1q/keAwYMUG5urtLS0iRJ0dHRuv766/Xqq69KOn0KslGjRnrkkUc0btw4S33n5+crMDBQeXl5stvt5blJylXEuFRPt3DF+GVqvKdbAAD8Qe78/nZ7nqay5Obm/uF1FBcXa/HixTp27JhiYmKUlZWlkydPKjY21qxp2bKlGjdurMzMTElSZmamrr76ajMwSVJcXJzy8/O1bds2s+bMdThrnOsoKipSVlaWS42Xl5diY2PNmrIUFhYqPz/f5QEAAK5cF/Xdc0uWLDGf33333apTp44aNGig7777zu0GtmzZopo1a8rX11fDhw/XsmXLFBUVJYfDIR8fHwUFBbnUh4aGmnNEORwOl8DkXO5cdr6a/Px8nThxQr/99puKi4vLrDlzLqqzTZkyRYGBgeajUaNGbn92AABw+XA7NM2bN88MCOnp6Vq1apXS0tLUo0cPjRkzxu0GWrRooc2bN+urr77SiBEjNGjQIG3fvt3t9VxqSUlJysvLMx979+71dEsAAKACuf2FvQ6HwwxNK1asUL9+/dStWzdFREQoOjra7QZ8fHzUrFkzSVKHDh309ddfa9asWerfv7+KioqUm5vrcrQpJydHYWFhkqSwsLBSd7k57647s+bsO+5ycnJkt9vl7+8vb29veXt7l1njXEdZfH195evr6/bnBQAAlye3jzTVrl3bPKqSlpZmXgtkGIZbd86dS0lJiQoLC9WhQwdVr15dGRkZ5rJdu3Zpz549iomJkSTFxMRoy5YtOnDggFmTnp4uu92uqKgos+bMdThrnOvw8fFRhw4dXGpKSkqUkZFh1gAAALh9pOmuu+7Svffeq+bNm+v3339Xjx49JEnffvutecTIqqSkJPXo0UONGzfWkSNHlJKSorVr12rlypUKDAzUkCFDlJiYqDp16shut+uRRx5RTEyMOnXqJEnq1q2boqKidP/992vatGlyOBx6+umnlZCQYB4FGj58uF599VU98cQTevDBB7V69WotXbpUqan//y6yxMREDRo0SNddd506duyomTNn6tixYxo8eLC7mwcAAFyh3A5NL730kiIiIrR3715NmzZNNWvWlCTt379fDz/8sFvrOnDggB544AHt379fgYGBuuaaa7Ry5Up17drVfC8vLy/16dNHhYWFiouL05w5c8zXe3t7a8WKFRoxYoRiYmJUo0YNDRo0SJMnTzZrIiMjlZqaqtGjR2vWrFlq2LCh3njjDXOOJknq37+/Dh48qPHjx8vhcKhdu3ZKS0srdXE4AACouirdPE2XK+ZpqnqYpwkALn/u/P62dKRp+fLl6tGjh6pXr37Br0q5/fbbrXcKAABwmfDo16gAAABcLiyFppKSkjL/DAAAUFVYnnKgb9++SktLE5dAAQCAqshyaDp8+LDi4+PVuHFjjR8/Xrt3767IvgAAACoVy6EpIyNDu3fv1pAhQ7Rw4UI1b95ct956q1JSUlRYWFiRPQIAAHicWzOCN2nSRBMnTtTu3buVnp6u8PBwPfTQQ6pfv74SEhKUlZVVUX0CAAB4lNtfo+J06623auHChXI4HJoyZYoWL158Ud89BwAAcDlwe0bwM2VnZys5OVnJycnKy8szv4cOAADgSuP2kaaCggItXLhQt956q5o3b663335bQ4YMUXZ2ttLS0iqiRwAAAI+zfKRp48aNevPNN7VkyRIVFBTozjvvVFpamm677TbZbLaK7BEAAMDjLIemTp06qW3btnr22Wc1cOBA1a5duyL7AgAAqFQsh6ZvvvlG7du3r8heAAAAKi3L1zQRmAAAQFV20VMOAAAAVCWEJgAAAAsshably5fr5MmTFd0LAABApWUpNN15553Kzc2VJHl7e+vAgQMV2RMAAEClYyk0BQcH68svv5QkGYbBvEwAAKDKsTTlwPDhw3XHHXfIZrPJZrMpLCzsnLXFxcXl1hwAAEBlYSk0TZw4UQMGDNBPP/2k22+/XQsWLFBQUFAFtwYAAFB5WJ7csmXLlmrZsqUmTJigu+++WwEBARXZFwAAQKViOTQ5TZgwQZJ08OBB7dq1S5LUokULBQcHl29nAAAAlYjb8zQdP35cDz74oMLDw9W5c2d17txZ4eHhGjJkiI4fP14RPQIAAHic26Fp9OjRWrdunZYvX67c3Fzl5ubqo48+0rp16/T3v/+9InoEAADwOLdPz33wwQd6//33dcstt5hjPXv2lL+/v/r166e5c+eWZ38AAACVwkWdngsNDS01HhISwuk5AABwxXI7NMXExGjChAkqKCgwx06cOKFJkyYpJiamXJsDAACoLNw+PTdr1izFxcWpYcOGatu2rSTpu+++k5+fn1auXFnuDQIAAFQGboemNm3a6Mcff9SiRYu0c+dOSdI999yjgQMHyt/fv9wbBAAAqAzcDk2SFBAQoIceeqi8ewEAAKi03L6mCQAAoCoiNAEAAFhAaAIAALCA0AQAAGCB26Hpqquu0u+//15qPDc3V1dddVW5NAUAAFDZuB2afvnlFxUXF5caLyws1K+//louTQEAAFQ2lqccWL58ufnnlStXKjAw0HxeXFysjIwMRURElGtzAAAAlYXl0NS7d29Jks1m06BBg1yWVa9eXREREZo+fXq5NgcAAFBZWA5NJSUlkqTIyEh9/fXXqlevXoU1BQAAUNm4PSN4dnZ2RfQBAABQqV3U16hkZGQoIyNDBw4cMI9AOb355pvl0hgAAEBl4nZomjRpkiZPnqzrrrtO9evXl81mq4i+AAAAKhW3Q9O8efOUnJys+++/vyL6AQAAqJTcnqepqKhIN9xwQ0X0AgAAUGm5HZqGDh2qlJSUiugFAACg0nL79FxBQYHmz5+vVatW6ZprrlH16tVdls+YMaPcmgMAAKgs3A5N33//vdq1aydJ2rp1q8syLgoHAABXKrdD05o1ayqiDwAAgErN7WuaAAAAqiK3jzR16dLlvKfhVq9e/YcaAgAAqIzcDk3O65mcTp48qc2bN2vr1q2lvsgXAADgSuF2aHrppZfKHJ84caKOHj36hxsCAACojMrtmqb77ruP750DAABXrHILTZmZmfLz8yuv1QEAAFQqbp+eu+uuu1yeG4ah/fv365tvvtEzzzxTbo0BAABUJm6HpsDAQJfnXl5eatGihSZPnqxu3bqVW2MAAACViduhacGCBRXRBwAAQKXmdmhyysrK0o4dOyRJrVu31rXXXltuTQEAAFQ2boemAwcOaMCAAVq7dq2CgoIkSbm5uerSpYsWL16s4ODg8u4RAADA49y+e+6RRx7RkSNHtG3bNh06dEiHDh3S1q1blZ+fr0cffbQiegQAAPA4t0NTWlqa5syZo1atWpljUVFRmj17tj799FO31jVlyhRdf/31qlWrlkJCQtS7d2/t2rXLpaagoEAJCQmqW7euatasqT59+ignJ8elZs+ePYqPj1dAQIBCQkI0ZswYnTp1yqVm7dq1at++vXx9fdWsWTMlJyeX6mf27NmKiIiQn5+foqOjtXHjRrc+DwAAuHK5HZpKSkpUvXr1UuPVq1dXSUmJW+tat26dEhIS9OWXXyo9PV0nT55Ut27ddOzYMbNm9OjR+vjjj/Xee+9p3bp12rdvn8u0B8XFxYqPj1dRUZE2bNigt956S8nJyRo/frxZk52drfj4eHXp0kWbN2/WqFGjNHToUK1cudKsWbJkiRITEzVhwgRt2rRJbdu2VVxcnA4cOODWZwIAAFcmm2EYhjsvuOOOO5Sbm6t3331X4eHhkqRff/1VAwcOVO3atbVs2bKLbubgwYMKCQnRunXr1LlzZ+Xl5Sk4OFgpKSnq27evJGnnzp1q1aqVMjMz1alTJ3366afq1auX9u3bp9DQUEnSvHnzNHbsWB08eFA+Pj4aO3asUlNTtXXrVvO9BgwYoNzcXKWlpUmSoqOjdf311+vVV1+VdDocNmrUSI888ojGjRt3wd7z8/MVGBiovLw82e32i94GFS1iXKqnW7hi/DI13tMtAAD+IHd+f7t9pOnVV19Vfn6+IiIi1LRpUzVt2lSRkZHKz8/XK6+8ctFNS1JeXp4kqU6dOpJO36F38uRJxcbGmjUtW7ZU48aNlZmZKen0TORXX321GZgkKS4uTvn5+dq2bZtZc+Y6nDXOdRQVFSkrK8ulxsvLS7GxsWbN2QoLC5Wfn+/yAAAAVy63755r1KiRNm3apFWrVmnnzp2SpFatWpUKJe4qKSnRqFGj9Oc//1lt2rSRJDkcDvn4+Jh36TmFhobK4XCYNWcGJudy57Lz1eTn5+vEiRM6fPiwiouLy6xxfsazTZkyRZMmTbq4DwsAAC47FzVPk81mU9euXdW1a9dyayQhIUFbt27V559/Xm7rrEhJSUlKTEw0n+fn56tRo0Ye7AgAAFQky6fnVq9eraioqDJPQ+Xl5al169b67LPPLqqJkSNHasWKFVqzZo0aNmxojoeFhamoqEi5ubku9Tk5OQoLCzNrzr6bzvn8QjV2u13+/v6qV6+evL29y6xxruNsvr6+stvtLg8AAHDlshyaZs6cqYceeqjMcBAYGKi//e1vmjFjhltvbhiGRo4cqWXLlmn16tWKjIx0Wd6hQwdVr15dGRkZ5tiuXbu0Z88excTESJJiYmK0ZcsWl7vc0tPTZbfbFRUVZdacuQ5njXMdPj4+6tChg0tNSUmJMjIyzBoAAFC1WQ5N3333nbp3737O5d26dVNWVpZbb56QkKCFCxcqJSVFtWrVksPhkMPh0IkTJySdDmNDhgxRYmKi1qxZo6ysLA0ePFgxMTHq1KmT+b5RUVG6//779d1332nlypV6+umnlZCQIF9fX0nS8OHDtXv3bj3xxBPauXOn5syZo6VLl2r06NFmL4mJiXr99df11ltvaceOHRoxYoSOHTumwYMHu/WZAADAlcnyNU05OTllzs9krqhaNR08eNCtN587d64k6ZZbbnEZX7Bggf76179Kkl566SV5eXmpT58+KiwsVFxcnObMmWPWent7a8WKFRoxYoRiYmJUo0YNDRo0SJMnTzZrIiMjlZqaqtGjR2vWrFlq2LCh3njjDcXFxZk1/fv318GDBzV+/Hg5HA61a9dOaWlppS4OBwAAVZPleZqaNm2q6dOnq3fv3mUu//e//63HH39cu3fvLs/+LhvM01T1ME8TAFz+KmSepp49e+qZZ55RQUFBqWUnTpzQhAkT1KtXL/e7BQAAuAxYPj339NNP69///rf+9Kc/aeTIkWrRooWk0zN0z549W8XFxXrqqacqrFEAAABPshyaQkNDtWHDBo0YMUJJSUlyntWz2WyKi4vT7Nmzuf4HAABcsdya3LJJkyb65JNPdPjwYf30008yDEPNmzdX7dq1K6o/AACASuGiZgSvXbu2rr/++vLuBQAAoNJy+wt7AQAAqiJCEwAAgAWEJgAAAAsITQAAABYQmgAAACwgNAEAAFhwUVMOAEB54jsRywffhwhULI4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ODR0LR+/Xr95S9/UXh4uGw2mz788EOX5YZhaPz48apfv778/f0VGxurH3/80aXm0KFDGjhwoOx2u4KCgjRkyBAdPXrUpeb777/XTTfdJD8/PzVq1EjTpk0r1ct7772nli1bys/PT1dffbU++eSTcv+8AADg8uXR0HTs2DG1bdtWs2fPLnP5tGnT9PLLL2vevHn66quvVKNGDcXFxamgoMCsGThwoLZt26b09HStWLFC69ev17Bhw8zl+fn56tatm5o0aaKsrCy9+OKLmjhxoubPn2/WbNiwQffcc4+GDBmib7/9Vr1791bv3r21devWivvwAADgsmIzDMPwdBOSZLPZtGzZMvXu3VvS6aNM4eHh+vvf/67HH39ckpSXl6fQ0FAlJydrwIAB2rFjh6KiovT111/ruuuukySlpaWpZ8+e+t///qfw8HDNnTtXTz31lBwOh3x8fCRJ48aN04cffqidO3dKkvr3769jx45pxYoVZj+dOnVSu3btNG/ePEv95+fnKzAwUHl5ebLb7eW1WcpdxLhUT7dwxfhlarynW7hisF+WD/ZJwH3u/P6utNc0ZWdny+FwKDY21hwLDAxUdHS0MjMzJUmZmZkKCgoyA5MkxcbGysvLS1999ZVZ07lzZzMwSVJcXJx27dqlw4cPmzVnvo+zxvk+ZSksLFR+fr7LAwAAXLkqbWhyOBySpNDQUJfx0NBQc5nD4VBISIjL8mrVqqlOnTouNWWt48z3OFeNc3lZpkyZosDAQPPRqFEjdz8iAAC4jFTa0FTZJSUlKS8vz3zs3bvX0y0BAIAKVGlDU1hYmCQpJyfHZTwnJ8dcFhYWpgMHDrgsP3XqlA4dOuRSU9Y6znyPc9U4l5fF19dXdrvd5QEAAK5clTY0RUZGKiwsTBkZGeZYfn6+vvrqK8XExEiSYmJilJubq6ysLLNm9erVKikpUXR0tFmzfv16nTx50qxJT09XixYtVLt2bbPmzPdx1jjfBwAAwKOh6ejRo9q8ebM2b94s6fTF35s3b9aePXtks9k0atQo/eMf/9Dy5cu1ZcsWPfDAAwoPDzfvsGvVqpW6d++uhx56SBs3btQXX3yhkSNHasCAAQoPD5ck3XvvvfLx8dGQIUO0bds2LVmyRLNmzVJiYqLZx2OPPaa0tDRNnz5dO3fu1MSJE/XNN99o5MiRl3qTAACASqqaJ9/8m2++UZcuXcznziAzaNAgJScn64knntCxY8c0bNgw5ebm6sYbb1RaWpr8/PzM1yxatEgjR47UbbfdJi8vL/Xp00cvv/yyuTwwMFD/+c9/lJCQoA4dOqhevXoaP368y1xON9xwg1JSUvT000/rySefVPPmzfXhhx+qTZs2l2ArAACAy0Glmafpcsc8TVUPc+KUH/bL8sE+CbjvipinCQAAoDIh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lTzdAMAAFQ2EeNSPd3CFeOXqfGebqHccKQJAADAAkITAACABYQmAAAACwhNAAAAFhCaAAAALCA0AQAAWEBoAgAAsIDQBAAAYAGhCQAAwAJCEwAAgAWEJgAAAAsITQAAABYQmgAAACwgNAEAAFhAaAIAALCA0AQAAGABoQkAAMACQhMAAIAFhCYAAAALCE0AAAAWEJrOMnv2bEVERMjPz0/R0dHauHGjp1sCAACVAKHpDEuWLFFiYqImTJigTZs2qW3btoqLi9OBAwc83RoAAPAwQtMZZsyYoYceekiDBw9WVFSU5s2bp4CAAL355puebg0AAHhYNU83UFkUFRUpKytLSUlJ5piXl5diY2OVmZlZqr6wsFCFhYXm87y8PElSfn5+xTf7B5QUHvd0C1eMyv6zvpywX5YP9snywz5Zfir7funszzCMC9YSmv7Pb7/9puLiYoWGhrqMh4aGaufOnaXqp0yZokmTJpUab9SoUYX1iMolcKanOwBcsU+iMrpc9ssjR44oMDDwvDWEpouUlJSkxMRE83lJSYkOHTqkunXrymazebCzy19+fr4aNWqkvXv3ym63e7odgH0SlQ77ZPkxDENHjhxReHj4BWsJTf+nXr168vb2Vk5Ojst4Tk6OwsLCStX7+vrK19fXZSwoKKgiW6xy7HY7/xigUmGfRGXDPlk+LnSEyYkLwf+Pj4+POnTooIyMDHOspKREGRkZiomJ8WBnAACgMuBI0xkSExM1aNAgXXfdderYsaNmzpypY8eOafDgwZ5uDQAAeBih6Qz9+/fXwYMHNX78eDkcDrVr105paWmlLg5HxfL19dWECRNKnf4EPIV9EpUN+6Rn2Awr99gBAABUcVzTBAAAYAGhCQAAwAJCEwAAgAWEJgAAAAsITQAAABYQmgAAuMwVFxd7uoUqgdAEAG7av3+/p1sAJEk//PCDnnjiCTVs2NDTrVQJhCZUSqdOndLRo0c93QaqoDO/iLss+/fv1y233HJpmgHKcPz4cS1YsEA33XSToqKitH79+gvutygfhCZ41Mcff6zk5GSXseeee041a9ZUUFCQunXrpsOHD3umOVRJCxYs0HPPPVfmMmdgCg4OvsRdAdKXX36poUOHqn79+poxY4YyMzO1Zs0affnllxozZoyn26sSCE3wqBkzZujYsWPm8w0bNmj8+PF65plntHTpUu3du1fPPvusBztEVbN8+XI9//zzmjt3rsu4w+FQly5dVKdOHaWlpXmoO1RF06dPV+vWrdW3b1/Vrl1b69ev15YtW2Sz2VS3bl1Pt1el8DUq8KiQkBCtXLlS1157raTTp0a2b99u/lL65JNP9Nhjj+nHH3/0ZJuoYlJTU9WnTx8lJydrwIABZmCy2+1atWqVatWq5ekWUYVUq1ZNY8eO1eTJk+Xt7W2OV69eXd99952ioqI82F3VwpEmeNSRI0dc/qf0+eef67bbbjOft27dWvv27fNEa6jC4uPj9eabb2rw4MFKTk7Wrbfeqpo1a+o///kPgQmX3LPPPqv33ntPkZGRGjt2rLZu3erplqosQhM8qkGDBtqxY4ck6ejRo/ruu+90ww03mMt///13BQQEeKo9VGH33nuvpk+friFDhqhGjRpatWqVAgMDPd0WqqCkpCT98MMPeuedd+RwOBQdHa22bdvKMAyu+bzEOD0Hj0pKStKHH36oJ598Up988ok2bNig3bt3m4eg58+fr7fffluff/65hztFVXHttdfKZrOZz7dv365GjRqVOsK0adOmS90aIOn0EfqUlBS9+eabysrKUseOHdW3b1/uoLsECE3wqBMnTuhvf/ubPv74Y4WFhWn+/Pm66aabzOVdunRR9+7dNXbsWA92iapk4sSJLqHpXCZMmHAJugHOb+vWrfrXv/6lRYsW6cCBA55u54pHaAIAoBJbvXq1Ro4cqS+//FJ2u91lWV5enmJiYvTyyy8rNjbWQx1WHVzTBI+qXbu26tSpU+oRGRmpuLg4paene7pFVDHsk6hsZs6cqYceeqhUYJKkwMBADR8+XLNnz/ZAZ1UPR5rgUW+99VaZ47m5ucrKytKSJUv0/vvv6y9/+csl7gxVFfskKpsmTZooLS1NrVq1KnP5zp071a1bN+3Zs+cSd1b1EJpQqc2YMUPvv/++NmzY4OlWAEnsk7j0/Pz8tHXrVjVr1qzM5T/99JOuvvpqnThx4hJ3VvVweg6VWq9evbRz505PtwGY2CdxqTVo0OC8czN9//33ql+//iXsqOoiNKFSKywslI+Pj6fbAEzsk7jUevbsqWeeeUYFBQWllp04cUITJkxQr169PNBZ1cPpOVRqo0aN0s6dO/muL1Qa7JO41HJyctS+fXt5e3tr5MiRatGihaTT1zLNnj1bxcXF2rRpk0JDQz3c6ZWvmqcbQNV2rsnY8vLytGnTJv3www9av379Je4KVRn7JCqb0NBQbdiwQSNGjFBSUpKcxzpsNpvi4uI0e/ZsAtMlwpEmeFSXLl3KHLfb7WrRooVGjBihyMjIS9wVqjL2SVRmhw8f1k8//STDMNS8eXPVrl3b0y1VKYQmAAAAC7gQHAAAwAJCEwAAgAWEJgAAAAsITQAAABYQmgAAACwgNAEAAFhAaAIAALDg/wF2EGRoqna+Z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0494" y="1819675"/>
            <a:ext cx="4148349" cy="290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Conversion Rates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="" xmlns:p14="http://schemas.microsoft.com/office/powerpoint/2010/main" val="3764629005"/>
              </p:ext>
            </p:extLst>
          </p:nvPr>
        </p:nvGraphicFramePr>
        <p:xfrm>
          <a:off x="825950" y="1122975"/>
          <a:ext cx="7239000" cy="1234350"/>
        </p:xfrm>
        <a:graphic>
          <a:graphicData uri="http://schemas.openxmlformats.org/drawingml/2006/table">
            <a:tbl>
              <a:tblPr>
                <a:noFill/>
                <a:tableStyleId>{FBE69884-2A00-4C6D-98CB-298E58299215}</a:tableStyleId>
              </a:tblPr>
              <a:tblGrid>
                <a:gridCol w="1809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U.S.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U.K.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CA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Control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 smtClean="0">
                          <a:solidFill>
                            <a:srgbClr val="FF0000"/>
                          </a:solidFill>
                        </a:rPr>
                        <a:t>10.7%</a:t>
                      </a:r>
                      <a:endParaRPr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 smtClean="0">
                          <a:solidFill>
                            <a:srgbClr val="FF0000"/>
                          </a:solidFill>
                        </a:rPr>
                        <a:t>10.2%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 smtClean="0">
                          <a:solidFill>
                            <a:srgbClr val="FF0000"/>
                          </a:solidFill>
                        </a:rPr>
                        <a:t>9.4%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Treatment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 smtClean="0">
                          <a:solidFill>
                            <a:srgbClr val="FF0000"/>
                          </a:solidFill>
                        </a:rPr>
                        <a:t>15.8%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 smtClean="0">
                          <a:solidFill>
                            <a:srgbClr val="FF0000"/>
                          </a:solidFill>
                        </a:rPr>
                        <a:t>14.9%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 smtClean="0">
                          <a:solidFill>
                            <a:srgbClr val="FF0000"/>
                          </a:solidFill>
                        </a:rPr>
                        <a:t>15.4%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481400" y="2817975"/>
            <a:ext cx="8207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Executive Summary: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Independently of countries, we can see a 5 % increase in conversion rate between the old and the new page.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Experiment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18100" y="1020700"/>
            <a:ext cx="9076500" cy="22344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Treatment Conversion Rate</a:t>
            </a:r>
            <a:r>
              <a:rPr lang="en" sz="2000" b="1" dirty="0" smtClean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15.5%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10.5%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Delta in Treatment vs. 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5%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p-value: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lvl="0">
              <a:lnSpc>
                <a:spcPct val="108750"/>
              </a:lnSpc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With a</a:t>
            </a:r>
            <a:r>
              <a:rPr lang="en-US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 p-value of 0, we get significantly confidence about the Treatment page effect over the audience. 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Country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18100" y="1020700"/>
            <a:ext cx="8886621" cy="11910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08750"/>
              </a:lnSpc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urther investigation confirms that improvment in conversion rate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between Control and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Experiment groups does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not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rely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on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countries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the audience is originated from.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161</Words>
  <Application>Microsoft Office PowerPoint</Application>
  <PresentationFormat>Affichage à l'écran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Open Sans</vt:lpstr>
      <vt:lpstr>Cambria</vt:lpstr>
      <vt:lpstr>Simple Light</vt:lpstr>
      <vt:lpstr>Instructor Kick-off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</cp:lastModifiedBy>
  <cp:revision>8</cp:revision>
  <dcterms:modified xsi:type="dcterms:W3CDTF">2023-12-01T11:09:19Z</dcterms:modified>
</cp:coreProperties>
</file>