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305" r:id="rId4"/>
    <p:sldId id="306" r:id="rId5"/>
    <p:sldId id="307" r:id="rId6"/>
    <p:sldId id="283" r:id="rId7"/>
    <p:sldId id="297" r:id="rId8"/>
    <p:sldId id="296" r:id="rId9"/>
    <p:sldId id="298" r:id="rId10"/>
    <p:sldId id="299" r:id="rId11"/>
    <p:sldId id="300" r:id="rId12"/>
    <p:sldId id="301" r:id="rId13"/>
    <p:sldId id="302" r:id="rId14"/>
    <p:sldId id="303" r:id="rId15"/>
    <p:sldId id="287" r:id="rId16"/>
    <p:sldId id="288" r:id="rId17"/>
    <p:sldId id="279" r:id="rId18"/>
  </p:sldIdLst>
  <p:sldSz cx="18288000" cy="10287000"/>
  <p:notesSz cx="7104063" cy="10234613"/>
  <p:embeddedFontLst>
    <p:embeddedFont>
      <p:font typeface="Aileron" panose="020B0604020202020204" charset="0"/>
      <p:regular r:id="rId20"/>
    </p:embeddedFont>
    <p:embeddedFont>
      <p:font typeface="Brush Script MT" panose="03060802040406070304" pitchFamily="66" charset="0"/>
      <p:italic r:id="rId21"/>
    </p:embeddedFont>
    <p:embeddedFont>
      <p:font typeface="HK Modular" panose="020B0604020202020204" charset="0"/>
      <p:regular r:id="rId22"/>
    </p:embeddedFont>
    <p:embeddedFont>
      <p:font typeface="MV Boli" panose="02000500030200090000" pitchFamily="2" charset="0"/>
      <p:regular r:id="rId23"/>
    </p:embeddedFont>
    <p:embeddedFont>
      <p:font typeface="Open Sauce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3447" autoAdjust="0"/>
  </p:normalViewPr>
  <p:slideViewPr>
    <p:cSldViewPr>
      <p:cViewPr varScale="1">
        <p:scale>
          <a:sx n="42" d="100"/>
          <a:sy n="42" d="100"/>
        </p:scale>
        <p:origin x="7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1E402-5C2E-42B8-88C0-8A8D3AE5482C}" type="doc">
      <dgm:prSet loTypeId="urn:microsoft.com/office/officeart/2005/8/layout/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E6EA628-2765-46D0-9E64-650B4FBA328E}">
      <dgm:prSet phldrT="[Texte]" custT="1"/>
      <dgm:spPr/>
      <dgm:t>
        <a:bodyPr/>
        <a:lstStyle/>
        <a:p>
          <a:r>
            <a:rPr lang="fr-FR" sz="3200" dirty="0">
              <a:latin typeface="Arial" panose="020B0604020202020204" pitchFamily="34" charset="0"/>
              <a:cs typeface="Arial" panose="020B0604020202020204" pitchFamily="34" charset="0"/>
            </a:rPr>
            <a:t>Contexte</a:t>
          </a:r>
        </a:p>
      </dgm:t>
    </dgm:pt>
    <dgm:pt modelId="{FAF03BA0-2309-4096-8EF4-CC5870931A2F}" type="parTrans" cxnId="{D7B521B1-00A6-412B-9D38-5600AB6AC053}">
      <dgm:prSet/>
      <dgm:spPr/>
      <dgm:t>
        <a:bodyPr/>
        <a:lstStyle/>
        <a:p>
          <a:endParaRPr lang="fr-FR"/>
        </a:p>
      </dgm:t>
    </dgm:pt>
    <dgm:pt modelId="{D294A59E-AF64-49CD-9549-E08DF6D705B9}" type="sibTrans" cxnId="{D7B521B1-00A6-412B-9D38-5600AB6AC053}">
      <dgm:prSet/>
      <dgm:spPr/>
      <dgm:t>
        <a:bodyPr/>
        <a:lstStyle/>
        <a:p>
          <a:endParaRPr lang="fr-FR"/>
        </a:p>
      </dgm:t>
    </dgm:pt>
    <dgm:pt modelId="{6223BAD7-F8F8-4024-991A-AD540F2DEF4B}">
      <dgm:prSet phldrT="[Texte]" custT="1"/>
      <dgm:spPr/>
      <dgm:t>
        <a:bodyPr/>
        <a:lstStyle/>
        <a:p>
          <a:r>
            <a:rPr lang="fr-FR" sz="3200" dirty="0">
              <a:latin typeface="Arial" panose="020B0604020202020204" pitchFamily="34" charset="0"/>
              <a:cs typeface="Arial" panose="020B0604020202020204" pitchFamily="34" charset="0"/>
            </a:rPr>
            <a:t>Problématique</a:t>
          </a:r>
        </a:p>
      </dgm:t>
    </dgm:pt>
    <dgm:pt modelId="{76BB560D-C140-4405-93EE-19F055CCA4DD}" type="parTrans" cxnId="{623147BA-6F22-4274-9007-52EA5B5CD309}">
      <dgm:prSet/>
      <dgm:spPr/>
      <dgm:t>
        <a:bodyPr/>
        <a:lstStyle/>
        <a:p>
          <a:endParaRPr lang="fr-FR"/>
        </a:p>
      </dgm:t>
    </dgm:pt>
    <dgm:pt modelId="{36E23EBA-2557-4D2B-9DC4-6957AB3314C3}" type="sibTrans" cxnId="{623147BA-6F22-4274-9007-52EA5B5CD309}">
      <dgm:prSet/>
      <dgm:spPr/>
      <dgm:t>
        <a:bodyPr/>
        <a:lstStyle/>
        <a:p>
          <a:endParaRPr lang="fr-FR"/>
        </a:p>
      </dgm:t>
    </dgm:pt>
    <dgm:pt modelId="{F56BF24A-8151-4FC2-890F-10984882F0D6}">
      <dgm:prSet phldrT="[Texte]" custT="1"/>
      <dgm:spPr/>
      <dgm:t>
        <a:bodyPr/>
        <a:lstStyle/>
        <a:p>
          <a:r>
            <a:rPr lang="fr-FR" sz="3200" dirty="0">
              <a:latin typeface="Arial" panose="020B0604020202020204" pitchFamily="34" charset="0"/>
              <a:cs typeface="Arial" panose="020B0604020202020204" pitchFamily="34" charset="0"/>
            </a:rPr>
            <a:t>Défis</a:t>
          </a:r>
        </a:p>
      </dgm:t>
    </dgm:pt>
    <dgm:pt modelId="{65828E52-2AA8-42C5-ADDE-95583293F1A2}" type="parTrans" cxnId="{35E5ED58-6ED0-41E5-BF43-E23E3DC497BE}">
      <dgm:prSet/>
      <dgm:spPr/>
      <dgm:t>
        <a:bodyPr/>
        <a:lstStyle/>
        <a:p>
          <a:endParaRPr lang="fr-FR"/>
        </a:p>
      </dgm:t>
    </dgm:pt>
    <dgm:pt modelId="{8A2D1ECD-219B-408D-81D9-A32A0746F629}" type="sibTrans" cxnId="{35E5ED58-6ED0-41E5-BF43-E23E3DC497BE}">
      <dgm:prSet/>
      <dgm:spPr/>
      <dgm:t>
        <a:bodyPr/>
        <a:lstStyle/>
        <a:p>
          <a:endParaRPr lang="fr-FR"/>
        </a:p>
      </dgm:t>
    </dgm:pt>
    <dgm:pt modelId="{0B1EBE26-9924-4640-8838-2362A02EFEB2}">
      <dgm:prSet phldrT="[Texte]" custT="1"/>
      <dgm:spPr/>
      <dgm:t>
        <a:bodyPr/>
        <a:lstStyle/>
        <a:p>
          <a:r>
            <a:rPr lang="fr-FR" sz="3200" dirty="0">
              <a:latin typeface="Arial" panose="020B0604020202020204" pitchFamily="34" charset="0"/>
              <a:cs typeface="Arial" panose="020B0604020202020204" pitchFamily="34" charset="0"/>
            </a:rPr>
            <a:t>Objectif</a:t>
          </a:r>
        </a:p>
      </dgm:t>
    </dgm:pt>
    <dgm:pt modelId="{C47EC092-20F0-4F83-A5E4-708E98A10138}" type="parTrans" cxnId="{715D8B7E-5EE1-4EC1-92C6-6100EAA09A07}">
      <dgm:prSet/>
      <dgm:spPr/>
      <dgm:t>
        <a:bodyPr/>
        <a:lstStyle/>
        <a:p>
          <a:endParaRPr lang="fr-FR"/>
        </a:p>
      </dgm:t>
    </dgm:pt>
    <dgm:pt modelId="{A949D45C-27BB-4546-B249-F508F54906CD}" type="sibTrans" cxnId="{715D8B7E-5EE1-4EC1-92C6-6100EAA09A07}">
      <dgm:prSet/>
      <dgm:spPr/>
      <dgm:t>
        <a:bodyPr/>
        <a:lstStyle/>
        <a:p>
          <a:endParaRPr lang="fr-FR"/>
        </a:p>
      </dgm:t>
    </dgm:pt>
    <dgm:pt modelId="{956AC0DF-A728-426F-A213-4A962341ACF6}" type="pres">
      <dgm:prSet presAssocID="{7FE1E402-5C2E-42B8-88C0-8A8D3AE5482C}" presName="linear" presStyleCnt="0">
        <dgm:presLayoutVars>
          <dgm:dir/>
          <dgm:animLvl val="lvl"/>
          <dgm:resizeHandles val="exact"/>
        </dgm:presLayoutVars>
      </dgm:prSet>
      <dgm:spPr/>
    </dgm:pt>
    <dgm:pt modelId="{70A63C72-68BD-48B9-AD53-A3A18A40CEB6}" type="pres">
      <dgm:prSet presAssocID="{6E6EA628-2765-46D0-9E64-650B4FBA328E}" presName="parentLin" presStyleCnt="0"/>
      <dgm:spPr/>
    </dgm:pt>
    <dgm:pt modelId="{840BD829-4EB7-48D9-B92F-16A017837105}" type="pres">
      <dgm:prSet presAssocID="{6E6EA628-2765-46D0-9E64-650B4FBA328E}" presName="parentLeftMargin" presStyleLbl="node1" presStyleIdx="0" presStyleCnt="4"/>
      <dgm:spPr/>
    </dgm:pt>
    <dgm:pt modelId="{43D7D924-0F35-4B7E-ABE6-FA3C2C4D0899}" type="pres">
      <dgm:prSet presAssocID="{6E6EA628-2765-46D0-9E64-650B4FBA32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E146752-CEF3-4695-ADDA-6CB9BE5BBABC}" type="pres">
      <dgm:prSet presAssocID="{6E6EA628-2765-46D0-9E64-650B4FBA328E}" presName="negativeSpace" presStyleCnt="0"/>
      <dgm:spPr/>
    </dgm:pt>
    <dgm:pt modelId="{A8A9D0D7-5467-488A-BF82-55F7680B815A}" type="pres">
      <dgm:prSet presAssocID="{6E6EA628-2765-46D0-9E64-650B4FBA328E}" presName="childText" presStyleLbl="conFgAcc1" presStyleIdx="0" presStyleCnt="4">
        <dgm:presLayoutVars>
          <dgm:bulletEnabled val="1"/>
        </dgm:presLayoutVars>
      </dgm:prSet>
      <dgm:spPr/>
    </dgm:pt>
    <dgm:pt modelId="{8EAB7E0A-B4D4-470D-ABEE-C3AE89621BAD}" type="pres">
      <dgm:prSet presAssocID="{D294A59E-AF64-49CD-9549-E08DF6D705B9}" presName="spaceBetweenRectangles" presStyleCnt="0"/>
      <dgm:spPr/>
    </dgm:pt>
    <dgm:pt modelId="{3043C24E-4FBF-4CAF-9F24-DB1C0008F6B0}" type="pres">
      <dgm:prSet presAssocID="{6223BAD7-F8F8-4024-991A-AD540F2DEF4B}" presName="parentLin" presStyleCnt="0"/>
      <dgm:spPr/>
    </dgm:pt>
    <dgm:pt modelId="{995AEF9A-F7BE-4792-86E9-95E16147BB0D}" type="pres">
      <dgm:prSet presAssocID="{6223BAD7-F8F8-4024-991A-AD540F2DEF4B}" presName="parentLeftMargin" presStyleLbl="node1" presStyleIdx="0" presStyleCnt="4"/>
      <dgm:spPr/>
    </dgm:pt>
    <dgm:pt modelId="{B7593656-22F0-48E5-BCC2-667F3A728AEB}" type="pres">
      <dgm:prSet presAssocID="{6223BAD7-F8F8-4024-991A-AD540F2DEF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1071C3-CC1A-45A6-9466-861B13CE73A8}" type="pres">
      <dgm:prSet presAssocID="{6223BAD7-F8F8-4024-991A-AD540F2DEF4B}" presName="negativeSpace" presStyleCnt="0"/>
      <dgm:spPr/>
    </dgm:pt>
    <dgm:pt modelId="{E78DA101-DE6A-4A2C-BF48-2B899FC6AB2C}" type="pres">
      <dgm:prSet presAssocID="{6223BAD7-F8F8-4024-991A-AD540F2DEF4B}" presName="childText" presStyleLbl="conFgAcc1" presStyleIdx="1" presStyleCnt="4" custLinFactNeighborX="-3077" custLinFactNeighborY="46273">
        <dgm:presLayoutVars>
          <dgm:bulletEnabled val="1"/>
        </dgm:presLayoutVars>
      </dgm:prSet>
      <dgm:spPr/>
    </dgm:pt>
    <dgm:pt modelId="{06D2DCDF-2B1C-4B97-9F75-FB60A465C134}" type="pres">
      <dgm:prSet presAssocID="{36E23EBA-2557-4D2B-9DC4-6957AB3314C3}" presName="spaceBetweenRectangles" presStyleCnt="0"/>
      <dgm:spPr/>
    </dgm:pt>
    <dgm:pt modelId="{8A0AF63A-A801-43FB-8785-135F7047CB61}" type="pres">
      <dgm:prSet presAssocID="{F56BF24A-8151-4FC2-890F-10984882F0D6}" presName="parentLin" presStyleCnt="0"/>
      <dgm:spPr/>
    </dgm:pt>
    <dgm:pt modelId="{E841F63E-0DA8-4B59-9B5B-CBCE5C46F3BD}" type="pres">
      <dgm:prSet presAssocID="{F56BF24A-8151-4FC2-890F-10984882F0D6}" presName="parentLeftMargin" presStyleLbl="node1" presStyleIdx="1" presStyleCnt="4"/>
      <dgm:spPr/>
    </dgm:pt>
    <dgm:pt modelId="{E5F1F03B-961D-427A-A3A2-547D6C2B4F3A}" type="pres">
      <dgm:prSet presAssocID="{F56BF24A-8151-4FC2-890F-10984882F0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77D803C-7622-4B14-BFD2-BE87F3B4A865}" type="pres">
      <dgm:prSet presAssocID="{F56BF24A-8151-4FC2-890F-10984882F0D6}" presName="negativeSpace" presStyleCnt="0"/>
      <dgm:spPr/>
    </dgm:pt>
    <dgm:pt modelId="{8E3DF6A6-33BC-41C9-A735-6B244A1BAD9D}" type="pres">
      <dgm:prSet presAssocID="{F56BF24A-8151-4FC2-890F-10984882F0D6}" presName="childText" presStyleLbl="conFgAcc1" presStyleIdx="2" presStyleCnt="4">
        <dgm:presLayoutVars>
          <dgm:bulletEnabled val="1"/>
        </dgm:presLayoutVars>
      </dgm:prSet>
      <dgm:spPr/>
    </dgm:pt>
    <dgm:pt modelId="{263E893F-45A5-4380-BE36-85F7AA33699D}" type="pres">
      <dgm:prSet presAssocID="{8A2D1ECD-219B-408D-81D9-A32A0746F629}" presName="spaceBetweenRectangles" presStyleCnt="0"/>
      <dgm:spPr/>
    </dgm:pt>
    <dgm:pt modelId="{16DC6149-05E5-4D7D-8C1E-027A9E09379D}" type="pres">
      <dgm:prSet presAssocID="{0B1EBE26-9924-4640-8838-2362A02EFEB2}" presName="parentLin" presStyleCnt="0"/>
      <dgm:spPr/>
    </dgm:pt>
    <dgm:pt modelId="{6194D9A8-6C65-4625-B0D3-97C500E1607B}" type="pres">
      <dgm:prSet presAssocID="{0B1EBE26-9924-4640-8838-2362A02EFEB2}" presName="parentLeftMargin" presStyleLbl="node1" presStyleIdx="2" presStyleCnt="4"/>
      <dgm:spPr/>
    </dgm:pt>
    <dgm:pt modelId="{10FC24F8-C87D-4399-95C4-C2B8FB7384E5}" type="pres">
      <dgm:prSet presAssocID="{0B1EBE26-9924-4640-8838-2362A02EFEB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3CF1EA-C597-4316-8578-A3B46B1CC1F7}" type="pres">
      <dgm:prSet presAssocID="{0B1EBE26-9924-4640-8838-2362A02EFEB2}" presName="negativeSpace" presStyleCnt="0"/>
      <dgm:spPr/>
    </dgm:pt>
    <dgm:pt modelId="{8690428C-0977-4E03-A7E1-0EA8DF7360C4}" type="pres">
      <dgm:prSet presAssocID="{0B1EBE26-9924-4640-8838-2362A02EFEB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F0C9A06-0C18-42C4-B3C2-F5D28089B2D3}" type="presOf" srcId="{F56BF24A-8151-4FC2-890F-10984882F0D6}" destId="{E5F1F03B-961D-427A-A3A2-547D6C2B4F3A}" srcOrd="1" destOrd="0" presId="urn:microsoft.com/office/officeart/2005/8/layout/list1"/>
    <dgm:cxn modelId="{32968034-6865-4D99-87F6-DE31E587D2A0}" type="presOf" srcId="{7FE1E402-5C2E-42B8-88C0-8A8D3AE5482C}" destId="{956AC0DF-A728-426F-A213-4A962341ACF6}" srcOrd="0" destOrd="0" presId="urn:microsoft.com/office/officeart/2005/8/layout/list1"/>
    <dgm:cxn modelId="{A4DCF23C-5D03-41FE-BC33-4216807F1EC3}" type="presOf" srcId="{6E6EA628-2765-46D0-9E64-650B4FBA328E}" destId="{43D7D924-0F35-4B7E-ABE6-FA3C2C4D0899}" srcOrd="1" destOrd="0" presId="urn:microsoft.com/office/officeart/2005/8/layout/list1"/>
    <dgm:cxn modelId="{C03D6541-C01C-4C20-BADA-A9F257765B1A}" type="presOf" srcId="{6E6EA628-2765-46D0-9E64-650B4FBA328E}" destId="{840BD829-4EB7-48D9-B92F-16A017837105}" srcOrd="0" destOrd="0" presId="urn:microsoft.com/office/officeart/2005/8/layout/list1"/>
    <dgm:cxn modelId="{1CB24C47-1688-4B6B-A05A-EF0ECB76AB67}" type="presOf" srcId="{0B1EBE26-9924-4640-8838-2362A02EFEB2}" destId="{6194D9A8-6C65-4625-B0D3-97C500E1607B}" srcOrd="0" destOrd="0" presId="urn:microsoft.com/office/officeart/2005/8/layout/list1"/>
    <dgm:cxn modelId="{35E5ED58-6ED0-41E5-BF43-E23E3DC497BE}" srcId="{7FE1E402-5C2E-42B8-88C0-8A8D3AE5482C}" destId="{F56BF24A-8151-4FC2-890F-10984882F0D6}" srcOrd="2" destOrd="0" parTransId="{65828E52-2AA8-42C5-ADDE-95583293F1A2}" sibTransId="{8A2D1ECD-219B-408D-81D9-A32A0746F629}"/>
    <dgm:cxn modelId="{715D8B7E-5EE1-4EC1-92C6-6100EAA09A07}" srcId="{7FE1E402-5C2E-42B8-88C0-8A8D3AE5482C}" destId="{0B1EBE26-9924-4640-8838-2362A02EFEB2}" srcOrd="3" destOrd="0" parTransId="{C47EC092-20F0-4F83-A5E4-708E98A10138}" sibTransId="{A949D45C-27BB-4546-B249-F508F54906CD}"/>
    <dgm:cxn modelId="{2A71088A-E3F6-4B78-B28C-C52B8AF21667}" type="presOf" srcId="{6223BAD7-F8F8-4024-991A-AD540F2DEF4B}" destId="{995AEF9A-F7BE-4792-86E9-95E16147BB0D}" srcOrd="0" destOrd="0" presId="urn:microsoft.com/office/officeart/2005/8/layout/list1"/>
    <dgm:cxn modelId="{6B49B7A3-8FE8-433F-B347-CB82179FD023}" type="presOf" srcId="{6223BAD7-F8F8-4024-991A-AD540F2DEF4B}" destId="{B7593656-22F0-48E5-BCC2-667F3A728AEB}" srcOrd="1" destOrd="0" presId="urn:microsoft.com/office/officeart/2005/8/layout/list1"/>
    <dgm:cxn modelId="{D7B521B1-00A6-412B-9D38-5600AB6AC053}" srcId="{7FE1E402-5C2E-42B8-88C0-8A8D3AE5482C}" destId="{6E6EA628-2765-46D0-9E64-650B4FBA328E}" srcOrd="0" destOrd="0" parTransId="{FAF03BA0-2309-4096-8EF4-CC5870931A2F}" sibTransId="{D294A59E-AF64-49CD-9549-E08DF6D705B9}"/>
    <dgm:cxn modelId="{623147BA-6F22-4274-9007-52EA5B5CD309}" srcId="{7FE1E402-5C2E-42B8-88C0-8A8D3AE5482C}" destId="{6223BAD7-F8F8-4024-991A-AD540F2DEF4B}" srcOrd="1" destOrd="0" parTransId="{76BB560D-C140-4405-93EE-19F055CCA4DD}" sibTransId="{36E23EBA-2557-4D2B-9DC4-6957AB3314C3}"/>
    <dgm:cxn modelId="{0A0E88C9-6B07-4668-A233-ADB14FA206D0}" type="presOf" srcId="{F56BF24A-8151-4FC2-890F-10984882F0D6}" destId="{E841F63E-0DA8-4B59-9B5B-CBCE5C46F3BD}" srcOrd="0" destOrd="0" presId="urn:microsoft.com/office/officeart/2005/8/layout/list1"/>
    <dgm:cxn modelId="{500604D4-3820-4CB7-AF1C-651BA78159DD}" type="presOf" srcId="{0B1EBE26-9924-4640-8838-2362A02EFEB2}" destId="{10FC24F8-C87D-4399-95C4-C2B8FB7384E5}" srcOrd="1" destOrd="0" presId="urn:microsoft.com/office/officeart/2005/8/layout/list1"/>
    <dgm:cxn modelId="{A4101901-0A0C-4E4F-B1A4-32E5419B2225}" type="presParOf" srcId="{956AC0DF-A728-426F-A213-4A962341ACF6}" destId="{70A63C72-68BD-48B9-AD53-A3A18A40CEB6}" srcOrd="0" destOrd="0" presId="urn:microsoft.com/office/officeart/2005/8/layout/list1"/>
    <dgm:cxn modelId="{EDFE01F1-D99D-47D6-BBB0-949A74C07161}" type="presParOf" srcId="{70A63C72-68BD-48B9-AD53-A3A18A40CEB6}" destId="{840BD829-4EB7-48D9-B92F-16A017837105}" srcOrd="0" destOrd="0" presId="urn:microsoft.com/office/officeart/2005/8/layout/list1"/>
    <dgm:cxn modelId="{508D2FEF-5EEA-458A-B05D-6FA5FF13B5F6}" type="presParOf" srcId="{70A63C72-68BD-48B9-AD53-A3A18A40CEB6}" destId="{43D7D924-0F35-4B7E-ABE6-FA3C2C4D0899}" srcOrd="1" destOrd="0" presId="urn:microsoft.com/office/officeart/2005/8/layout/list1"/>
    <dgm:cxn modelId="{42616B9C-57BA-4D29-BF6E-74AF8A380B8C}" type="presParOf" srcId="{956AC0DF-A728-426F-A213-4A962341ACF6}" destId="{6E146752-CEF3-4695-ADDA-6CB9BE5BBABC}" srcOrd="1" destOrd="0" presId="urn:microsoft.com/office/officeart/2005/8/layout/list1"/>
    <dgm:cxn modelId="{DD534D13-1315-41D3-9C6D-DA9519A1BB7F}" type="presParOf" srcId="{956AC0DF-A728-426F-A213-4A962341ACF6}" destId="{A8A9D0D7-5467-488A-BF82-55F7680B815A}" srcOrd="2" destOrd="0" presId="urn:microsoft.com/office/officeart/2005/8/layout/list1"/>
    <dgm:cxn modelId="{EB88AEFD-B57D-45D8-BB73-7C69C8952CF9}" type="presParOf" srcId="{956AC0DF-A728-426F-A213-4A962341ACF6}" destId="{8EAB7E0A-B4D4-470D-ABEE-C3AE89621BAD}" srcOrd="3" destOrd="0" presId="urn:microsoft.com/office/officeart/2005/8/layout/list1"/>
    <dgm:cxn modelId="{2B627610-A959-42F0-AD94-F885339394E9}" type="presParOf" srcId="{956AC0DF-A728-426F-A213-4A962341ACF6}" destId="{3043C24E-4FBF-4CAF-9F24-DB1C0008F6B0}" srcOrd="4" destOrd="0" presId="urn:microsoft.com/office/officeart/2005/8/layout/list1"/>
    <dgm:cxn modelId="{9D97512C-9F17-4C5F-A042-CBD0198C01F1}" type="presParOf" srcId="{3043C24E-4FBF-4CAF-9F24-DB1C0008F6B0}" destId="{995AEF9A-F7BE-4792-86E9-95E16147BB0D}" srcOrd="0" destOrd="0" presId="urn:microsoft.com/office/officeart/2005/8/layout/list1"/>
    <dgm:cxn modelId="{DF7B84BD-5C16-4F56-9C41-D25AF33AF11F}" type="presParOf" srcId="{3043C24E-4FBF-4CAF-9F24-DB1C0008F6B0}" destId="{B7593656-22F0-48E5-BCC2-667F3A728AEB}" srcOrd="1" destOrd="0" presId="urn:microsoft.com/office/officeart/2005/8/layout/list1"/>
    <dgm:cxn modelId="{0FB1E820-BFB3-4780-AB3B-36B078A672EA}" type="presParOf" srcId="{956AC0DF-A728-426F-A213-4A962341ACF6}" destId="{FB1071C3-CC1A-45A6-9466-861B13CE73A8}" srcOrd="5" destOrd="0" presId="urn:microsoft.com/office/officeart/2005/8/layout/list1"/>
    <dgm:cxn modelId="{E47D584A-EFBF-4D7B-BF84-BA1147050648}" type="presParOf" srcId="{956AC0DF-A728-426F-A213-4A962341ACF6}" destId="{E78DA101-DE6A-4A2C-BF48-2B899FC6AB2C}" srcOrd="6" destOrd="0" presId="urn:microsoft.com/office/officeart/2005/8/layout/list1"/>
    <dgm:cxn modelId="{C2278919-D96C-4F84-BF54-089C861ABF09}" type="presParOf" srcId="{956AC0DF-A728-426F-A213-4A962341ACF6}" destId="{06D2DCDF-2B1C-4B97-9F75-FB60A465C134}" srcOrd="7" destOrd="0" presId="urn:microsoft.com/office/officeart/2005/8/layout/list1"/>
    <dgm:cxn modelId="{BC230A75-0512-4BD9-9B8A-2F27015B8E0F}" type="presParOf" srcId="{956AC0DF-A728-426F-A213-4A962341ACF6}" destId="{8A0AF63A-A801-43FB-8785-135F7047CB61}" srcOrd="8" destOrd="0" presId="urn:microsoft.com/office/officeart/2005/8/layout/list1"/>
    <dgm:cxn modelId="{FD068D28-F697-42FF-919C-971DE0C4AC31}" type="presParOf" srcId="{8A0AF63A-A801-43FB-8785-135F7047CB61}" destId="{E841F63E-0DA8-4B59-9B5B-CBCE5C46F3BD}" srcOrd="0" destOrd="0" presId="urn:microsoft.com/office/officeart/2005/8/layout/list1"/>
    <dgm:cxn modelId="{4CB97C6E-2793-44A9-87E1-4282501A5383}" type="presParOf" srcId="{8A0AF63A-A801-43FB-8785-135F7047CB61}" destId="{E5F1F03B-961D-427A-A3A2-547D6C2B4F3A}" srcOrd="1" destOrd="0" presId="urn:microsoft.com/office/officeart/2005/8/layout/list1"/>
    <dgm:cxn modelId="{E4A6D74E-2271-4B6D-8177-7233DCA00770}" type="presParOf" srcId="{956AC0DF-A728-426F-A213-4A962341ACF6}" destId="{277D803C-7622-4B14-BFD2-BE87F3B4A865}" srcOrd="9" destOrd="0" presId="urn:microsoft.com/office/officeart/2005/8/layout/list1"/>
    <dgm:cxn modelId="{9C8C203D-3FFC-4084-9F1B-97892A93BCB1}" type="presParOf" srcId="{956AC0DF-A728-426F-A213-4A962341ACF6}" destId="{8E3DF6A6-33BC-41C9-A735-6B244A1BAD9D}" srcOrd="10" destOrd="0" presId="urn:microsoft.com/office/officeart/2005/8/layout/list1"/>
    <dgm:cxn modelId="{8594A89E-F5B1-4261-8BDB-A7309DB5185F}" type="presParOf" srcId="{956AC0DF-A728-426F-A213-4A962341ACF6}" destId="{263E893F-45A5-4380-BE36-85F7AA33699D}" srcOrd="11" destOrd="0" presId="urn:microsoft.com/office/officeart/2005/8/layout/list1"/>
    <dgm:cxn modelId="{86EE1E2F-B1A8-42C4-BFC2-D7C5D86EEB07}" type="presParOf" srcId="{956AC0DF-A728-426F-A213-4A962341ACF6}" destId="{16DC6149-05E5-4D7D-8C1E-027A9E09379D}" srcOrd="12" destOrd="0" presId="urn:microsoft.com/office/officeart/2005/8/layout/list1"/>
    <dgm:cxn modelId="{79203203-0E32-415F-B662-43C70FB35974}" type="presParOf" srcId="{16DC6149-05E5-4D7D-8C1E-027A9E09379D}" destId="{6194D9A8-6C65-4625-B0D3-97C500E1607B}" srcOrd="0" destOrd="0" presId="urn:microsoft.com/office/officeart/2005/8/layout/list1"/>
    <dgm:cxn modelId="{7085587C-9938-4316-962E-41A9E447B9C8}" type="presParOf" srcId="{16DC6149-05E5-4D7D-8C1E-027A9E09379D}" destId="{10FC24F8-C87D-4399-95C4-C2B8FB7384E5}" srcOrd="1" destOrd="0" presId="urn:microsoft.com/office/officeart/2005/8/layout/list1"/>
    <dgm:cxn modelId="{B2A5458A-E5AE-4658-BE1F-431134454D85}" type="presParOf" srcId="{956AC0DF-A728-426F-A213-4A962341ACF6}" destId="{243CF1EA-C597-4316-8578-A3B46B1CC1F7}" srcOrd="13" destOrd="0" presId="urn:microsoft.com/office/officeart/2005/8/layout/list1"/>
    <dgm:cxn modelId="{4122739A-7924-4804-A242-B1CC363A2243}" type="presParOf" srcId="{956AC0DF-A728-426F-A213-4A962341ACF6}" destId="{8690428C-0977-4E03-A7E1-0EA8DF7360C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7CF3CF-CACF-4075-A2F4-A8E13E4C067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98443F-113B-42E6-896B-F3CA8613A3DA}">
      <dgm:prSet phldrT="[Texte]" custT="1"/>
      <dgm:spPr/>
      <dgm:t>
        <a:bodyPr/>
        <a:lstStyle/>
        <a:p>
          <a:r>
            <a:rPr lang="fr-FR" sz="3800" dirty="0">
              <a:latin typeface="MV Boli" panose="02000500030200090000" pitchFamily="2" charset="0"/>
              <a:cs typeface="MV Boli" panose="02000500030200090000" pitchFamily="2" charset="0"/>
            </a:rPr>
            <a:t>📊</a:t>
          </a:r>
          <a:r>
            <a:rPr lang="fr-FR" sz="2800" dirty="0">
              <a:latin typeface="Arial" panose="020B0604020202020204" pitchFamily="34" charset="0"/>
              <a:cs typeface="Arial" panose="020B0604020202020204" pitchFamily="34" charset="0"/>
            </a:rPr>
            <a:t>Collecte des données</a:t>
          </a:r>
        </a:p>
      </dgm:t>
    </dgm:pt>
    <dgm:pt modelId="{9D609887-F955-4C75-8D35-7498BF2B32C1}" type="parTrans" cxnId="{CD207E5D-037D-42A5-A252-11FB2108237C}">
      <dgm:prSet/>
      <dgm:spPr/>
      <dgm:t>
        <a:bodyPr/>
        <a:lstStyle/>
        <a:p>
          <a:endParaRPr lang="fr-FR"/>
        </a:p>
      </dgm:t>
    </dgm:pt>
    <dgm:pt modelId="{2375DB1C-4AA5-4909-8E3A-EC66AC5D7E3D}" type="sibTrans" cxnId="{CD207E5D-037D-42A5-A252-11FB2108237C}">
      <dgm:prSet/>
      <dgm:spPr/>
      <dgm:t>
        <a:bodyPr/>
        <a:lstStyle/>
        <a:p>
          <a:endParaRPr lang="fr-FR"/>
        </a:p>
      </dgm:t>
    </dgm:pt>
    <dgm:pt modelId="{11A63DC3-A384-4024-97CD-7878AB290BD0}">
      <dgm:prSet phldrT="[Texte]" custT="1"/>
      <dgm:spPr/>
      <dgm:t>
        <a:bodyPr/>
        <a:lstStyle/>
        <a:p>
          <a:r>
            <a:rPr lang="fr-FR" sz="4300" dirty="0">
              <a:latin typeface="MV Boli" panose="02000500030200090000" pitchFamily="2" charset="0"/>
              <a:cs typeface="MV Boli" panose="02000500030200090000" pitchFamily="2" charset="0"/>
            </a:rPr>
            <a:t>🧹</a:t>
          </a:r>
          <a:r>
            <a:rPr lang="fr-FR" sz="2800" dirty="0">
              <a:latin typeface="Arial" panose="020B0604020202020204" pitchFamily="34" charset="0"/>
              <a:cs typeface="Arial" panose="020B0604020202020204" pitchFamily="34" charset="0"/>
            </a:rPr>
            <a:t>Prétraitement</a:t>
          </a:r>
        </a:p>
      </dgm:t>
    </dgm:pt>
    <dgm:pt modelId="{623B64A3-2018-4A6D-89B9-184EE980CB08}" type="parTrans" cxnId="{47D8457B-1984-4507-AEC3-1712D928314C}">
      <dgm:prSet/>
      <dgm:spPr/>
      <dgm:t>
        <a:bodyPr/>
        <a:lstStyle/>
        <a:p>
          <a:endParaRPr lang="fr-FR"/>
        </a:p>
      </dgm:t>
    </dgm:pt>
    <dgm:pt modelId="{5EF8481A-8725-4162-AB37-EB01BFC7752E}" type="sibTrans" cxnId="{47D8457B-1984-4507-AEC3-1712D928314C}">
      <dgm:prSet/>
      <dgm:spPr/>
      <dgm:t>
        <a:bodyPr/>
        <a:lstStyle/>
        <a:p>
          <a:endParaRPr lang="fr-FR"/>
        </a:p>
      </dgm:t>
    </dgm:pt>
    <dgm:pt modelId="{9AEAAEAF-5CE6-42DC-A4CE-4612E8018425}">
      <dgm:prSet phldrT="[Texte]" custT="1"/>
      <dgm:spPr/>
      <dgm:t>
        <a:bodyPr/>
        <a:lstStyle/>
        <a:p>
          <a:pPr algn="ctr"/>
          <a:r>
            <a:rPr lang="fr-FR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Nettoyage, imputation, encodage, standardisation, outliers</a:t>
          </a:r>
        </a:p>
      </dgm:t>
    </dgm:pt>
    <dgm:pt modelId="{295F1700-6156-4427-BCA1-EDE18E00E7B8}" type="parTrans" cxnId="{F8BD5F05-4572-4AF4-A855-E61425B4C9BB}">
      <dgm:prSet/>
      <dgm:spPr/>
      <dgm:t>
        <a:bodyPr/>
        <a:lstStyle/>
        <a:p>
          <a:endParaRPr lang="fr-FR"/>
        </a:p>
      </dgm:t>
    </dgm:pt>
    <dgm:pt modelId="{A4B86E6A-0BBC-4290-9BCB-2E47D0396B86}" type="sibTrans" cxnId="{F8BD5F05-4572-4AF4-A855-E61425B4C9BB}">
      <dgm:prSet/>
      <dgm:spPr/>
      <dgm:t>
        <a:bodyPr/>
        <a:lstStyle/>
        <a:p>
          <a:endParaRPr lang="fr-FR"/>
        </a:p>
      </dgm:t>
    </dgm:pt>
    <dgm:pt modelId="{A4975B36-1258-41AB-9D6B-1245E2467AC8}">
      <dgm:prSet phldrT="[Texte]" custT="1"/>
      <dgm:spPr/>
      <dgm:t>
        <a:bodyPr/>
        <a:lstStyle/>
        <a:p>
          <a:pPr algn="ctr"/>
          <a:r>
            <a:rPr lang="fr-FR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Données météo issues de +10 ans d’observations australiennes</a:t>
          </a:r>
        </a:p>
      </dgm:t>
    </dgm:pt>
    <dgm:pt modelId="{01C53068-0A5D-4A32-B9CD-817D7C1C497C}" type="parTrans" cxnId="{DD1DC34F-C67C-4E77-950E-7887A5CDB9A1}">
      <dgm:prSet/>
      <dgm:spPr/>
      <dgm:t>
        <a:bodyPr/>
        <a:lstStyle/>
        <a:p>
          <a:endParaRPr lang="fr-FR"/>
        </a:p>
      </dgm:t>
    </dgm:pt>
    <dgm:pt modelId="{3FBDDB41-BEC9-4FC7-A76F-8265D429D1B2}" type="sibTrans" cxnId="{DD1DC34F-C67C-4E77-950E-7887A5CDB9A1}">
      <dgm:prSet/>
      <dgm:spPr/>
      <dgm:t>
        <a:bodyPr/>
        <a:lstStyle/>
        <a:p>
          <a:endParaRPr lang="fr-FR"/>
        </a:p>
      </dgm:t>
    </dgm:pt>
    <dgm:pt modelId="{78D00BD0-C7C3-4F60-BFA8-F1EE5A63E5EC}" type="pres">
      <dgm:prSet presAssocID="{1D7CF3CF-CACF-4075-A2F4-A8E13E4C0672}" presName="Name0" presStyleCnt="0">
        <dgm:presLayoutVars>
          <dgm:dir/>
          <dgm:animLvl val="lvl"/>
          <dgm:resizeHandles/>
        </dgm:presLayoutVars>
      </dgm:prSet>
      <dgm:spPr/>
    </dgm:pt>
    <dgm:pt modelId="{268EB777-E4ED-4219-A413-F72238B9530A}" type="pres">
      <dgm:prSet presAssocID="{A798443F-113B-42E6-896B-F3CA8613A3DA}" presName="linNode" presStyleCnt="0"/>
      <dgm:spPr/>
    </dgm:pt>
    <dgm:pt modelId="{B19087F9-8860-4A40-92CD-020E363AACD2}" type="pres">
      <dgm:prSet presAssocID="{A798443F-113B-42E6-896B-F3CA8613A3DA}" presName="parentShp" presStyleLbl="node1" presStyleIdx="0" presStyleCnt="2" custScaleX="83575" custLinFactNeighborX="161" custLinFactNeighborY="3844">
        <dgm:presLayoutVars>
          <dgm:bulletEnabled val="1"/>
        </dgm:presLayoutVars>
      </dgm:prSet>
      <dgm:spPr/>
    </dgm:pt>
    <dgm:pt modelId="{9B2A6A8B-4785-4829-8184-5847F7B5B216}" type="pres">
      <dgm:prSet presAssocID="{A798443F-113B-42E6-896B-F3CA8613A3DA}" presName="childShp" presStyleLbl="bgAccFollowNode1" presStyleIdx="0" presStyleCnt="2">
        <dgm:presLayoutVars>
          <dgm:bulletEnabled val="1"/>
        </dgm:presLayoutVars>
      </dgm:prSet>
      <dgm:spPr/>
    </dgm:pt>
    <dgm:pt modelId="{D6F1D708-EC0D-4492-8977-3C2C192D375B}" type="pres">
      <dgm:prSet presAssocID="{2375DB1C-4AA5-4909-8E3A-EC66AC5D7E3D}" presName="spacing" presStyleCnt="0"/>
      <dgm:spPr/>
    </dgm:pt>
    <dgm:pt modelId="{F67231EB-7DAF-450E-A445-186027741140}" type="pres">
      <dgm:prSet presAssocID="{11A63DC3-A384-4024-97CD-7878AB290BD0}" presName="linNode" presStyleCnt="0"/>
      <dgm:spPr/>
    </dgm:pt>
    <dgm:pt modelId="{BFC0BA47-DF78-481E-B5C4-61F0CD2003CF}" type="pres">
      <dgm:prSet presAssocID="{11A63DC3-A384-4024-97CD-7878AB290BD0}" presName="parentShp" presStyleLbl="node1" presStyleIdx="1" presStyleCnt="2" custScaleX="83575">
        <dgm:presLayoutVars>
          <dgm:bulletEnabled val="1"/>
        </dgm:presLayoutVars>
      </dgm:prSet>
      <dgm:spPr/>
    </dgm:pt>
    <dgm:pt modelId="{58482188-B5A0-4440-AB30-5CC6428CBB67}" type="pres">
      <dgm:prSet presAssocID="{11A63DC3-A384-4024-97CD-7878AB290BD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8BD5F05-4572-4AF4-A855-E61425B4C9BB}" srcId="{11A63DC3-A384-4024-97CD-7878AB290BD0}" destId="{9AEAAEAF-5CE6-42DC-A4CE-4612E8018425}" srcOrd="0" destOrd="0" parTransId="{295F1700-6156-4427-BCA1-EDE18E00E7B8}" sibTransId="{A4B86E6A-0BBC-4290-9BCB-2E47D0396B86}"/>
    <dgm:cxn modelId="{348B5039-5171-4BD6-9084-A947ABD81C88}" type="presOf" srcId="{A798443F-113B-42E6-896B-F3CA8613A3DA}" destId="{B19087F9-8860-4A40-92CD-020E363AACD2}" srcOrd="0" destOrd="0" presId="urn:microsoft.com/office/officeart/2005/8/layout/vList6"/>
    <dgm:cxn modelId="{CD207E5D-037D-42A5-A252-11FB2108237C}" srcId="{1D7CF3CF-CACF-4075-A2F4-A8E13E4C0672}" destId="{A798443F-113B-42E6-896B-F3CA8613A3DA}" srcOrd="0" destOrd="0" parTransId="{9D609887-F955-4C75-8D35-7498BF2B32C1}" sibTransId="{2375DB1C-4AA5-4909-8E3A-EC66AC5D7E3D}"/>
    <dgm:cxn modelId="{9CF48C6E-8396-4804-8900-50D7C09CDF5D}" type="presOf" srcId="{1D7CF3CF-CACF-4075-A2F4-A8E13E4C0672}" destId="{78D00BD0-C7C3-4F60-BFA8-F1EE5A63E5EC}" srcOrd="0" destOrd="0" presId="urn:microsoft.com/office/officeart/2005/8/layout/vList6"/>
    <dgm:cxn modelId="{DD1DC34F-C67C-4E77-950E-7887A5CDB9A1}" srcId="{A798443F-113B-42E6-896B-F3CA8613A3DA}" destId="{A4975B36-1258-41AB-9D6B-1245E2467AC8}" srcOrd="0" destOrd="0" parTransId="{01C53068-0A5D-4A32-B9CD-817D7C1C497C}" sibTransId="{3FBDDB41-BEC9-4FC7-A76F-8265D429D1B2}"/>
    <dgm:cxn modelId="{5AFA9770-E69E-4240-AB09-311ADE3D958D}" type="presOf" srcId="{A4975B36-1258-41AB-9D6B-1245E2467AC8}" destId="{9B2A6A8B-4785-4829-8184-5847F7B5B216}" srcOrd="0" destOrd="0" presId="urn:microsoft.com/office/officeart/2005/8/layout/vList6"/>
    <dgm:cxn modelId="{70B81973-1404-44EC-9E1A-CC43DFC6E738}" type="presOf" srcId="{9AEAAEAF-5CE6-42DC-A4CE-4612E8018425}" destId="{58482188-B5A0-4440-AB30-5CC6428CBB67}" srcOrd="0" destOrd="0" presId="urn:microsoft.com/office/officeart/2005/8/layout/vList6"/>
    <dgm:cxn modelId="{47D8457B-1984-4507-AEC3-1712D928314C}" srcId="{1D7CF3CF-CACF-4075-A2F4-A8E13E4C0672}" destId="{11A63DC3-A384-4024-97CD-7878AB290BD0}" srcOrd="1" destOrd="0" parTransId="{623B64A3-2018-4A6D-89B9-184EE980CB08}" sibTransId="{5EF8481A-8725-4162-AB37-EB01BFC7752E}"/>
    <dgm:cxn modelId="{22E7F4D5-580C-4E68-94FA-9EA11C5EF3FF}" type="presOf" srcId="{11A63DC3-A384-4024-97CD-7878AB290BD0}" destId="{BFC0BA47-DF78-481E-B5C4-61F0CD2003CF}" srcOrd="0" destOrd="0" presId="urn:microsoft.com/office/officeart/2005/8/layout/vList6"/>
    <dgm:cxn modelId="{9581D815-642F-48F8-BF91-B288576C899C}" type="presParOf" srcId="{78D00BD0-C7C3-4F60-BFA8-F1EE5A63E5EC}" destId="{268EB777-E4ED-4219-A413-F72238B9530A}" srcOrd="0" destOrd="0" presId="urn:microsoft.com/office/officeart/2005/8/layout/vList6"/>
    <dgm:cxn modelId="{8731BB4B-DEE2-4A61-A399-D3207CB90E0F}" type="presParOf" srcId="{268EB777-E4ED-4219-A413-F72238B9530A}" destId="{B19087F9-8860-4A40-92CD-020E363AACD2}" srcOrd="0" destOrd="0" presId="urn:microsoft.com/office/officeart/2005/8/layout/vList6"/>
    <dgm:cxn modelId="{799F6DB9-C1CB-43FA-92B2-D6146ED32856}" type="presParOf" srcId="{268EB777-E4ED-4219-A413-F72238B9530A}" destId="{9B2A6A8B-4785-4829-8184-5847F7B5B216}" srcOrd="1" destOrd="0" presId="urn:microsoft.com/office/officeart/2005/8/layout/vList6"/>
    <dgm:cxn modelId="{8AC21981-3EB3-4709-9D76-04166A39DFB4}" type="presParOf" srcId="{78D00BD0-C7C3-4F60-BFA8-F1EE5A63E5EC}" destId="{D6F1D708-EC0D-4492-8977-3C2C192D375B}" srcOrd="1" destOrd="0" presId="urn:microsoft.com/office/officeart/2005/8/layout/vList6"/>
    <dgm:cxn modelId="{8734C9AD-7E5B-44E3-A3D2-751719B0C8BD}" type="presParOf" srcId="{78D00BD0-C7C3-4F60-BFA8-F1EE5A63E5EC}" destId="{F67231EB-7DAF-450E-A445-186027741140}" srcOrd="2" destOrd="0" presId="urn:microsoft.com/office/officeart/2005/8/layout/vList6"/>
    <dgm:cxn modelId="{FEE3A184-16DE-4146-8A33-35BB8F024BA6}" type="presParOf" srcId="{F67231EB-7DAF-450E-A445-186027741140}" destId="{BFC0BA47-DF78-481E-B5C4-61F0CD2003CF}" srcOrd="0" destOrd="0" presId="urn:microsoft.com/office/officeart/2005/8/layout/vList6"/>
    <dgm:cxn modelId="{51C22FB4-0A83-4797-9089-0BD8AA7B2439}" type="presParOf" srcId="{F67231EB-7DAF-450E-A445-186027741140}" destId="{58482188-B5A0-4440-AB30-5CC6428CBB6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7CF3CF-CACF-4075-A2F4-A8E13E4C067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98443F-113B-42E6-896B-F3CA8613A3DA}">
      <dgm:prSet phldrT="[Texte]" custT="1"/>
      <dgm:spPr/>
      <dgm:t>
        <a:bodyPr/>
        <a:lstStyle/>
        <a:p>
          <a:r>
            <a:rPr lang="fr-FR" sz="3800" dirty="0">
              <a:latin typeface="MV Boli" panose="02000500030200090000" pitchFamily="2" charset="0"/>
              <a:cs typeface="MV Boli" panose="02000500030200090000" pitchFamily="2" charset="0"/>
            </a:rPr>
            <a:t>🧠</a:t>
          </a:r>
          <a:r>
            <a:rPr lang="fr-FR" sz="2800" dirty="0">
              <a:latin typeface="Arial" panose="020B0604020202020204" pitchFamily="34" charset="0"/>
              <a:cs typeface="Arial" panose="020B0604020202020204" pitchFamily="34" charset="0"/>
            </a:rPr>
            <a:t>Sélection de variables</a:t>
          </a:r>
        </a:p>
      </dgm:t>
    </dgm:pt>
    <dgm:pt modelId="{9D609887-F955-4C75-8D35-7498BF2B32C1}" type="parTrans" cxnId="{CD207E5D-037D-42A5-A252-11FB2108237C}">
      <dgm:prSet/>
      <dgm:spPr/>
      <dgm:t>
        <a:bodyPr/>
        <a:lstStyle/>
        <a:p>
          <a:endParaRPr lang="fr-FR"/>
        </a:p>
      </dgm:t>
    </dgm:pt>
    <dgm:pt modelId="{2375DB1C-4AA5-4909-8E3A-EC66AC5D7E3D}" type="sibTrans" cxnId="{CD207E5D-037D-42A5-A252-11FB2108237C}">
      <dgm:prSet/>
      <dgm:spPr/>
      <dgm:t>
        <a:bodyPr/>
        <a:lstStyle/>
        <a:p>
          <a:endParaRPr lang="fr-FR"/>
        </a:p>
      </dgm:t>
    </dgm:pt>
    <dgm:pt modelId="{EF6C065F-DF96-45E4-AC36-612AF594729F}">
      <dgm:prSet phldrT="[Texte]" custT="1"/>
      <dgm:spPr/>
      <dgm:t>
        <a:bodyPr/>
        <a:lstStyle/>
        <a:p>
          <a:pPr algn="ctr"/>
          <a:r>
            <a:rPr lang="fr-FR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Variables météo corrélées avec la cible,                                        élimination des redondances</a:t>
          </a:r>
        </a:p>
      </dgm:t>
    </dgm:pt>
    <dgm:pt modelId="{BB5E8C73-1330-4588-8881-F5A65C99C343}" type="parTrans" cxnId="{11ED8D32-EEC9-4E39-A9EF-F5C42A756A4E}">
      <dgm:prSet/>
      <dgm:spPr/>
      <dgm:t>
        <a:bodyPr/>
        <a:lstStyle/>
        <a:p>
          <a:endParaRPr lang="fr-FR"/>
        </a:p>
      </dgm:t>
    </dgm:pt>
    <dgm:pt modelId="{E87AF091-EAC6-4A15-A8C9-44F380459654}" type="sibTrans" cxnId="{11ED8D32-EEC9-4E39-A9EF-F5C42A756A4E}">
      <dgm:prSet/>
      <dgm:spPr/>
      <dgm:t>
        <a:bodyPr/>
        <a:lstStyle/>
        <a:p>
          <a:endParaRPr lang="fr-FR"/>
        </a:p>
      </dgm:t>
    </dgm:pt>
    <dgm:pt modelId="{11A63DC3-A384-4024-97CD-7878AB290BD0}">
      <dgm:prSet phldrT="[Texte]" custT="1"/>
      <dgm:spPr/>
      <dgm:t>
        <a:bodyPr/>
        <a:lstStyle/>
        <a:p>
          <a:r>
            <a:rPr lang="fr-FR" sz="4300" dirty="0">
              <a:latin typeface="MV Boli" panose="02000500030200090000" pitchFamily="2" charset="0"/>
              <a:cs typeface="MV Boli" panose="02000500030200090000" pitchFamily="2" charset="0"/>
            </a:rPr>
            <a:t>🔍</a:t>
          </a:r>
          <a:r>
            <a:rPr lang="fr-FR" sz="2800" dirty="0">
              <a:latin typeface="Arial" panose="020B0604020202020204" pitchFamily="34" charset="0"/>
              <a:cs typeface="Arial" panose="020B0604020202020204" pitchFamily="34" charset="0"/>
            </a:rPr>
            <a:t>Modélisation</a:t>
          </a:r>
        </a:p>
      </dgm:t>
    </dgm:pt>
    <dgm:pt modelId="{623B64A3-2018-4A6D-89B9-184EE980CB08}" type="parTrans" cxnId="{47D8457B-1984-4507-AEC3-1712D928314C}">
      <dgm:prSet/>
      <dgm:spPr/>
      <dgm:t>
        <a:bodyPr/>
        <a:lstStyle/>
        <a:p>
          <a:endParaRPr lang="fr-FR"/>
        </a:p>
      </dgm:t>
    </dgm:pt>
    <dgm:pt modelId="{5EF8481A-8725-4162-AB37-EB01BFC7752E}" type="sibTrans" cxnId="{47D8457B-1984-4507-AEC3-1712D928314C}">
      <dgm:prSet/>
      <dgm:spPr/>
      <dgm:t>
        <a:bodyPr/>
        <a:lstStyle/>
        <a:p>
          <a:endParaRPr lang="fr-FR"/>
        </a:p>
      </dgm:t>
    </dgm:pt>
    <dgm:pt modelId="{9AEAAEAF-5CE6-42DC-A4CE-4612E8018425}">
      <dgm:prSet phldrT="[Texte]" custT="1"/>
      <dgm:spPr/>
      <dgm:t>
        <a:bodyPr/>
        <a:lstStyle/>
        <a:p>
          <a:pPr algn="ctr"/>
          <a:r>
            <a:rPr lang="fr-FR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Entraînement RandomForest, validation croisée, GridSearch</a:t>
          </a:r>
        </a:p>
      </dgm:t>
    </dgm:pt>
    <dgm:pt modelId="{295F1700-6156-4427-BCA1-EDE18E00E7B8}" type="parTrans" cxnId="{F8BD5F05-4572-4AF4-A855-E61425B4C9BB}">
      <dgm:prSet/>
      <dgm:spPr/>
      <dgm:t>
        <a:bodyPr/>
        <a:lstStyle/>
        <a:p>
          <a:endParaRPr lang="fr-FR"/>
        </a:p>
      </dgm:t>
    </dgm:pt>
    <dgm:pt modelId="{A4B86E6A-0BBC-4290-9BCB-2E47D0396B86}" type="sibTrans" cxnId="{F8BD5F05-4572-4AF4-A855-E61425B4C9BB}">
      <dgm:prSet/>
      <dgm:spPr/>
      <dgm:t>
        <a:bodyPr/>
        <a:lstStyle/>
        <a:p>
          <a:endParaRPr lang="fr-FR"/>
        </a:p>
      </dgm:t>
    </dgm:pt>
    <dgm:pt modelId="{78D00BD0-C7C3-4F60-BFA8-F1EE5A63E5EC}" type="pres">
      <dgm:prSet presAssocID="{1D7CF3CF-CACF-4075-A2F4-A8E13E4C0672}" presName="Name0" presStyleCnt="0">
        <dgm:presLayoutVars>
          <dgm:dir/>
          <dgm:animLvl val="lvl"/>
          <dgm:resizeHandles/>
        </dgm:presLayoutVars>
      </dgm:prSet>
      <dgm:spPr/>
    </dgm:pt>
    <dgm:pt modelId="{268EB777-E4ED-4219-A413-F72238B9530A}" type="pres">
      <dgm:prSet presAssocID="{A798443F-113B-42E6-896B-F3CA8613A3DA}" presName="linNode" presStyleCnt="0"/>
      <dgm:spPr/>
    </dgm:pt>
    <dgm:pt modelId="{B19087F9-8860-4A40-92CD-020E363AACD2}" type="pres">
      <dgm:prSet presAssocID="{A798443F-113B-42E6-896B-F3CA8613A3DA}" presName="parentShp" presStyleLbl="node1" presStyleIdx="0" presStyleCnt="2" custScaleX="83575" custLinFactNeighborX="161" custLinFactNeighborY="3844">
        <dgm:presLayoutVars>
          <dgm:bulletEnabled val="1"/>
        </dgm:presLayoutVars>
      </dgm:prSet>
      <dgm:spPr/>
    </dgm:pt>
    <dgm:pt modelId="{9B2A6A8B-4785-4829-8184-5847F7B5B216}" type="pres">
      <dgm:prSet presAssocID="{A798443F-113B-42E6-896B-F3CA8613A3DA}" presName="childShp" presStyleLbl="bgAccFollowNode1" presStyleIdx="0" presStyleCnt="2">
        <dgm:presLayoutVars>
          <dgm:bulletEnabled val="1"/>
        </dgm:presLayoutVars>
      </dgm:prSet>
      <dgm:spPr/>
    </dgm:pt>
    <dgm:pt modelId="{D6F1D708-EC0D-4492-8977-3C2C192D375B}" type="pres">
      <dgm:prSet presAssocID="{2375DB1C-4AA5-4909-8E3A-EC66AC5D7E3D}" presName="spacing" presStyleCnt="0"/>
      <dgm:spPr/>
    </dgm:pt>
    <dgm:pt modelId="{F67231EB-7DAF-450E-A445-186027741140}" type="pres">
      <dgm:prSet presAssocID="{11A63DC3-A384-4024-97CD-7878AB290BD0}" presName="linNode" presStyleCnt="0"/>
      <dgm:spPr/>
    </dgm:pt>
    <dgm:pt modelId="{BFC0BA47-DF78-481E-B5C4-61F0CD2003CF}" type="pres">
      <dgm:prSet presAssocID="{11A63DC3-A384-4024-97CD-7878AB290BD0}" presName="parentShp" presStyleLbl="node1" presStyleIdx="1" presStyleCnt="2" custScaleX="83575">
        <dgm:presLayoutVars>
          <dgm:bulletEnabled val="1"/>
        </dgm:presLayoutVars>
      </dgm:prSet>
      <dgm:spPr/>
    </dgm:pt>
    <dgm:pt modelId="{58482188-B5A0-4440-AB30-5CC6428CBB67}" type="pres">
      <dgm:prSet presAssocID="{11A63DC3-A384-4024-97CD-7878AB290BD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8BD5F05-4572-4AF4-A855-E61425B4C9BB}" srcId="{11A63DC3-A384-4024-97CD-7878AB290BD0}" destId="{9AEAAEAF-5CE6-42DC-A4CE-4612E8018425}" srcOrd="0" destOrd="0" parTransId="{295F1700-6156-4427-BCA1-EDE18E00E7B8}" sibTransId="{A4B86E6A-0BBC-4290-9BCB-2E47D0396B86}"/>
    <dgm:cxn modelId="{11ED8D32-EEC9-4E39-A9EF-F5C42A756A4E}" srcId="{A798443F-113B-42E6-896B-F3CA8613A3DA}" destId="{EF6C065F-DF96-45E4-AC36-612AF594729F}" srcOrd="0" destOrd="0" parTransId="{BB5E8C73-1330-4588-8881-F5A65C99C343}" sibTransId="{E87AF091-EAC6-4A15-A8C9-44F380459654}"/>
    <dgm:cxn modelId="{348B5039-5171-4BD6-9084-A947ABD81C88}" type="presOf" srcId="{A798443F-113B-42E6-896B-F3CA8613A3DA}" destId="{B19087F9-8860-4A40-92CD-020E363AACD2}" srcOrd="0" destOrd="0" presId="urn:microsoft.com/office/officeart/2005/8/layout/vList6"/>
    <dgm:cxn modelId="{CD207E5D-037D-42A5-A252-11FB2108237C}" srcId="{1D7CF3CF-CACF-4075-A2F4-A8E13E4C0672}" destId="{A798443F-113B-42E6-896B-F3CA8613A3DA}" srcOrd="0" destOrd="0" parTransId="{9D609887-F955-4C75-8D35-7498BF2B32C1}" sibTransId="{2375DB1C-4AA5-4909-8E3A-EC66AC5D7E3D}"/>
    <dgm:cxn modelId="{9CF48C6E-8396-4804-8900-50D7C09CDF5D}" type="presOf" srcId="{1D7CF3CF-CACF-4075-A2F4-A8E13E4C0672}" destId="{78D00BD0-C7C3-4F60-BFA8-F1EE5A63E5EC}" srcOrd="0" destOrd="0" presId="urn:microsoft.com/office/officeart/2005/8/layout/vList6"/>
    <dgm:cxn modelId="{1AD41E51-930F-4A77-B7E4-668C32A46962}" type="presOf" srcId="{EF6C065F-DF96-45E4-AC36-612AF594729F}" destId="{9B2A6A8B-4785-4829-8184-5847F7B5B216}" srcOrd="0" destOrd="0" presId="urn:microsoft.com/office/officeart/2005/8/layout/vList6"/>
    <dgm:cxn modelId="{70B81973-1404-44EC-9E1A-CC43DFC6E738}" type="presOf" srcId="{9AEAAEAF-5CE6-42DC-A4CE-4612E8018425}" destId="{58482188-B5A0-4440-AB30-5CC6428CBB67}" srcOrd="0" destOrd="0" presId="urn:microsoft.com/office/officeart/2005/8/layout/vList6"/>
    <dgm:cxn modelId="{47D8457B-1984-4507-AEC3-1712D928314C}" srcId="{1D7CF3CF-CACF-4075-A2F4-A8E13E4C0672}" destId="{11A63DC3-A384-4024-97CD-7878AB290BD0}" srcOrd="1" destOrd="0" parTransId="{623B64A3-2018-4A6D-89B9-184EE980CB08}" sibTransId="{5EF8481A-8725-4162-AB37-EB01BFC7752E}"/>
    <dgm:cxn modelId="{22E7F4D5-580C-4E68-94FA-9EA11C5EF3FF}" type="presOf" srcId="{11A63DC3-A384-4024-97CD-7878AB290BD0}" destId="{BFC0BA47-DF78-481E-B5C4-61F0CD2003CF}" srcOrd="0" destOrd="0" presId="urn:microsoft.com/office/officeart/2005/8/layout/vList6"/>
    <dgm:cxn modelId="{9581D815-642F-48F8-BF91-B288576C899C}" type="presParOf" srcId="{78D00BD0-C7C3-4F60-BFA8-F1EE5A63E5EC}" destId="{268EB777-E4ED-4219-A413-F72238B9530A}" srcOrd="0" destOrd="0" presId="urn:microsoft.com/office/officeart/2005/8/layout/vList6"/>
    <dgm:cxn modelId="{8731BB4B-DEE2-4A61-A399-D3207CB90E0F}" type="presParOf" srcId="{268EB777-E4ED-4219-A413-F72238B9530A}" destId="{B19087F9-8860-4A40-92CD-020E363AACD2}" srcOrd="0" destOrd="0" presId="urn:microsoft.com/office/officeart/2005/8/layout/vList6"/>
    <dgm:cxn modelId="{799F6DB9-C1CB-43FA-92B2-D6146ED32856}" type="presParOf" srcId="{268EB777-E4ED-4219-A413-F72238B9530A}" destId="{9B2A6A8B-4785-4829-8184-5847F7B5B216}" srcOrd="1" destOrd="0" presId="urn:microsoft.com/office/officeart/2005/8/layout/vList6"/>
    <dgm:cxn modelId="{8AC21981-3EB3-4709-9D76-04166A39DFB4}" type="presParOf" srcId="{78D00BD0-C7C3-4F60-BFA8-F1EE5A63E5EC}" destId="{D6F1D708-EC0D-4492-8977-3C2C192D375B}" srcOrd="1" destOrd="0" presId="urn:microsoft.com/office/officeart/2005/8/layout/vList6"/>
    <dgm:cxn modelId="{8734C9AD-7E5B-44E3-A3D2-751719B0C8BD}" type="presParOf" srcId="{78D00BD0-C7C3-4F60-BFA8-F1EE5A63E5EC}" destId="{F67231EB-7DAF-450E-A445-186027741140}" srcOrd="2" destOrd="0" presId="urn:microsoft.com/office/officeart/2005/8/layout/vList6"/>
    <dgm:cxn modelId="{FEE3A184-16DE-4146-8A33-35BB8F024BA6}" type="presParOf" srcId="{F67231EB-7DAF-450E-A445-186027741140}" destId="{BFC0BA47-DF78-481E-B5C4-61F0CD2003CF}" srcOrd="0" destOrd="0" presId="urn:microsoft.com/office/officeart/2005/8/layout/vList6"/>
    <dgm:cxn modelId="{51C22FB4-0A83-4797-9089-0BD8AA7B2439}" type="presParOf" srcId="{F67231EB-7DAF-450E-A445-186027741140}" destId="{58482188-B5A0-4440-AB30-5CC6428CBB6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7CF3CF-CACF-4075-A2F4-A8E13E4C0672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98443F-113B-42E6-896B-F3CA8613A3DA}">
      <dgm:prSet phldrT="[Texte]" custT="1"/>
      <dgm:spPr/>
      <dgm:t>
        <a:bodyPr/>
        <a:lstStyle/>
        <a:p>
          <a:r>
            <a:rPr lang="fr-FR" sz="4100" dirty="0">
              <a:latin typeface="MV Boli" panose="02000500030200090000" pitchFamily="2" charset="0"/>
              <a:cs typeface="MV Boli" panose="02000500030200090000" pitchFamily="2" charset="0"/>
            </a:rPr>
            <a:t>📈</a:t>
          </a:r>
          <a:r>
            <a:rPr lang="fr-FR" sz="2800" dirty="0">
              <a:latin typeface="Arial" panose="020B0604020202020204" pitchFamily="34" charset="0"/>
              <a:cs typeface="Arial" panose="020B0604020202020204" pitchFamily="34" charset="0"/>
            </a:rPr>
            <a:t>Evaluation</a:t>
          </a:r>
        </a:p>
      </dgm:t>
    </dgm:pt>
    <dgm:pt modelId="{9D609887-F955-4C75-8D35-7498BF2B32C1}" type="parTrans" cxnId="{CD207E5D-037D-42A5-A252-11FB2108237C}">
      <dgm:prSet/>
      <dgm:spPr/>
      <dgm:t>
        <a:bodyPr/>
        <a:lstStyle/>
        <a:p>
          <a:endParaRPr lang="fr-FR"/>
        </a:p>
      </dgm:t>
    </dgm:pt>
    <dgm:pt modelId="{2375DB1C-4AA5-4909-8E3A-EC66AC5D7E3D}" type="sibTrans" cxnId="{CD207E5D-037D-42A5-A252-11FB2108237C}">
      <dgm:prSet/>
      <dgm:spPr/>
      <dgm:t>
        <a:bodyPr/>
        <a:lstStyle/>
        <a:p>
          <a:endParaRPr lang="fr-FR"/>
        </a:p>
      </dgm:t>
    </dgm:pt>
    <dgm:pt modelId="{EF6C065F-DF96-45E4-AC36-612AF594729F}">
      <dgm:prSet phldrT="[Texte]" custT="1"/>
      <dgm:spPr/>
      <dgm:t>
        <a:bodyPr/>
        <a:lstStyle/>
        <a:p>
          <a:pPr algn="ctr"/>
          <a:r>
            <a:rPr lang="fr-FR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AUC-ROC = 0.93, AUC-PR = 0.82 → Bonne détection de la pluie</a:t>
          </a:r>
        </a:p>
      </dgm:t>
    </dgm:pt>
    <dgm:pt modelId="{BB5E8C73-1330-4588-8881-F5A65C99C343}" type="parTrans" cxnId="{11ED8D32-EEC9-4E39-A9EF-F5C42A756A4E}">
      <dgm:prSet/>
      <dgm:spPr/>
      <dgm:t>
        <a:bodyPr/>
        <a:lstStyle/>
        <a:p>
          <a:endParaRPr lang="fr-FR"/>
        </a:p>
      </dgm:t>
    </dgm:pt>
    <dgm:pt modelId="{E87AF091-EAC6-4A15-A8C9-44F380459654}" type="sibTrans" cxnId="{11ED8D32-EEC9-4E39-A9EF-F5C42A756A4E}">
      <dgm:prSet/>
      <dgm:spPr/>
      <dgm:t>
        <a:bodyPr/>
        <a:lstStyle/>
        <a:p>
          <a:endParaRPr lang="fr-FR"/>
        </a:p>
      </dgm:t>
    </dgm:pt>
    <dgm:pt modelId="{11A63DC3-A384-4024-97CD-7878AB290BD0}">
      <dgm:prSet phldrT="[Texte]" custT="1"/>
      <dgm:spPr/>
      <dgm:t>
        <a:bodyPr/>
        <a:lstStyle/>
        <a:p>
          <a:r>
            <a:rPr lang="fr-FR" sz="4100" dirty="0">
              <a:latin typeface="MV Boli" panose="02000500030200090000" pitchFamily="2" charset="0"/>
              <a:cs typeface="MV Boli" panose="02000500030200090000" pitchFamily="2" charset="0"/>
            </a:rPr>
            <a:t>📦</a:t>
          </a:r>
          <a:r>
            <a:rPr lang="fr-FR" sz="2800" dirty="0">
              <a:latin typeface="Arial" panose="020B0604020202020204" pitchFamily="34" charset="0"/>
              <a:cs typeface="Arial" panose="020B0604020202020204" pitchFamily="34" charset="0"/>
            </a:rPr>
            <a:t>Export &amp; Versioning</a:t>
          </a:r>
        </a:p>
      </dgm:t>
    </dgm:pt>
    <dgm:pt modelId="{623B64A3-2018-4A6D-89B9-184EE980CB08}" type="parTrans" cxnId="{47D8457B-1984-4507-AEC3-1712D928314C}">
      <dgm:prSet/>
      <dgm:spPr/>
      <dgm:t>
        <a:bodyPr/>
        <a:lstStyle/>
        <a:p>
          <a:endParaRPr lang="fr-FR"/>
        </a:p>
      </dgm:t>
    </dgm:pt>
    <dgm:pt modelId="{5EF8481A-8725-4162-AB37-EB01BFC7752E}" type="sibTrans" cxnId="{47D8457B-1984-4507-AEC3-1712D928314C}">
      <dgm:prSet/>
      <dgm:spPr/>
      <dgm:t>
        <a:bodyPr/>
        <a:lstStyle/>
        <a:p>
          <a:endParaRPr lang="fr-FR"/>
        </a:p>
      </dgm:t>
    </dgm:pt>
    <dgm:pt modelId="{9AEAAEAF-5CE6-42DC-A4CE-4612E8018425}">
      <dgm:prSet phldrT="[Texte]" custT="1"/>
      <dgm:spPr/>
      <dgm:t>
        <a:bodyPr/>
        <a:lstStyle/>
        <a:p>
          <a:pPr algn="ctr"/>
          <a:r>
            <a:rPr lang="fr-FR" sz="26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Sauvegarde du modèle, traçabilité via MLflow</a:t>
          </a:r>
        </a:p>
      </dgm:t>
    </dgm:pt>
    <dgm:pt modelId="{295F1700-6156-4427-BCA1-EDE18E00E7B8}" type="parTrans" cxnId="{F8BD5F05-4572-4AF4-A855-E61425B4C9BB}">
      <dgm:prSet/>
      <dgm:spPr/>
      <dgm:t>
        <a:bodyPr/>
        <a:lstStyle/>
        <a:p>
          <a:endParaRPr lang="fr-FR"/>
        </a:p>
      </dgm:t>
    </dgm:pt>
    <dgm:pt modelId="{A4B86E6A-0BBC-4290-9BCB-2E47D0396B86}" type="sibTrans" cxnId="{F8BD5F05-4572-4AF4-A855-E61425B4C9BB}">
      <dgm:prSet/>
      <dgm:spPr/>
      <dgm:t>
        <a:bodyPr/>
        <a:lstStyle/>
        <a:p>
          <a:endParaRPr lang="fr-FR"/>
        </a:p>
      </dgm:t>
    </dgm:pt>
    <dgm:pt modelId="{78D00BD0-C7C3-4F60-BFA8-F1EE5A63E5EC}" type="pres">
      <dgm:prSet presAssocID="{1D7CF3CF-CACF-4075-A2F4-A8E13E4C0672}" presName="Name0" presStyleCnt="0">
        <dgm:presLayoutVars>
          <dgm:dir/>
          <dgm:animLvl val="lvl"/>
          <dgm:resizeHandles/>
        </dgm:presLayoutVars>
      </dgm:prSet>
      <dgm:spPr/>
    </dgm:pt>
    <dgm:pt modelId="{268EB777-E4ED-4219-A413-F72238B9530A}" type="pres">
      <dgm:prSet presAssocID="{A798443F-113B-42E6-896B-F3CA8613A3DA}" presName="linNode" presStyleCnt="0"/>
      <dgm:spPr/>
    </dgm:pt>
    <dgm:pt modelId="{B19087F9-8860-4A40-92CD-020E363AACD2}" type="pres">
      <dgm:prSet presAssocID="{A798443F-113B-42E6-896B-F3CA8613A3DA}" presName="parentShp" presStyleLbl="node1" presStyleIdx="0" presStyleCnt="2" custScaleX="83575" custLinFactNeighborX="161" custLinFactNeighborY="3844">
        <dgm:presLayoutVars>
          <dgm:bulletEnabled val="1"/>
        </dgm:presLayoutVars>
      </dgm:prSet>
      <dgm:spPr/>
    </dgm:pt>
    <dgm:pt modelId="{9B2A6A8B-4785-4829-8184-5847F7B5B216}" type="pres">
      <dgm:prSet presAssocID="{A798443F-113B-42E6-896B-F3CA8613A3DA}" presName="childShp" presStyleLbl="bgAccFollowNode1" presStyleIdx="0" presStyleCnt="2">
        <dgm:presLayoutVars>
          <dgm:bulletEnabled val="1"/>
        </dgm:presLayoutVars>
      </dgm:prSet>
      <dgm:spPr/>
    </dgm:pt>
    <dgm:pt modelId="{D6F1D708-EC0D-4492-8977-3C2C192D375B}" type="pres">
      <dgm:prSet presAssocID="{2375DB1C-4AA5-4909-8E3A-EC66AC5D7E3D}" presName="spacing" presStyleCnt="0"/>
      <dgm:spPr/>
    </dgm:pt>
    <dgm:pt modelId="{F67231EB-7DAF-450E-A445-186027741140}" type="pres">
      <dgm:prSet presAssocID="{11A63DC3-A384-4024-97CD-7878AB290BD0}" presName="linNode" presStyleCnt="0"/>
      <dgm:spPr/>
    </dgm:pt>
    <dgm:pt modelId="{BFC0BA47-DF78-481E-B5C4-61F0CD2003CF}" type="pres">
      <dgm:prSet presAssocID="{11A63DC3-A384-4024-97CD-7878AB290BD0}" presName="parentShp" presStyleLbl="node1" presStyleIdx="1" presStyleCnt="2" custScaleX="83575">
        <dgm:presLayoutVars>
          <dgm:bulletEnabled val="1"/>
        </dgm:presLayoutVars>
      </dgm:prSet>
      <dgm:spPr/>
    </dgm:pt>
    <dgm:pt modelId="{58482188-B5A0-4440-AB30-5CC6428CBB67}" type="pres">
      <dgm:prSet presAssocID="{11A63DC3-A384-4024-97CD-7878AB290BD0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8BD5F05-4572-4AF4-A855-E61425B4C9BB}" srcId="{11A63DC3-A384-4024-97CD-7878AB290BD0}" destId="{9AEAAEAF-5CE6-42DC-A4CE-4612E8018425}" srcOrd="0" destOrd="0" parTransId="{295F1700-6156-4427-BCA1-EDE18E00E7B8}" sibTransId="{A4B86E6A-0BBC-4290-9BCB-2E47D0396B86}"/>
    <dgm:cxn modelId="{11ED8D32-EEC9-4E39-A9EF-F5C42A756A4E}" srcId="{A798443F-113B-42E6-896B-F3CA8613A3DA}" destId="{EF6C065F-DF96-45E4-AC36-612AF594729F}" srcOrd="0" destOrd="0" parTransId="{BB5E8C73-1330-4588-8881-F5A65C99C343}" sibTransId="{E87AF091-EAC6-4A15-A8C9-44F380459654}"/>
    <dgm:cxn modelId="{348B5039-5171-4BD6-9084-A947ABD81C88}" type="presOf" srcId="{A798443F-113B-42E6-896B-F3CA8613A3DA}" destId="{B19087F9-8860-4A40-92CD-020E363AACD2}" srcOrd="0" destOrd="0" presId="urn:microsoft.com/office/officeart/2005/8/layout/vList6"/>
    <dgm:cxn modelId="{CD207E5D-037D-42A5-A252-11FB2108237C}" srcId="{1D7CF3CF-CACF-4075-A2F4-A8E13E4C0672}" destId="{A798443F-113B-42E6-896B-F3CA8613A3DA}" srcOrd="0" destOrd="0" parTransId="{9D609887-F955-4C75-8D35-7498BF2B32C1}" sibTransId="{2375DB1C-4AA5-4909-8E3A-EC66AC5D7E3D}"/>
    <dgm:cxn modelId="{9CF48C6E-8396-4804-8900-50D7C09CDF5D}" type="presOf" srcId="{1D7CF3CF-CACF-4075-A2F4-A8E13E4C0672}" destId="{78D00BD0-C7C3-4F60-BFA8-F1EE5A63E5EC}" srcOrd="0" destOrd="0" presId="urn:microsoft.com/office/officeart/2005/8/layout/vList6"/>
    <dgm:cxn modelId="{1AD41E51-930F-4A77-B7E4-668C32A46962}" type="presOf" srcId="{EF6C065F-DF96-45E4-AC36-612AF594729F}" destId="{9B2A6A8B-4785-4829-8184-5847F7B5B216}" srcOrd="0" destOrd="0" presId="urn:microsoft.com/office/officeart/2005/8/layout/vList6"/>
    <dgm:cxn modelId="{70B81973-1404-44EC-9E1A-CC43DFC6E738}" type="presOf" srcId="{9AEAAEAF-5CE6-42DC-A4CE-4612E8018425}" destId="{58482188-B5A0-4440-AB30-5CC6428CBB67}" srcOrd="0" destOrd="0" presId="urn:microsoft.com/office/officeart/2005/8/layout/vList6"/>
    <dgm:cxn modelId="{47D8457B-1984-4507-AEC3-1712D928314C}" srcId="{1D7CF3CF-CACF-4075-A2F4-A8E13E4C0672}" destId="{11A63DC3-A384-4024-97CD-7878AB290BD0}" srcOrd="1" destOrd="0" parTransId="{623B64A3-2018-4A6D-89B9-184EE980CB08}" sibTransId="{5EF8481A-8725-4162-AB37-EB01BFC7752E}"/>
    <dgm:cxn modelId="{22E7F4D5-580C-4E68-94FA-9EA11C5EF3FF}" type="presOf" srcId="{11A63DC3-A384-4024-97CD-7878AB290BD0}" destId="{BFC0BA47-DF78-481E-B5C4-61F0CD2003CF}" srcOrd="0" destOrd="0" presId="urn:microsoft.com/office/officeart/2005/8/layout/vList6"/>
    <dgm:cxn modelId="{9581D815-642F-48F8-BF91-B288576C899C}" type="presParOf" srcId="{78D00BD0-C7C3-4F60-BFA8-F1EE5A63E5EC}" destId="{268EB777-E4ED-4219-A413-F72238B9530A}" srcOrd="0" destOrd="0" presId="urn:microsoft.com/office/officeart/2005/8/layout/vList6"/>
    <dgm:cxn modelId="{8731BB4B-DEE2-4A61-A399-D3207CB90E0F}" type="presParOf" srcId="{268EB777-E4ED-4219-A413-F72238B9530A}" destId="{B19087F9-8860-4A40-92CD-020E363AACD2}" srcOrd="0" destOrd="0" presId="urn:microsoft.com/office/officeart/2005/8/layout/vList6"/>
    <dgm:cxn modelId="{799F6DB9-C1CB-43FA-92B2-D6146ED32856}" type="presParOf" srcId="{268EB777-E4ED-4219-A413-F72238B9530A}" destId="{9B2A6A8B-4785-4829-8184-5847F7B5B216}" srcOrd="1" destOrd="0" presId="urn:microsoft.com/office/officeart/2005/8/layout/vList6"/>
    <dgm:cxn modelId="{8AC21981-3EB3-4709-9D76-04166A39DFB4}" type="presParOf" srcId="{78D00BD0-C7C3-4F60-BFA8-F1EE5A63E5EC}" destId="{D6F1D708-EC0D-4492-8977-3C2C192D375B}" srcOrd="1" destOrd="0" presId="urn:microsoft.com/office/officeart/2005/8/layout/vList6"/>
    <dgm:cxn modelId="{8734C9AD-7E5B-44E3-A3D2-751719B0C8BD}" type="presParOf" srcId="{78D00BD0-C7C3-4F60-BFA8-F1EE5A63E5EC}" destId="{F67231EB-7DAF-450E-A445-186027741140}" srcOrd="2" destOrd="0" presId="urn:microsoft.com/office/officeart/2005/8/layout/vList6"/>
    <dgm:cxn modelId="{FEE3A184-16DE-4146-8A33-35BB8F024BA6}" type="presParOf" srcId="{F67231EB-7DAF-450E-A445-186027741140}" destId="{BFC0BA47-DF78-481E-B5C4-61F0CD2003CF}" srcOrd="0" destOrd="0" presId="urn:microsoft.com/office/officeart/2005/8/layout/vList6"/>
    <dgm:cxn modelId="{51C22FB4-0A83-4797-9089-0BD8AA7B2439}" type="presParOf" srcId="{F67231EB-7DAF-450E-A445-186027741140}" destId="{58482188-B5A0-4440-AB30-5CC6428CBB6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9D0D7-5467-488A-BF82-55F7680B815A}">
      <dsp:nvSpPr>
        <dsp:cNvPr id="0" name=""/>
        <dsp:cNvSpPr/>
      </dsp:nvSpPr>
      <dsp:spPr>
        <a:xfrm>
          <a:off x="0" y="573985"/>
          <a:ext cx="49530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7D924-0F35-4B7E-ABE6-FA3C2C4D0899}">
      <dsp:nvSpPr>
        <dsp:cNvPr id="0" name=""/>
        <dsp:cNvSpPr/>
      </dsp:nvSpPr>
      <dsp:spPr>
        <a:xfrm>
          <a:off x="247650" y="13105"/>
          <a:ext cx="346710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latin typeface="Arial" panose="020B0604020202020204" pitchFamily="34" charset="0"/>
              <a:cs typeface="Arial" panose="020B0604020202020204" pitchFamily="34" charset="0"/>
            </a:rPr>
            <a:t>Contexte</a:t>
          </a:r>
        </a:p>
      </dsp:txBody>
      <dsp:txXfrm>
        <a:off x="302410" y="67865"/>
        <a:ext cx="3357580" cy="1012240"/>
      </dsp:txXfrm>
    </dsp:sp>
    <dsp:sp modelId="{E78DA101-DE6A-4A2C-BF48-2B899FC6AB2C}">
      <dsp:nvSpPr>
        <dsp:cNvPr id="0" name=""/>
        <dsp:cNvSpPr/>
      </dsp:nvSpPr>
      <dsp:spPr>
        <a:xfrm>
          <a:off x="0" y="2392617"/>
          <a:ext cx="49530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93656-22F0-48E5-BCC2-667F3A728AEB}">
      <dsp:nvSpPr>
        <dsp:cNvPr id="0" name=""/>
        <dsp:cNvSpPr/>
      </dsp:nvSpPr>
      <dsp:spPr>
        <a:xfrm>
          <a:off x="247650" y="1736785"/>
          <a:ext cx="346710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latin typeface="Arial" panose="020B0604020202020204" pitchFamily="34" charset="0"/>
              <a:cs typeface="Arial" panose="020B0604020202020204" pitchFamily="34" charset="0"/>
            </a:rPr>
            <a:t>Problématique</a:t>
          </a:r>
        </a:p>
      </dsp:txBody>
      <dsp:txXfrm>
        <a:off x="302410" y="1791545"/>
        <a:ext cx="3357580" cy="1012240"/>
      </dsp:txXfrm>
    </dsp:sp>
    <dsp:sp modelId="{8E3DF6A6-33BC-41C9-A735-6B244A1BAD9D}">
      <dsp:nvSpPr>
        <dsp:cNvPr id="0" name=""/>
        <dsp:cNvSpPr/>
      </dsp:nvSpPr>
      <dsp:spPr>
        <a:xfrm>
          <a:off x="0" y="4021345"/>
          <a:ext cx="49530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1F03B-961D-427A-A3A2-547D6C2B4F3A}">
      <dsp:nvSpPr>
        <dsp:cNvPr id="0" name=""/>
        <dsp:cNvSpPr/>
      </dsp:nvSpPr>
      <dsp:spPr>
        <a:xfrm>
          <a:off x="247650" y="3460465"/>
          <a:ext cx="346710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latin typeface="Arial" panose="020B0604020202020204" pitchFamily="34" charset="0"/>
              <a:cs typeface="Arial" panose="020B0604020202020204" pitchFamily="34" charset="0"/>
            </a:rPr>
            <a:t>Défis</a:t>
          </a:r>
        </a:p>
      </dsp:txBody>
      <dsp:txXfrm>
        <a:off x="302410" y="3515225"/>
        <a:ext cx="3357580" cy="1012240"/>
      </dsp:txXfrm>
    </dsp:sp>
    <dsp:sp modelId="{8690428C-0977-4E03-A7E1-0EA8DF7360C4}">
      <dsp:nvSpPr>
        <dsp:cNvPr id="0" name=""/>
        <dsp:cNvSpPr/>
      </dsp:nvSpPr>
      <dsp:spPr>
        <a:xfrm>
          <a:off x="0" y="5745025"/>
          <a:ext cx="49530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C24F8-C87D-4399-95C4-C2B8FB7384E5}">
      <dsp:nvSpPr>
        <dsp:cNvPr id="0" name=""/>
        <dsp:cNvSpPr/>
      </dsp:nvSpPr>
      <dsp:spPr>
        <a:xfrm>
          <a:off x="247650" y="5184145"/>
          <a:ext cx="346710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048" tIns="0" rIns="131048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>
              <a:latin typeface="Arial" panose="020B0604020202020204" pitchFamily="34" charset="0"/>
              <a:cs typeface="Arial" panose="020B0604020202020204" pitchFamily="34" charset="0"/>
            </a:rPr>
            <a:t>Objectif</a:t>
          </a:r>
        </a:p>
      </dsp:txBody>
      <dsp:txXfrm>
        <a:off x="302410" y="5238905"/>
        <a:ext cx="3357580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6A8B-4785-4829-8184-5847F7B5B216}">
      <dsp:nvSpPr>
        <dsp:cNvPr id="0" name=""/>
        <dsp:cNvSpPr/>
      </dsp:nvSpPr>
      <dsp:spPr>
        <a:xfrm>
          <a:off x="6378717" y="236"/>
          <a:ext cx="10424160" cy="9212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b="0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Données météo issues de +10 ans d’observations australiennes</a:t>
          </a:r>
        </a:p>
      </dsp:txBody>
      <dsp:txXfrm>
        <a:off x="6378717" y="115392"/>
        <a:ext cx="10078693" cy="690933"/>
      </dsp:txXfrm>
    </dsp:sp>
    <dsp:sp modelId="{B19087F9-8860-4A40-92CD-020E363AACD2}">
      <dsp:nvSpPr>
        <dsp:cNvPr id="0" name=""/>
        <dsp:cNvSpPr/>
      </dsp:nvSpPr>
      <dsp:spPr>
        <a:xfrm>
          <a:off x="587505" y="35648"/>
          <a:ext cx="5807994" cy="921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MV Boli" panose="02000500030200090000" pitchFamily="2" charset="0"/>
              <a:cs typeface="MV Boli" panose="02000500030200090000" pitchFamily="2" charset="0"/>
            </a:rPr>
            <a:t>📊</a:t>
          </a: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Collecte des données</a:t>
          </a:r>
        </a:p>
      </dsp:txBody>
      <dsp:txXfrm>
        <a:off x="632476" y="80619"/>
        <a:ext cx="5718052" cy="831303"/>
      </dsp:txXfrm>
    </dsp:sp>
    <dsp:sp modelId="{58482188-B5A0-4440-AB30-5CC6428CBB67}">
      <dsp:nvSpPr>
        <dsp:cNvPr id="0" name=""/>
        <dsp:cNvSpPr/>
      </dsp:nvSpPr>
      <dsp:spPr>
        <a:xfrm>
          <a:off x="6378717" y="1013606"/>
          <a:ext cx="10424160" cy="9212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b="0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Nettoyage, imputation, encodage, standardisation, outliers</a:t>
          </a:r>
        </a:p>
      </dsp:txBody>
      <dsp:txXfrm>
        <a:off x="6378717" y="1128762"/>
        <a:ext cx="10078693" cy="690933"/>
      </dsp:txXfrm>
    </dsp:sp>
    <dsp:sp modelId="{BFC0BA47-DF78-481E-B5C4-61F0CD2003CF}">
      <dsp:nvSpPr>
        <dsp:cNvPr id="0" name=""/>
        <dsp:cNvSpPr/>
      </dsp:nvSpPr>
      <dsp:spPr>
        <a:xfrm>
          <a:off x="570722" y="1013606"/>
          <a:ext cx="5807994" cy="921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>
              <a:latin typeface="MV Boli" panose="02000500030200090000" pitchFamily="2" charset="0"/>
              <a:cs typeface="MV Boli" panose="02000500030200090000" pitchFamily="2" charset="0"/>
            </a:rPr>
            <a:t>🧹</a:t>
          </a: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Prétraitement</a:t>
          </a:r>
        </a:p>
      </dsp:txBody>
      <dsp:txXfrm>
        <a:off x="615693" y="1058577"/>
        <a:ext cx="5718052" cy="831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6A8B-4785-4829-8184-5847F7B5B216}">
      <dsp:nvSpPr>
        <dsp:cNvPr id="0" name=""/>
        <dsp:cNvSpPr/>
      </dsp:nvSpPr>
      <dsp:spPr>
        <a:xfrm>
          <a:off x="6378717" y="236"/>
          <a:ext cx="10424160" cy="9212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b="0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Variables météo corrélées avec la cible,                                        élimination des redondances</a:t>
          </a:r>
        </a:p>
      </dsp:txBody>
      <dsp:txXfrm>
        <a:off x="6378717" y="115392"/>
        <a:ext cx="10078693" cy="690933"/>
      </dsp:txXfrm>
    </dsp:sp>
    <dsp:sp modelId="{B19087F9-8860-4A40-92CD-020E363AACD2}">
      <dsp:nvSpPr>
        <dsp:cNvPr id="0" name=""/>
        <dsp:cNvSpPr/>
      </dsp:nvSpPr>
      <dsp:spPr>
        <a:xfrm>
          <a:off x="587505" y="35648"/>
          <a:ext cx="5807994" cy="921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 dirty="0">
              <a:latin typeface="MV Boli" panose="02000500030200090000" pitchFamily="2" charset="0"/>
              <a:cs typeface="MV Boli" panose="02000500030200090000" pitchFamily="2" charset="0"/>
            </a:rPr>
            <a:t>🧠</a:t>
          </a: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Sélection de variables</a:t>
          </a:r>
        </a:p>
      </dsp:txBody>
      <dsp:txXfrm>
        <a:off x="632476" y="80619"/>
        <a:ext cx="5718052" cy="831303"/>
      </dsp:txXfrm>
    </dsp:sp>
    <dsp:sp modelId="{58482188-B5A0-4440-AB30-5CC6428CBB67}">
      <dsp:nvSpPr>
        <dsp:cNvPr id="0" name=""/>
        <dsp:cNvSpPr/>
      </dsp:nvSpPr>
      <dsp:spPr>
        <a:xfrm>
          <a:off x="6378717" y="1013606"/>
          <a:ext cx="10424160" cy="9212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b="0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Entraînement RandomForest, validation croisée, GridSearch</a:t>
          </a:r>
        </a:p>
      </dsp:txBody>
      <dsp:txXfrm>
        <a:off x="6378717" y="1128762"/>
        <a:ext cx="10078693" cy="690933"/>
      </dsp:txXfrm>
    </dsp:sp>
    <dsp:sp modelId="{BFC0BA47-DF78-481E-B5C4-61F0CD2003CF}">
      <dsp:nvSpPr>
        <dsp:cNvPr id="0" name=""/>
        <dsp:cNvSpPr/>
      </dsp:nvSpPr>
      <dsp:spPr>
        <a:xfrm>
          <a:off x="570722" y="1013606"/>
          <a:ext cx="5807994" cy="921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>
              <a:latin typeface="MV Boli" panose="02000500030200090000" pitchFamily="2" charset="0"/>
              <a:cs typeface="MV Boli" panose="02000500030200090000" pitchFamily="2" charset="0"/>
            </a:rPr>
            <a:t>🔍</a:t>
          </a: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Modélisation</a:t>
          </a:r>
        </a:p>
      </dsp:txBody>
      <dsp:txXfrm>
        <a:off x="615693" y="1058577"/>
        <a:ext cx="5718052" cy="831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A6A8B-4785-4829-8184-5847F7B5B216}">
      <dsp:nvSpPr>
        <dsp:cNvPr id="0" name=""/>
        <dsp:cNvSpPr/>
      </dsp:nvSpPr>
      <dsp:spPr>
        <a:xfrm>
          <a:off x="6378717" y="236"/>
          <a:ext cx="10424160" cy="9212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b="0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AUC-ROC = 0.93, AUC-PR = 0.82 → Bonne détection de la pluie</a:t>
          </a:r>
        </a:p>
      </dsp:txBody>
      <dsp:txXfrm>
        <a:off x="6378717" y="115392"/>
        <a:ext cx="10078693" cy="690933"/>
      </dsp:txXfrm>
    </dsp:sp>
    <dsp:sp modelId="{B19087F9-8860-4A40-92CD-020E363AACD2}">
      <dsp:nvSpPr>
        <dsp:cNvPr id="0" name=""/>
        <dsp:cNvSpPr/>
      </dsp:nvSpPr>
      <dsp:spPr>
        <a:xfrm>
          <a:off x="587505" y="35648"/>
          <a:ext cx="5807994" cy="921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>
              <a:latin typeface="MV Boli" panose="02000500030200090000" pitchFamily="2" charset="0"/>
              <a:cs typeface="MV Boli" panose="02000500030200090000" pitchFamily="2" charset="0"/>
            </a:rPr>
            <a:t>📈</a:t>
          </a: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Evaluation</a:t>
          </a:r>
        </a:p>
      </dsp:txBody>
      <dsp:txXfrm>
        <a:off x="632476" y="80619"/>
        <a:ext cx="5718052" cy="831303"/>
      </dsp:txXfrm>
    </dsp:sp>
    <dsp:sp modelId="{58482188-B5A0-4440-AB30-5CC6428CBB67}">
      <dsp:nvSpPr>
        <dsp:cNvPr id="0" name=""/>
        <dsp:cNvSpPr/>
      </dsp:nvSpPr>
      <dsp:spPr>
        <a:xfrm>
          <a:off x="6378717" y="1013606"/>
          <a:ext cx="10424160" cy="92124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ctr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b="0" kern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rPr>
            <a:t>Sauvegarde du modèle, traçabilité via MLflow</a:t>
          </a:r>
        </a:p>
      </dsp:txBody>
      <dsp:txXfrm>
        <a:off x="6378717" y="1128762"/>
        <a:ext cx="10078693" cy="690933"/>
      </dsp:txXfrm>
    </dsp:sp>
    <dsp:sp modelId="{BFC0BA47-DF78-481E-B5C4-61F0CD2003CF}">
      <dsp:nvSpPr>
        <dsp:cNvPr id="0" name=""/>
        <dsp:cNvSpPr/>
      </dsp:nvSpPr>
      <dsp:spPr>
        <a:xfrm>
          <a:off x="570722" y="1013606"/>
          <a:ext cx="5807994" cy="921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>
              <a:latin typeface="MV Boli" panose="02000500030200090000" pitchFamily="2" charset="0"/>
              <a:cs typeface="MV Boli" panose="02000500030200090000" pitchFamily="2" charset="0"/>
            </a:rPr>
            <a:t>📦</a:t>
          </a:r>
          <a:r>
            <a:rPr lang="fr-FR" sz="2800" kern="1200" dirty="0">
              <a:latin typeface="Arial" panose="020B0604020202020204" pitchFamily="34" charset="0"/>
              <a:cs typeface="Arial" panose="020B0604020202020204" pitchFamily="34" charset="0"/>
            </a:rPr>
            <a:t>Export &amp; Versioning</a:t>
          </a:r>
        </a:p>
      </dsp:txBody>
      <dsp:txXfrm>
        <a:off x="615693" y="1058577"/>
        <a:ext cx="5718052" cy="831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4" tIns="49532" rIns="99064" bIns="49532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4" y="0"/>
            <a:ext cx="3078427" cy="513508"/>
          </a:xfrm>
          <a:prstGeom prst="rect">
            <a:avLst/>
          </a:prstGeom>
        </p:spPr>
        <p:txBody>
          <a:bodyPr vert="horz" lIns="99064" tIns="49532" rIns="99064" bIns="49532" rtlCol="0"/>
          <a:lstStyle>
            <a:lvl1pPr algn="r">
              <a:defRPr sz="1300"/>
            </a:lvl1pPr>
          </a:lstStyle>
          <a:p>
            <a:fld id="{153BBEAE-C521-4370-9AF0-E9DE2B7AE8F2}" type="datetimeFigureOut">
              <a:rPr lang="fr-FR" smtClean="0"/>
              <a:pPr/>
              <a:t>18/05/2025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4" tIns="49532" rIns="99064" bIns="49532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4" tIns="49532" rIns="99064" bIns="49532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4" tIns="49532" rIns="99064" bIns="49532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3507"/>
          </a:xfrm>
          <a:prstGeom prst="rect">
            <a:avLst/>
          </a:prstGeom>
        </p:spPr>
        <p:txBody>
          <a:bodyPr vert="horz" lIns="99064" tIns="49532" rIns="99064" bIns="49532" rtlCol="0" anchor="b"/>
          <a:lstStyle>
            <a:lvl1pPr algn="r">
              <a:defRPr sz="1300"/>
            </a:lvl1pPr>
          </a:lstStyle>
          <a:p>
            <a:fld id="{C48BE2C3-FC88-4903-9734-75B2A66BEC16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75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477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2DE3B-ADD1-CA4B-68FF-FB234C8D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01CB27-5F2E-6546-B59A-A98CF9053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D820AA-185C-CE8F-256F-07AF0E402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F6F9D-79E3-F474-D4EA-F5AA0CC07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6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2DE3B-ADD1-CA4B-68FF-FB234C8D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01CB27-5F2E-6546-B59A-A98CF9053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D820AA-185C-CE8F-256F-07AF0E402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F6F9D-79E3-F474-D4EA-F5AA0CC07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6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2DE3B-ADD1-CA4B-68FF-FB234C8D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01CB27-5F2E-6546-B59A-A98CF9053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D820AA-185C-CE8F-256F-07AF0E402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F6F9D-79E3-F474-D4EA-F5AA0CC07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63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2DE3B-ADD1-CA4B-68FF-FB234C8D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01CB27-5F2E-6546-B59A-A98CF9053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D820AA-185C-CE8F-256F-07AF0E402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F6F9D-79E3-F474-D4EA-F5AA0CC07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63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2DE3B-ADD1-CA4B-68FF-FB234C8D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01CB27-5F2E-6546-B59A-A98CF9053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2D820AA-185C-CE8F-256F-07AF0E402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F6F9D-79E3-F474-D4EA-F5AA0CC07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363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7C8E-5885-B7AB-0BC6-A072088C0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2373AE5-262C-88F2-5BC5-83B444A0C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A2D8C0-AA72-DB03-D6AD-B9BA47E69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8C66F9-B894-3349-2922-7B016BC1B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023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D8DC-DE9E-A2EB-CDBF-113C37898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B9210F-2A11-6F43-AD16-1A59DFB44C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571361-CE17-8B6D-E2D0-2648CA84A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0D32C-E303-AFC1-8410-F13F50901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761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95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CFB11-7B0F-69BA-AB36-33E62FFBD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6CF454-C654-A95A-5880-9EA5EF2D7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EFF754B-52C1-3EDB-AC80-9A4631953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864919-148A-6D03-85EF-44AB0C494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51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FB5D1-2D1C-0B6C-9A6F-9304B40C9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B73CE1-8752-7B52-23F7-C993E6F53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144B76-A500-2682-1C97-E20E76A7A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BA1C0B-21F6-CC96-FCFD-7582CFF94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60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90320-37E8-B405-D98F-A15BA15CE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5B3D1EA-437C-598F-104B-706A9E1EB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29DD13-3ADA-813E-56DB-0F21A8465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u="none" strike="noStrike" kern="100" baseline="0" dirty="0">
              <a:latin typeface="Times New Roman" panose="02020603050405020304" pitchFamily="18" charset="0"/>
            </a:endParaRPr>
          </a:p>
          <a:p>
            <a:endParaRPr lang="fr-FR" sz="1200" b="0" i="0" u="none" strike="noStrike" kern="100" baseline="0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u="none" strike="noStrike" kern="100" baseline="0" dirty="0">
              <a:latin typeface="Times New Roman" panose="02020603050405020304" pitchFamily="18" charset="0"/>
            </a:endParaRPr>
          </a:p>
          <a:p>
            <a:pPr marR="0" algn="l" rtl="0"/>
            <a:endParaRPr lang="fr-FR" sz="1200" b="0" i="0" u="none" strike="noStrike" kern="100" baseline="0" dirty="0">
              <a:latin typeface="Times New Roman" panose="02020603050405020304" pitchFamily="18" charset="0"/>
            </a:endParaRPr>
          </a:p>
          <a:p>
            <a:pPr marL="0" marR="0" indent="0" algn="l" rtl="0">
              <a:buFont typeface="Arial" panose="020B0604020202020204" pitchFamily="34" charset="0"/>
              <a:buNone/>
            </a:pPr>
            <a:endParaRPr lang="fr-FR" sz="1200" b="0" i="0" u="none" strike="noStrike" kern="100" baseline="0" dirty="0">
              <a:latin typeface="Times New Roman" panose="02020603050405020304" pitchFamily="18" charset="0"/>
            </a:endParaRPr>
          </a:p>
          <a:p>
            <a:pPr marL="171450" marR="0" indent="-171450" algn="l" rtl="0">
              <a:buFont typeface="Arial" panose="020B0604020202020204" pitchFamily="34" charset="0"/>
              <a:buChar char="•"/>
            </a:pPr>
            <a:endParaRPr lang="fr-FR" sz="1200" b="0" i="0" u="none" strike="noStrike" kern="100" baseline="0" dirty="0">
              <a:latin typeface="Times New Roman" panose="02020603050405020304" pitchFamily="18" charset="0"/>
            </a:endParaRPr>
          </a:p>
          <a:p>
            <a:pPr marL="0" marR="0" indent="0" algn="l" rtl="0">
              <a:buFont typeface="Arial" panose="020B0604020202020204" pitchFamily="34" charset="0"/>
              <a:buNone/>
            </a:pPr>
            <a:endParaRPr lang="fr-FR" sz="1200" b="0" i="0" u="none" strike="noStrike" kern="100" baseline="0" dirty="0">
              <a:latin typeface="Times New Roman" panose="02020603050405020304" pitchFamily="18" charset="0"/>
            </a:endParaRPr>
          </a:p>
          <a:p>
            <a:pPr marL="0" marR="0" indent="0" algn="l" rtl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B8143A-AC10-3F45-52C4-BB9DEA298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68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3714F-3463-335C-3A92-A4E486C0F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387303-D1CF-DD8D-97DF-28082614A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9AF5D9D-EB36-53DA-31A4-54975875F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F33B88-D0DB-8C7B-7B48-3327DE364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6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3714F-3463-335C-3A92-A4E486C0F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387303-D1CF-DD8D-97DF-28082614A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9AF5D9D-EB36-53DA-31A4-54975875F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F33B88-D0DB-8C7B-7B48-3327DE364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70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3714F-3463-335C-3A92-A4E486C0F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387303-D1CF-DD8D-97DF-28082614A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9AF5D9D-EB36-53DA-31A4-54975875F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F33B88-D0DB-8C7B-7B48-3327DE364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035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B8D19-DA1B-2B3F-EFC9-4B13C8B53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3622ED-7F86-5432-7545-2D8180498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A5FDA54-1DDA-FF43-A185-90CF1A810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74A062-F10F-F82C-FB42-DB91F5B86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BE2C3-FC88-4903-9734-75B2A66BEC16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3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8.svg"/><Relationship Id="rId10" Type="http://schemas.microsoft.com/office/2007/relationships/diagramDrawing" Target="../diagrams/drawing1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18" Type="http://schemas.openxmlformats.org/officeDocument/2006/relationships/diagramQuickStyle" Target="../diagrams/quickStyle4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17" Type="http://schemas.openxmlformats.org/officeDocument/2006/relationships/diagramLayout" Target="../diagrams/layout4.xml"/><Relationship Id="rId2" Type="http://schemas.openxmlformats.org/officeDocument/2006/relationships/notesSlide" Target="../notesSlides/notesSlide5.xml"/><Relationship Id="rId16" Type="http://schemas.openxmlformats.org/officeDocument/2006/relationships/diagramData" Target="../diagrams/data4.xml"/><Relationship Id="rId20" Type="http://schemas.microsoft.com/office/2007/relationships/diagramDrawing" Target="../diagrams/drawing4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8.svg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19" Type="http://schemas.openxmlformats.org/officeDocument/2006/relationships/diagramColors" Target="../diagrams/colors4.xml"/><Relationship Id="rId4" Type="http://schemas.openxmlformats.org/officeDocument/2006/relationships/image" Target="../media/image7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56545" b="-21232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Freeform 3"/>
          <p:cNvSpPr/>
          <p:nvPr/>
        </p:nvSpPr>
        <p:spPr>
          <a:xfrm>
            <a:off x="0" y="1415782"/>
            <a:ext cx="18410978" cy="6661427"/>
          </a:xfrm>
          <a:custGeom>
            <a:avLst/>
            <a:gdLst/>
            <a:ahLst/>
            <a:cxnLst/>
            <a:rect l="l" t="t" r="r" b="b"/>
            <a:pathLst>
              <a:path w="18410978" h="6661427">
                <a:moveTo>
                  <a:pt x="0" y="0"/>
                </a:moveTo>
                <a:lnTo>
                  <a:pt x="18410978" y="0"/>
                </a:lnTo>
                <a:lnTo>
                  <a:pt x="18410978" y="6661427"/>
                </a:lnTo>
                <a:lnTo>
                  <a:pt x="0" y="6661427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TextBox 5"/>
          <p:cNvSpPr txBox="1"/>
          <p:nvPr/>
        </p:nvSpPr>
        <p:spPr>
          <a:xfrm>
            <a:off x="571944" y="2764991"/>
            <a:ext cx="17144112" cy="2633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-179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PROJET MLOps</a:t>
            </a:r>
          </a:p>
          <a:p>
            <a:pPr algn="ctr">
              <a:lnSpc>
                <a:spcPts val="10800"/>
              </a:lnSpc>
            </a:pPr>
            <a:r>
              <a:rPr lang="en-US" sz="7200" spc="-179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Prévisions Météo en Australie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62200" y="9234057"/>
            <a:ext cx="1413510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Mentor : Antoine Fradin I </a:t>
            </a:r>
            <a:r>
              <a:rPr lang="fr-FR" sz="3200" dirty="0">
                <a:solidFill>
                  <a:srgbClr val="FFFFFF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Membres de l'équipe : Gael, Clément et Christophe </a:t>
            </a:r>
            <a:endParaRPr lang="en-US" sz="3200" dirty="0">
              <a:solidFill>
                <a:srgbClr val="FFFFFF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BF0ED5-36C3-90E1-F90B-CBE5B3CCD03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400" y="5676900"/>
            <a:ext cx="6062662" cy="30503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AFDB-E0ED-FE6D-C096-1B434833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006BCD-AEE2-A674-7024-F1C0188B20B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34F8AF3-DE6C-38E7-9B17-E741ECF9BF0B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45DCE98-542F-1FE3-5D11-EE0942C3E602}"/>
              </a:ext>
            </a:extLst>
          </p:cNvPr>
          <p:cNvSpPr/>
          <p:nvPr/>
        </p:nvSpPr>
        <p:spPr>
          <a:xfrm rot="5400000" flipV="1">
            <a:off x="-266700" y="-7086600"/>
            <a:ext cx="15392400" cy="182118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32E29F-1116-9B96-B568-85BB006A79FD}"/>
              </a:ext>
            </a:extLst>
          </p:cNvPr>
          <p:cNvSpPr txBox="1"/>
          <p:nvPr/>
        </p:nvSpPr>
        <p:spPr>
          <a:xfrm>
            <a:off x="228600" y="922719"/>
            <a:ext cx="92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6.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Avantages et Enseignements d’</a:t>
            </a:r>
            <a:r>
              <a:rPr lang="fr-FR" sz="36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Airflow</a:t>
            </a:r>
            <a:endParaRPr lang="fr-FR" sz="36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7A3A39EB-E3B6-9938-DBA3-26FF9BFC63C7}"/>
              </a:ext>
            </a:extLst>
          </p:cNvPr>
          <p:cNvSpPr txBox="1"/>
          <p:nvPr/>
        </p:nvSpPr>
        <p:spPr>
          <a:xfrm>
            <a:off x="7467600" y="3349760"/>
            <a:ext cx="7924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3200" b="1" dirty="0">
                <a:solidFill>
                  <a:schemeClr val="bg1"/>
                </a:solidFill>
              </a:rPr>
              <a:t>Gestion robuste des dépendances</a:t>
            </a:r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2400" dirty="0" err="1">
                <a:solidFill>
                  <a:schemeClr val="bg1"/>
                </a:solidFill>
              </a:rPr>
              <a:t>FileSensors</a:t>
            </a:r>
            <a:r>
              <a:rPr lang="fr-FR" sz="2400" dirty="0">
                <a:solidFill>
                  <a:schemeClr val="bg1"/>
                </a:solidFill>
              </a:rPr>
              <a:t> et fonction de comparaison de hash</a:t>
            </a:r>
          </a:p>
          <a:p>
            <a:pPr algn="r"/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3200" b="1" dirty="0">
                <a:solidFill>
                  <a:schemeClr val="bg1"/>
                </a:solidFill>
              </a:rPr>
              <a:t>Chainage entre </a:t>
            </a:r>
            <a:r>
              <a:rPr lang="fr-FR" sz="3200" b="1" dirty="0" err="1">
                <a:solidFill>
                  <a:schemeClr val="bg1"/>
                </a:solidFill>
              </a:rPr>
              <a:t>DAGs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TriggerDagRunOperator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</a:p>
          <a:p>
            <a:pPr algn="r"/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3200" b="1" dirty="0">
                <a:solidFill>
                  <a:schemeClr val="bg1"/>
                </a:solidFill>
              </a:rPr>
              <a:t>Persistance des données</a:t>
            </a:r>
            <a:r>
              <a:rPr lang="fr-FR" sz="3200" dirty="0">
                <a:solidFill>
                  <a:schemeClr val="bg1"/>
                </a:solidFill>
              </a:rPr>
              <a:t> via XCOM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Transmission du </a:t>
            </a:r>
            <a:r>
              <a:rPr lang="fr-FR" sz="2400" dirty="0" err="1">
                <a:solidFill>
                  <a:schemeClr val="bg1"/>
                </a:solidFill>
              </a:rPr>
              <a:t>run_id</a:t>
            </a:r>
            <a:r>
              <a:rPr lang="fr-FR" sz="2400" dirty="0">
                <a:solidFill>
                  <a:schemeClr val="bg1"/>
                </a:solidFill>
              </a:rPr>
              <a:t> MLflow aux </a:t>
            </a:r>
            <a:r>
              <a:rPr lang="fr-FR" sz="2400" dirty="0" err="1">
                <a:solidFill>
                  <a:schemeClr val="bg1"/>
                </a:solidFill>
              </a:rPr>
              <a:t>endpoints</a:t>
            </a:r>
            <a:r>
              <a:rPr lang="fr-FR" sz="2400" dirty="0">
                <a:solidFill>
                  <a:schemeClr val="bg1"/>
                </a:solidFill>
              </a:rPr>
              <a:t> API</a:t>
            </a:r>
          </a:p>
          <a:p>
            <a:pPr algn="r"/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3200" b="1" dirty="0">
                <a:solidFill>
                  <a:schemeClr val="bg1"/>
                </a:solidFill>
              </a:rPr>
              <a:t>Résilience et observabilité</a:t>
            </a:r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Reprise sur erreur, logs centralises, point de contrôle…</a:t>
            </a:r>
          </a:p>
          <a:p>
            <a:r>
              <a:rPr lang="fr-FR" sz="2400" dirty="0">
                <a:solidFill>
                  <a:schemeClr val="bg1"/>
                </a:solidFill>
              </a:rPr>
              <a:t>		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041567-46C6-8D09-263B-72D228C63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857500"/>
            <a:ext cx="6248400" cy="56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7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AFDB-E0ED-FE6D-C096-1B434833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006BCD-AEE2-A674-7024-F1C0188B20B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34F8AF3-DE6C-38E7-9B17-E741ECF9BF0B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45DCE98-542F-1FE3-5D11-EE0942C3E602}"/>
              </a:ext>
            </a:extLst>
          </p:cNvPr>
          <p:cNvSpPr/>
          <p:nvPr/>
        </p:nvSpPr>
        <p:spPr>
          <a:xfrm rot="5400000" flipV="1">
            <a:off x="647700" y="-7086600"/>
            <a:ext cx="15392400" cy="182118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32E29F-1116-9B96-B568-85BB006A79FD}"/>
              </a:ext>
            </a:extLst>
          </p:cNvPr>
          <p:cNvSpPr txBox="1"/>
          <p:nvPr/>
        </p:nvSpPr>
        <p:spPr>
          <a:xfrm>
            <a:off x="228600" y="922719"/>
            <a:ext cx="8049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7. </a:t>
            </a:r>
            <a:r>
              <a:rPr lang="fr-FR" sz="36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FR" sz="36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Registry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MLflow</a:t>
            </a:r>
          </a:p>
        </p:txBody>
      </p:sp>
      <p:pic>
        <p:nvPicPr>
          <p:cNvPr id="8" name="Image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0" y="2051299"/>
            <a:ext cx="8839200" cy="731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2215634"/>
            <a:ext cx="76962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Serveur</a:t>
            </a:r>
            <a:r>
              <a:rPr kumimoji="0" lang="fr-FR" sz="32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de </a:t>
            </a:r>
            <a:r>
              <a:rPr kumimoji="0" lang="fr-FR" sz="3200" b="1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Tracking</a:t>
            </a:r>
            <a:endParaRPr kumimoji="0" lang="fr-FR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Persistance des </a:t>
            </a:r>
            <a:r>
              <a:rPr kumimoji="0" lang="fr-FR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runs</a:t>
            </a: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a travers les étapes du </a:t>
            </a:r>
            <a:r>
              <a:rPr kumimoji="0" lang="fr-FR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workflow</a:t>
            </a:r>
            <a:endParaRPr kumimoji="0" lang="fr-FR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Configuration centralisée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sz="2400" dirty="0">
                <a:solidFill>
                  <a:schemeClr val="bg1"/>
                </a:solidFill>
                <a:latin typeface="Arial" charset="0"/>
                <a:cs typeface="Arial" charset="0"/>
              </a:rPr>
              <a:t>Mémoire des expériences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400" b="1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 b="1" dirty="0">
                <a:solidFill>
                  <a:schemeClr val="bg1"/>
                </a:solidFill>
                <a:latin typeface="Arial" charset="0"/>
                <a:cs typeface="Arial" charset="0"/>
              </a:rPr>
              <a:t>Registre de Modèles</a:t>
            </a:r>
            <a:endParaRPr lang="fr-FR" sz="32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Promotion automatique du champion basée sur les métriques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Utilisation du</a:t>
            </a:r>
            <a:r>
              <a:rPr kumimoji="0" lang="fr-FR" sz="2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mécanisme d’alias pour la promotion du modèle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2400" baseline="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sz="240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Nested</a:t>
            </a:r>
            <a:r>
              <a:rPr kumimoji="0" lang="fr-FR" sz="2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fr-FR" sz="240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runs</a:t>
            </a:r>
            <a:r>
              <a:rPr kumimoji="0" lang="fr-FR" sz="2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bas</a:t>
            </a:r>
            <a:r>
              <a:rPr lang="fr-FR" sz="2400" dirty="0">
                <a:solidFill>
                  <a:schemeClr val="bg1"/>
                </a:solidFill>
                <a:latin typeface="Arial" charset="0"/>
                <a:cs typeface="Arial" charset="0"/>
              </a:rPr>
              <a:t>é</a:t>
            </a:r>
            <a:r>
              <a:rPr kumimoji="0" lang="fr-FR" sz="240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 sur le modèle champion</a:t>
            </a:r>
            <a:endParaRPr kumimoji="0" lang="fr-FR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7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AFDB-E0ED-FE6D-C096-1B434833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006BCD-AEE2-A674-7024-F1C0188B20B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34F8AF3-DE6C-38E7-9B17-E741ECF9BF0B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45DCE98-542F-1FE3-5D11-EE0942C3E602}"/>
              </a:ext>
            </a:extLst>
          </p:cNvPr>
          <p:cNvSpPr/>
          <p:nvPr/>
        </p:nvSpPr>
        <p:spPr>
          <a:xfrm rot="5400000" flipV="1">
            <a:off x="-114300" y="-7010400"/>
            <a:ext cx="15392400" cy="182118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32E29F-1116-9B96-B568-85BB006A79FD}"/>
              </a:ext>
            </a:extLst>
          </p:cNvPr>
          <p:cNvSpPr txBox="1"/>
          <p:nvPr/>
        </p:nvSpPr>
        <p:spPr>
          <a:xfrm>
            <a:off x="228600" y="922719"/>
            <a:ext cx="9532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8.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Avantages et Enseignements de MLflow</a:t>
            </a: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7A3A39EB-E3B6-9938-DBA3-26FF9BFC63C7}"/>
              </a:ext>
            </a:extLst>
          </p:cNvPr>
          <p:cNvSpPr txBox="1"/>
          <p:nvPr/>
        </p:nvSpPr>
        <p:spPr>
          <a:xfrm>
            <a:off x="8382000" y="3086100"/>
            <a:ext cx="747488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3200" b="1" dirty="0">
                <a:solidFill>
                  <a:schemeClr val="bg1"/>
                </a:solidFill>
              </a:rPr>
              <a:t>Flexibilité opérationnelle</a:t>
            </a:r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Découpage entre Airflow et MLflow</a:t>
            </a:r>
          </a:p>
          <a:p>
            <a:pPr algn="r"/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3200" b="1" dirty="0">
                <a:solidFill>
                  <a:schemeClr val="bg1"/>
                </a:solidFill>
              </a:rPr>
              <a:t>Déploiement simplifi</a:t>
            </a:r>
            <a:r>
              <a:rPr lang="fr-FR" sz="3200" dirty="0">
                <a:solidFill>
                  <a:schemeClr val="bg1"/>
                </a:solidFill>
              </a:rPr>
              <a:t>é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L’utilisation d’alias pour la gestion des modèles a simplifié les procédures d’inférences et de </a:t>
            </a:r>
            <a:r>
              <a:rPr lang="fr-FR" sz="2400" dirty="0" err="1">
                <a:solidFill>
                  <a:schemeClr val="bg1"/>
                </a:solidFill>
              </a:rPr>
              <a:t>Rollback</a:t>
            </a:r>
            <a:endParaRPr lang="fr-FR" sz="2400" dirty="0">
              <a:solidFill>
                <a:schemeClr val="bg1"/>
              </a:solidFill>
            </a:endParaRPr>
          </a:p>
          <a:p>
            <a:pPr algn="r"/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3200" b="1" dirty="0">
                <a:solidFill>
                  <a:schemeClr val="bg1"/>
                </a:solidFill>
              </a:rPr>
              <a:t>Documentation vivante</a:t>
            </a:r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Tags, étiquettes, métadonnées… traçabilité complète </a:t>
            </a:r>
          </a:p>
          <a:p>
            <a:pPr algn="r"/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3200" b="1" dirty="0">
                <a:solidFill>
                  <a:schemeClr val="bg1"/>
                </a:solidFill>
              </a:rPr>
              <a:t>Conception réfléchie </a:t>
            </a:r>
            <a:r>
              <a:rPr lang="fr-FR" sz="3200" dirty="0">
                <a:solidFill>
                  <a:schemeClr val="bg1"/>
                </a:solidFill>
              </a:rPr>
              <a:t>des le début du projet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Outil simple mais pas simpliste</a:t>
            </a:r>
          </a:p>
          <a:p>
            <a:r>
              <a:rPr lang="fr-FR" sz="2400" dirty="0">
                <a:solidFill>
                  <a:schemeClr val="bg1"/>
                </a:solidFill>
              </a:rPr>
              <a:t>		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B7B85-22D3-1734-FA8A-61B4DFBEB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56" y="3254974"/>
            <a:ext cx="7386430" cy="34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7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AFDB-E0ED-FE6D-C096-1B434833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006BCD-AEE2-A674-7024-F1C0188B20B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34F8AF3-DE6C-38E7-9B17-E741ECF9BF0B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45DCE98-542F-1FE3-5D11-EE0942C3E602}"/>
              </a:ext>
            </a:extLst>
          </p:cNvPr>
          <p:cNvSpPr/>
          <p:nvPr/>
        </p:nvSpPr>
        <p:spPr>
          <a:xfrm rot="5400000" flipV="1">
            <a:off x="647700" y="-7086600"/>
            <a:ext cx="15392400" cy="182118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32E29F-1116-9B96-B568-85BB006A79FD}"/>
              </a:ext>
            </a:extLst>
          </p:cNvPr>
          <p:cNvSpPr txBox="1"/>
          <p:nvPr/>
        </p:nvSpPr>
        <p:spPr>
          <a:xfrm>
            <a:off x="228600" y="922719"/>
            <a:ext cx="8380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9.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&amp; CI/CD avec GitHub actions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457200" y="3958187"/>
            <a:ext cx="6858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action pour l’automatisation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solidFill>
                  <a:schemeClr val="bg1"/>
                </a:solidFill>
                <a:latin typeface="Arial" charset="0"/>
                <a:cs typeface="Arial" charset="0"/>
              </a:rPr>
              <a:t>Trois jobs séquentiels</a:t>
            </a:r>
            <a:endParaRPr kumimoji="0" lang="fr-FR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Runner</a:t>
            </a: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auto-hébergé</a:t>
            </a:r>
            <a:endParaRPr kumimoji="0" lang="fr-FR" sz="24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9" name="Image 8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2426300"/>
            <a:ext cx="10363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8371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AFDB-E0ED-FE6D-C096-1B434833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006BCD-AEE2-A674-7024-F1C0188B20B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34F8AF3-DE6C-38E7-9B17-E741ECF9BF0B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45DCE98-542F-1FE3-5D11-EE0942C3E602}"/>
              </a:ext>
            </a:extLst>
          </p:cNvPr>
          <p:cNvSpPr/>
          <p:nvPr/>
        </p:nvSpPr>
        <p:spPr>
          <a:xfrm rot="5400000" flipV="1">
            <a:off x="-114300" y="-6781800"/>
            <a:ext cx="15392400" cy="182118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132E29F-1116-9B96-B568-85BB006A79FD}"/>
              </a:ext>
            </a:extLst>
          </p:cNvPr>
          <p:cNvSpPr txBox="1"/>
          <p:nvPr/>
        </p:nvSpPr>
        <p:spPr>
          <a:xfrm>
            <a:off x="228600" y="922719"/>
            <a:ext cx="6303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10.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Choix </a:t>
            </a:r>
            <a:r>
              <a:rPr lang="fr-FR" sz="36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CI/CD</a:t>
            </a: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7A3A39EB-E3B6-9938-DBA3-26FF9BFC63C7}"/>
              </a:ext>
            </a:extLst>
          </p:cNvPr>
          <p:cNvSpPr txBox="1"/>
          <p:nvPr/>
        </p:nvSpPr>
        <p:spPr>
          <a:xfrm>
            <a:off x="7924800" y="3102429"/>
            <a:ext cx="8001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3200" b="1" dirty="0">
                <a:solidFill>
                  <a:schemeClr val="bg1"/>
                </a:solidFill>
              </a:rPr>
              <a:t>Docker-compose</a:t>
            </a:r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Persistance des volumes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Simplicité de configuration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Orchestration multi-conteneurs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Cohérences entre environnement (</a:t>
            </a:r>
            <a:r>
              <a:rPr lang="fr-FR" sz="2400" dirty="0" err="1">
                <a:solidFill>
                  <a:schemeClr val="bg1"/>
                </a:solidFill>
              </a:rPr>
              <a:t>prod</a:t>
            </a:r>
            <a:r>
              <a:rPr lang="fr-FR" sz="2400" dirty="0">
                <a:solidFill>
                  <a:schemeClr val="bg1"/>
                </a:solidFill>
              </a:rPr>
              <a:t>, </a:t>
            </a:r>
            <a:r>
              <a:rPr lang="fr-FR" sz="2400" dirty="0" err="1">
                <a:solidFill>
                  <a:schemeClr val="bg1"/>
                </a:solidFill>
              </a:rPr>
              <a:t>dev</a:t>
            </a:r>
            <a:r>
              <a:rPr lang="fr-FR" sz="2400" dirty="0">
                <a:solidFill>
                  <a:schemeClr val="bg1"/>
                </a:solidFill>
              </a:rPr>
              <a:t>)</a:t>
            </a:r>
          </a:p>
          <a:p>
            <a:pPr algn="r"/>
            <a:endParaRPr lang="fr-FR" sz="2400" dirty="0">
              <a:solidFill>
                <a:schemeClr val="bg1"/>
              </a:solidFill>
            </a:endParaRPr>
          </a:p>
          <a:p>
            <a:pPr algn="r"/>
            <a:endParaRPr lang="fr-FR" sz="3200" dirty="0">
              <a:solidFill>
                <a:schemeClr val="bg1"/>
              </a:solidFill>
            </a:endParaRPr>
          </a:p>
          <a:p>
            <a:pPr algn="r"/>
            <a:r>
              <a:rPr lang="fr-FR" sz="3200" b="1" dirty="0" err="1">
                <a:solidFill>
                  <a:schemeClr val="bg1"/>
                </a:solidFill>
              </a:rPr>
              <a:t>Runner</a:t>
            </a:r>
            <a:r>
              <a:rPr lang="fr-FR" sz="3200" b="1" dirty="0">
                <a:solidFill>
                  <a:schemeClr val="bg1"/>
                </a:solidFill>
              </a:rPr>
              <a:t> auto-hébergé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Indépendance vis-à-vis de l’adresse IP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Pas besoin d’adresse publique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Accès directe aux services</a:t>
            </a:r>
          </a:p>
          <a:p>
            <a:pPr algn="r"/>
            <a:r>
              <a:rPr lang="fr-FR" sz="2400" dirty="0">
                <a:solidFill>
                  <a:schemeClr val="bg1"/>
                </a:solidFill>
              </a:rPr>
              <a:t>Sécurité - Performance renforcées</a:t>
            </a:r>
            <a:endParaRPr lang="fr-FR" sz="3200" dirty="0">
              <a:solidFill>
                <a:schemeClr val="bg1"/>
              </a:solidFill>
            </a:endParaRPr>
          </a:p>
          <a:p>
            <a:pPr algn="r"/>
            <a:endParaRPr lang="fr-FR" sz="3200" dirty="0">
              <a:solidFill>
                <a:schemeClr val="bg1"/>
              </a:solidFill>
            </a:endParaRPr>
          </a:p>
          <a:p>
            <a:r>
              <a:rPr lang="fr-FR" sz="2400" dirty="0">
                <a:solidFill>
                  <a:schemeClr val="bg1"/>
                </a:solidFill>
              </a:rPr>
              <a:t>		</a:t>
            </a:r>
            <a:endParaRPr lang="fr-F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7631D3-0099-6F3C-997F-101ABB6C2D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3172598"/>
            <a:ext cx="8340333" cy="47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7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F54A6-9B18-D749-3FDE-2B473D017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481F62B-3B31-3E0C-0F67-E9E5AB77552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278B413-CF03-F546-8DE4-5CAB525F87ED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FEBA8EF-6599-ED73-AF99-BB3C82D5E8EF}"/>
              </a:ext>
            </a:extLst>
          </p:cNvPr>
          <p:cNvSpPr/>
          <p:nvPr/>
        </p:nvSpPr>
        <p:spPr>
          <a:xfrm rot="5400000" flipV="1">
            <a:off x="975464" y="-7162800"/>
            <a:ext cx="15392400" cy="182118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DE4E62-3F7E-16F4-6E6C-CB52520EC943}"/>
              </a:ext>
            </a:extLst>
          </p:cNvPr>
          <p:cNvSpPr txBox="1"/>
          <p:nvPr/>
        </p:nvSpPr>
        <p:spPr>
          <a:xfrm>
            <a:off x="228600" y="922719"/>
            <a:ext cx="1051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11.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Utilisateur avec Streamlit Frontend</a:t>
            </a: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94E281D6-618D-680E-88CB-F7DF2918C055}"/>
              </a:ext>
            </a:extLst>
          </p:cNvPr>
          <p:cNvSpPr txBox="1"/>
          <p:nvPr/>
        </p:nvSpPr>
        <p:spPr>
          <a:xfrm>
            <a:off x="914400" y="3426317"/>
            <a:ext cx="1501494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Visualiser les résultats du modèle (prédictions, probabilités, graphiques).</a:t>
            </a:r>
          </a:p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</a:p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Consommer l’API FastAPI via des appels HTTP en arrière-plan (requêtes GET ou POST en fonction</a:t>
            </a: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du type de prédiction à réaliser.</a:t>
            </a:r>
          </a:p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■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Afficher des indicateurs de dérive ou de performance issus de MLflow.</a:t>
            </a:r>
          </a:p>
          <a:p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Fonctionnalités du frontend.</a:t>
            </a:r>
          </a:p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■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Saisie manuelle des données ou prédiction automatique basé sur la dernière lignes du fichier csv.</a:t>
            </a: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Affichage de la prédiction et probabilité.</a:t>
            </a: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Affichage d’une image « </a:t>
            </a:r>
            <a:r>
              <a:rPr lang="fr-FR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 ou « </a:t>
            </a:r>
            <a:r>
              <a:rPr lang="fr-FR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» en fonction de la probabilité la plus probable</a:t>
            </a:r>
          </a:p>
          <a:p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Connexion API. </a:t>
            </a:r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■ Appel du </a:t>
            </a:r>
            <a:r>
              <a:rPr lang="fr-FR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fr-FR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FastAPI pour la prédiction automatique.</a:t>
            </a: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■ Envoi des données saisies au </a:t>
            </a:r>
            <a:r>
              <a:rPr lang="fr-FR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fr-FR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predict_user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pour la prédiction manuelle </a:t>
            </a: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F39B83-35D3-7330-4873-8B10CB4427E3}"/>
              </a:ext>
            </a:extLst>
          </p:cNvPr>
          <p:cNvSpPr txBox="1"/>
          <p:nvPr/>
        </p:nvSpPr>
        <p:spPr>
          <a:xfrm>
            <a:off x="892629" y="1937657"/>
            <a:ext cx="1472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L’objectif est de présenter notre projet et de valider le bon fonctionnement de notre pipeline MLOps via une interface interactive.</a:t>
            </a:r>
          </a:p>
        </p:txBody>
      </p:sp>
    </p:spTree>
    <p:extLst>
      <p:ext uri="{BB962C8B-B14F-4D97-AF65-F5344CB8AC3E}">
        <p14:creationId xmlns:p14="http://schemas.microsoft.com/office/powerpoint/2010/main" val="121677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63DC6-ABAA-CAFA-45CE-CAC80D93A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9E7B378-762C-EF37-79EA-C1492D0409A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10FF64B-85CB-DE49-EEFA-767DA9DD54D1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AD76A99-D790-C563-B287-5F0D6B82E1C6}"/>
              </a:ext>
            </a:extLst>
          </p:cNvPr>
          <p:cNvSpPr/>
          <p:nvPr/>
        </p:nvSpPr>
        <p:spPr>
          <a:xfrm rot="5400000" flipV="1">
            <a:off x="952500" y="-7335678"/>
            <a:ext cx="15392400" cy="182118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531752-D314-A430-56FC-F64E0BB6A45C}"/>
              </a:ext>
            </a:extLst>
          </p:cNvPr>
          <p:cNvSpPr txBox="1"/>
          <p:nvPr/>
        </p:nvSpPr>
        <p:spPr>
          <a:xfrm>
            <a:off x="228600" y="922719"/>
            <a:ext cx="12720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12.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: Bilan du Projet &amp; Améliorations Futures </a:t>
            </a:r>
          </a:p>
        </p:txBody>
      </p:sp>
      <p:sp>
        <p:nvSpPr>
          <p:cNvPr id="6" name="ZoneTexte 9">
            <a:extLst>
              <a:ext uri="{FF2B5EF4-FFF2-40B4-BE49-F238E27FC236}">
                <a16:creationId xmlns:a16="http://schemas.microsoft.com/office/drawing/2014/main" id="{AB64FFB2-6737-3E9F-C4F2-36390AEE0B72}"/>
              </a:ext>
            </a:extLst>
          </p:cNvPr>
          <p:cNvSpPr txBox="1"/>
          <p:nvPr/>
        </p:nvSpPr>
        <p:spPr>
          <a:xfrm>
            <a:off x="990600" y="1943100"/>
            <a:ext cx="160782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 du projet</a:t>
            </a:r>
          </a:p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■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Résultats : </a:t>
            </a:r>
          </a:p>
          <a:p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 Bonne performance sur F1-score, système entièrement déployé et testable.</a:t>
            </a: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Accuracy : ~85 %, AUC-ROC : ~0.93 et AUC-PR : ~0.82 </a:t>
            </a:r>
          </a:p>
          <a:p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Limites :</a:t>
            </a:r>
          </a:p>
          <a:p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 Données simulées, pas de flux temps réel.</a:t>
            </a: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 Modèle unique (pas de segmentation régionale).</a:t>
            </a: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 Réentraîne sur batch uniquement (pas de streaming).</a:t>
            </a: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 Pas encore de lag </a:t>
            </a:r>
            <a:r>
              <a:rPr lang="fr-FR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Améliorations futures.</a:t>
            </a:r>
          </a:p>
          <a:p>
            <a:endParaRPr lang="fr-FR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■ 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Perspectives :</a:t>
            </a:r>
          </a:p>
          <a:p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	Passage en production avec </a:t>
            </a:r>
            <a:r>
              <a:rPr lang="fr-FR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infrastructure cloud (AWS/GCP).   </a:t>
            </a: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	Monitoring avec </a:t>
            </a:r>
            <a:r>
              <a:rPr lang="fr-FR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Grafana</a:t>
            </a:r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 Modèles plus complexes (GBM, LSTM).</a:t>
            </a: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 Notifications utilisateurs.      </a:t>
            </a:r>
          </a:p>
          <a:p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37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08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0" y="-490180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18288000" y="18288000"/>
                </a:moveTo>
                <a:lnTo>
                  <a:pt x="0" y="18288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828800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 rot="5400000" flipH="1" flipV="1">
            <a:off x="152400" y="-4749408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18288000" y="18288000"/>
                </a:moveTo>
                <a:lnTo>
                  <a:pt x="0" y="18288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828800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rot="5400000" flipH="1" flipV="1">
            <a:off x="0" y="-4446215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18288000" y="18288000"/>
                </a:moveTo>
                <a:lnTo>
                  <a:pt x="0" y="18288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828800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7738970" cy="10287000"/>
            <a:chOff x="0" y="0"/>
            <a:chExt cx="10318627" cy="137160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/>
            <a:srcRect l="24915" r="24915"/>
            <a:stretch>
              <a:fillRect/>
            </a:stretch>
          </p:blipFill>
          <p:spPr>
            <a:xfrm>
              <a:off x="0" y="0"/>
              <a:ext cx="10318627" cy="1371600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9448800" y="3343975"/>
            <a:ext cx="8202203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Projet MLOPS </a:t>
            </a:r>
            <a:r>
              <a:rPr lang="en-US" sz="7200" dirty="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Prévisions Météo en Australie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7223094"/>
            <a:ext cx="8507003" cy="489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55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This presentation template is free for everyone to use </a:t>
            </a:r>
          </a:p>
        </p:txBody>
      </p:sp>
      <p:sp>
        <p:nvSpPr>
          <p:cNvPr id="11" name="Freeform 11"/>
          <p:cNvSpPr/>
          <p:nvPr/>
        </p:nvSpPr>
        <p:spPr>
          <a:xfrm>
            <a:off x="-1976650" y="8731250"/>
            <a:ext cx="5471873" cy="1154068"/>
          </a:xfrm>
          <a:custGeom>
            <a:avLst/>
            <a:gdLst/>
            <a:ahLst/>
            <a:cxnLst/>
            <a:rect l="l" t="t" r="r" b="b"/>
            <a:pathLst>
              <a:path w="5471873" h="1154068">
                <a:moveTo>
                  <a:pt x="0" y="0"/>
                </a:moveTo>
                <a:lnTo>
                  <a:pt x="5471873" y="0"/>
                </a:lnTo>
                <a:lnTo>
                  <a:pt x="5471873" y="1154068"/>
                </a:lnTo>
                <a:lnTo>
                  <a:pt x="0" y="1154068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9646642" y="868004"/>
            <a:ext cx="11063219" cy="1609196"/>
          </a:xfrm>
          <a:custGeom>
            <a:avLst/>
            <a:gdLst/>
            <a:ahLst/>
            <a:cxnLst/>
            <a:rect l="l" t="t" r="r" b="b"/>
            <a:pathLst>
              <a:path w="11063219" h="1609196">
                <a:moveTo>
                  <a:pt x="0" y="0"/>
                </a:moveTo>
                <a:lnTo>
                  <a:pt x="11063219" y="0"/>
                </a:lnTo>
                <a:lnTo>
                  <a:pt x="11063219" y="1609196"/>
                </a:lnTo>
                <a:lnTo>
                  <a:pt x="0" y="1609196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76489"/>
            <a:ext cx="18288000" cy="1063997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26666" b="-6666"/>
            </a:stretch>
          </a:blipFill>
        </p:spPr>
        <p:txBody>
          <a:bodyPr/>
          <a:lstStyle/>
          <a:p>
            <a:endParaRPr lang="fr-FR" dirty="0"/>
          </a:p>
        </p:txBody>
      </p:sp>
      <p:grpSp>
        <p:nvGrpSpPr>
          <p:cNvPr id="4" name="Group 4"/>
          <p:cNvGrpSpPr/>
          <p:nvPr/>
        </p:nvGrpSpPr>
        <p:grpSpPr>
          <a:xfrm>
            <a:off x="779765" y="286662"/>
            <a:ext cx="1301010" cy="1533745"/>
            <a:chOff x="0" y="-19050"/>
            <a:chExt cx="812800" cy="958200"/>
          </a:xfrm>
        </p:grpSpPr>
        <p:sp>
          <p:nvSpPr>
            <p:cNvPr id="5" name="Freeform 5"/>
            <p:cNvSpPr/>
            <p:nvPr/>
          </p:nvSpPr>
          <p:spPr>
            <a:xfrm>
              <a:off x="0" y="12635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6020"/>
                </a:lnSpc>
              </a:pPr>
              <a:r>
                <a:rPr lang="en-US" sz="4300" b="1" dirty="0">
                  <a:solidFill>
                    <a:srgbClr val="FFFFFF"/>
                  </a:solidFill>
                  <a:latin typeface="Brush Script MT" panose="03060802040406070304" pitchFamily="66" charset="0"/>
                  <a:ea typeface="HK Modular"/>
                  <a:cs typeface="Dreaming Outloud Script Pro" panose="020F0502020204030204" pitchFamily="66" charset="0"/>
                  <a:sym typeface="HK Modular"/>
                </a:rPr>
                <a:t>1.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13762" y="1100779"/>
            <a:ext cx="1301010" cy="3624077"/>
            <a:chOff x="0" y="-1451326"/>
            <a:chExt cx="812800" cy="22641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745" y="-1451326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6020"/>
                </a:lnSpc>
              </a:pPr>
              <a:r>
                <a:rPr lang="en-US" sz="4300" b="1" dirty="0">
                  <a:solidFill>
                    <a:srgbClr val="FFFFFF"/>
                  </a:solidFill>
                  <a:latin typeface="Brush Script MT" panose="03060802040406070304" pitchFamily="66" charset="0"/>
                  <a:ea typeface="HK Modular"/>
                  <a:cs typeface="MV Boli" panose="02000500030200090000" pitchFamily="2" charset="0"/>
                  <a:sym typeface="HK Modular"/>
                </a:rPr>
                <a:t>2.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95492" y="1638889"/>
            <a:ext cx="1301010" cy="6214099"/>
            <a:chOff x="0" y="-3069430"/>
            <a:chExt cx="812800" cy="38822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5891" y="-3069430"/>
              <a:ext cx="660400" cy="1015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6020"/>
                </a:lnSpc>
              </a:pPr>
              <a:r>
                <a:rPr lang="en-US" sz="4300" b="1" dirty="0">
                  <a:solidFill>
                    <a:srgbClr val="FFFFFF"/>
                  </a:solidFill>
                  <a:latin typeface="Brush Script MT" panose="03060802040406070304" pitchFamily="66" charset="0"/>
                  <a:ea typeface="HK Modular"/>
                  <a:cs typeface="MV Boli" panose="02000500030200090000" pitchFamily="2" charset="0"/>
                  <a:sym typeface="HK Modular"/>
                </a:rPr>
                <a:t>3.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28800" y="886836"/>
            <a:ext cx="16203515" cy="11125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fr-FR" sz="3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 d'ensemble de l’Architecture MLOps du Projet Météo</a:t>
            </a:r>
            <a:endParaRPr lang="fr-FR" sz="3400" b="1" u="none" strike="noStrike" kern="1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fr-FR" sz="3400" b="1" kern="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fr-FR" sz="3400" b="1" u="none" strike="noStrike" kern="1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Contexte, Problématique, Défis &amp; Objectif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fr-FR" sz="3400" b="1" kern="100" dirty="0">
              <a:solidFill>
                <a:schemeClr val="bg1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fr-FR" sz="3400" b="1" kern="100" dirty="0">
                <a:solidFill>
                  <a:schemeClr val="bg1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Data Engineering, Modélisation &amp; Résultats clés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fr-FR" sz="3400" b="1" kern="100" dirty="0">
              <a:solidFill>
                <a:schemeClr val="bg1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fr-FR" sz="3400" b="1" dirty="0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API de Prédiction (FastAPI), PostgreSQL &amp; Tests Unitaires</a:t>
            </a:r>
            <a:endParaRPr lang="en-US" sz="3400" b="1" u="none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3400" b="1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3400" b="1" u="none" dirty="0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Orchestration &amp; Automatisation avec Airflow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3400" b="1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3400" b="1" u="none" dirty="0" err="1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Avantages</a:t>
            </a:r>
            <a:r>
              <a:rPr lang="en-US" sz="3400" b="1" u="none" dirty="0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 &amp; </a:t>
            </a:r>
            <a:r>
              <a:rPr lang="en-US" sz="3400" b="1" dirty="0" err="1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E</a:t>
            </a:r>
            <a:r>
              <a:rPr lang="en-US" sz="3400" b="1" u="none" dirty="0" err="1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nseignements</a:t>
            </a:r>
            <a:r>
              <a:rPr lang="en-US" sz="3400" b="1" u="none" dirty="0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 </a:t>
            </a:r>
            <a:r>
              <a:rPr lang="en-US" sz="3400" b="1" u="none" dirty="0" err="1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d’Airflow</a:t>
            </a:r>
            <a:endParaRPr lang="en-US" sz="3400" b="1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3400" b="1" u="none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3400" b="1" dirty="0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Tracking &amp; Registry avec </a:t>
            </a:r>
            <a:r>
              <a:rPr lang="en-US" sz="3400" b="1" dirty="0" err="1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Mlflow</a:t>
            </a:r>
            <a:endParaRPr lang="en-US" sz="3400" b="1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3400" b="1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3400" b="1" dirty="0" err="1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Avantages</a:t>
            </a:r>
            <a:r>
              <a:rPr lang="en-US" sz="3400" b="1" dirty="0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 &amp; </a:t>
            </a:r>
            <a:r>
              <a:rPr lang="en-US" sz="3400" b="1" dirty="0" err="1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Enseignements</a:t>
            </a:r>
            <a:r>
              <a:rPr lang="en-US" sz="3400" b="1" dirty="0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 de MLflow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fr-FR" sz="3400" b="1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fr-FR" sz="3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&amp; CI/CD avec GitHub actions 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fr-FR" sz="3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fr-FR" sz="3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Choix techniques CI/CD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fr-FR" sz="3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fr-FR" sz="3400" b="1" dirty="0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Interface Utilisateur avec Streamlit Frontend</a:t>
            </a:r>
            <a:endParaRPr lang="en-US" sz="3400" b="1" u="none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3400" b="1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fr-FR" sz="3400" b="1" u="none" dirty="0">
                <a:solidFill>
                  <a:srgbClr val="FFFFFF"/>
                </a:solidFill>
                <a:latin typeface="Arial" panose="020B0604020202020204" pitchFamily="34" charset="0"/>
                <a:ea typeface="Open Sauce"/>
                <a:cs typeface="Arial" panose="020B0604020202020204" pitchFamily="34" charset="0"/>
                <a:sym typeface="Open Sauce"/>
              </a:rPr>
              <a:t>Conclusion : Bilan du Projet &amp; Améliorations Futures </a:t>
            </a:r>
            <a:endParaRPr lang="en-US" sz="3400" b="1" u="none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3400" dirty="0">
              <a:solidFill>
                <a:srgbClr val="FFFFFF"/>
              </a:solidFill>
              <a:latin typeface="Arial" panose="020B0604020202020204" pitchFamily="34" charset="0"/>
              <a:ea typeface="Open Sauce"/>
              <a:cs typeface="Arial" panose="020B0604020202020204" pitchFamily="34" charset="0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u="none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u="none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u="none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u="none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96FEC784-CADC-231D-D260-DB103A211280}"/>
              </a:ext>
            </a:extLst>
          </p:cNvPr>
          <p:cNvSpPr txBox="1"/>
          <p:nvPr/>
        </p:nvSpPr>
        <p:spPr>
          <a:xfrm>
            <a:off x="875688" y="2592681"/>
            <a:ext cx="1057071" cy="1209533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6020"/>
              </a:lnSpc>
            </a:pPr>
            <a:r>
              <a:rPr lang="en-US" sz="4300" b="1" dirty="0">
                <a:solidFill>
                  <a:srgbClr val="FFFFFF"/>
                </a:solidFill>
                <a:latin typeface="Brush Script MT" panose="03060802040406070304" pitchFamily="66" charset="0"/>
                <a:ea typeface="HK Modular"/>
                <a:cs typeface="HK Modular"/>
                <a:sym typeface="HK Modular"/>
              </a:rPr>
              <a:t>4.</a:t>
            </a:r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AED0E932-1709-0A5B-2C80-052B2F3DEB97}"/>
              </a:ext>
            </a:extLst>
          </p:cNvPr>
          <p:cNvSpPr txBox="1"/>
          <p:nvPr/>
        </p:nvSpPr>
        <p:spPr>
          <a:xfrm>
            <a:off x="917460" y="3336710"/>
            <a:ext cx="1057071" cy="120953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l">
              <a:lnSpc>
                <a:spcPts val="6020"/>
              </a:lnSpc>
            </a:pPr>
            <a:r>
              <a:rPr lang="en-US" sz="4300" b="1" dirty="0">
                <a:solidFill>
                  <a:srgbClr val="FFFFFF"/>
                </a:solidFill>
                <a:latin typeface="Brush Script MT" panose="03060802040406070304" pitchFamily="66" charset="0"/>
                <a:ea typeface="HK Modular"/>
                <a:cs typeface="HK Modular"/>
                <a:sym typeface="HK Modular"/>
              </a:rPr>
              <a:t>5.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8437D702-6EDC-F253-514F-DA27C73C7FE8}"/>
              </a:ext>
            </a:extLst>
          </p:cNvPr>
          <p:cNvSpPr txBox="1"/>
          <p:nvPr/>
        </p:nvSpPr>
        <p:spPr>
          <a:xfrm>
            <a:off x="886010" y="4800146"/>
            <a:ext cx="1057071" cy="1209533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6020"/>
              </a:lnSpc>
            </a:pPr>
            <a:r>
              <a:rPr lang="en-US" sz="4300" b="1" dirty="0">
                <a:solidFill>
                  <a:srgbClr val="FFFFFF"/>
                </a:solidFill>
                <a:latin typeface="Brush Script MT" panose="03060802040406070304" pitchFamily="66" charset="0"/>
                <a:ea typeface="HK Modular"/>
                <a:cs typeface="HK Modular"/>
                <a:sym typeface="HK Modular"/>
              </a:rPr>
              <a:t>7.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D75B17C8-7FC7-BBE3-2002-ABC839594199}"/>
              </a:ext>
            </a:extLst>
          </p:cNvPr>
          <p:cNvSpPr txBox="1"/>
          <p:nvPr/>
        </p:nvSpPr>
        <p:spPr>
          <a:xfrm>
            <a:off x="875688" y="5533725"/>
            <a:ext cx="1057071" cy="1209533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6020"/>
              </a:lnSpc>
            </a:pPr>
            <a:r>
              <a:rPr lang="en-US" sz="4300" b="1" dirty="0">
                <a:solidFill>
                  <a:srgbClr val="FFFFFF"/>
                </a:solidFill>
                <a:latin typeface="Brush Script MT" panose="03060802040406070304" pitchFamily="66" charset="0"/>
                <a:ea typeface="HK Modular"/>
                <a:cs typeface="HK Modular"/>
                <a:sym typeface="HK Modular"/>
              </a:rPr>
              <a:t>8.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A5420E68-0117-505D-3DB1-D058830306DE}"/>
              </a:ext>
            </a:extLst>
          </p:cNvPr>
          <p:cNvSpPr txBox="1"/>
          <p:nvPr/>
        </p:nvSpPr>
        <p:spPr>
          <a:xfrm>
            <a:off x="847618" y="6291819"/>
            <a:ext cx="1057071" cy="1209533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6020"/>
              </a:lnSpc>
            </a:pPr>
            <a:r>
              <a:rPr lang="en-US" sz="4300" b="1" dirty="0">
                <a:solidFill>
                  <a:srgbClr val="FFFFFF"/>
                </a:solidFill>
                <a:latin typeface="Brush Script MT" panose="03060802040406070304" pitchFamily="66" charset="0"/>
                <a:ea typeface="HK Modular"/>
                <a:cs typeface="HK Modular"/>
                <a:sym typeface="HK Modular"/>
              </a:rPr>
              <a:t>9.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A36FDD5-1D0D-54D8-FC39-9172909734F2}"/>
              </a:ext>
            </a:extLst>
          </p:cNvPr>
          <p:cNvSpPr txBox="1"/>
          <p:nvPr/>
        </p:nvSpPr>
        <p:spPr>
          <a:xfrm>
            <a:off x="846866" y="7000012"/>
            <a:ext cx="1057071" cy="1209533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6020"/>
              </a:lnSpc>
            </a:pPr>
            <a:r>
              <a:rPr lang="en-US" sz="4300" b="1" dirty="0">
                <a:solidFill>
                  <a:srgbClr val="FFFFFF"/>
                </a:solidFill>
                <a:latin typeface="Brush Script MT" panose="03060802040406070304" pitchFamily="66" charset="0"/>
                <a:ea typeface="HK Modular"/>
                <a:cs typeface="HK Modular"/>
                <a:sym typeface="HK Modular"/>
              </a:rPr>
              <a:t>10.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296A67-ED45-943D-B64C-21F8F6BEC043}"/>
              </a:ext>
            </a:extLst>
          </p:cNvPr>
          <p:cNvSpPr txBox="1"/>
          <p:nvPr/>
        </p:nvSpPr>
        <p:spPr>
          <a:xfrm>
            <a:off x="901735" y="4067935"/>
            <a:ext cx="1057071" cy="120953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l">
              <a:lnSpc>
                <a:spcPts val="6020"/>
              </a:lnSpc>
            </a:pPr>
            <a:r>
              <a:rPr lang="en-US" sz="4300" b="1" dirty="0">
                <a:solidFill>
                  <a:srgbClr val="FFFFFF"/>
                </a:solidFill>
                <a:latin typeface="Brush Script MT" panose="03060802040406070304" pitchFamily="66" charset="0"/>
                <a:ea typeface="HK Modular"/>
                <a:cs typeface="HK Modular"/>
                <a:sym typeface="HK Modular"/>
              </a:rPr>
              <a:t>6.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EA681831-F3A3-6B97-F973-65746F39A8AB}"/>
              </a:ext>
            </a:extLst>
          </p:cNvPr>
          <p:cNvSpPr txBox="1"/>
          <p:nvPr/>
        </p:nvSpPr>
        <p:spPr>
          <a:xfrm>
            <a:off x="863736" y="7761511"/>
            <a:ext cx="1057071" cy="1209533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6020"/>
              </a:lnSpc>
            </a:pPr>
            <a:r>
              <a:rPr lang="en-US" sz="4300" b="1" dirty="0">
                <a:solidFill>
                  <a:srgbClr val="FFFFFF"/>
                </a:solidFill>
                <a:latin typeface="Brush Script MT" panose="03060802040406070304" pitchFamily="66" charset="0"/>
                <a:ea typeface="HK Modular"/>
                <a:cs typeface="HK Modular"/>
                <a:sym typeface="HK Modular"/>
              </a:rPr>
              <a:t>11.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55BDB607-1342-D8E1-3E46-C707D08BC3F7}"/>
              </a:ext>
            </a:extLst>
          </p:cNvPr>
          <p:cNvSpPr txBox="1"/>
          <p:nvPr/>
        </p:nvSpPr>
        <p:spPr>
          <a:xfrm>
            <a:off x="875688" y="8496918"/>
            <a:ext cx="1057071" cy="1209533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6020"/>
              </a:lnSpc>
            </a:pPr>
            <a:r>
              <a:rPr lang="en-US" sz="4300" b="1" dirty="0">
                <a:solidFill>
                  <a:srgbClr val="FFFFFF"/>
                </a:solidFill>
                <a:latin typeface="Brush Script MT" panose="03060802040406070304" pitchFamily="66" charset="0"/>
                <a:ea typeface="HK Modular"/>
                <a:cs typeface="HK Modular"/>
                <a:sym typeface="HK Modular"/>
              </a:rPr>
              <a:t>12.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44C4-6456-CF9B-0C0A-48649FC12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A0347B3-4B48-A2E1-964D-0D647160853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2DFF832-F396-8108-689B-8B02F568BF20}"/>
              </a:ext>
            </a:extLst>
          </p:cNvPr>
          <p:cNvSpPr/>
          <p:nvPr/>
        </p:nvSpPr>
        <p:spPr>
          <a:xfrm rot="5400000">
            <a:off x="-361950" y="-361950"/>
            <a:ext cx="190119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51CEB54-A96D-B184-43BD-A1FC2D14C81B}"/>
              </a:ext>
            </a:extLst>
          </p:cNvPr>
          <p:cNvSpPr/>
          <p:nvPr/>
        </p:nvSpPr>
        <p:spPr>
          <a:xfrm rot="5400000" flipV="1">
            <a:off x="968538" y="-7174058"/>
            <a:ext cx="15392400" cy="182118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sz="1800" b="0" i="0" u="none" strike="noStrike" kern="1200" baseline="0" dirty="0">
                <a:solidFill>
                  <a:srgbClr val="F2F2F2"/>
                </a:solidFill>
                <a:latin typeface="Arial" panose="020B0604020202020204" pitchFamily="34" charset="0"/>
              </a:rPr>
              <a:t> →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9B1A6E-5A25-AC38-FFE0-AAD604C026DC}"/>
              </a:ext>
            </a:extLst>
          </p:cNvPr>
          <p:cNvSpPr txBox="1"/>
          <p:nvPr/>
        </p:nvSpPr>
        <p:spPr>
          <a:xfrm>
            <a:off x="228600" y="922719"/>
            <a:ext cx="13074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1.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Vue d'ensemble de l'architecture MLOps du Projet Météo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A5A24DDD-28E1-90C5-656E-61BB2FAC8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2600" y="626301"/>
            <a:ext cx="96012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6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CC460-5B76-3E16-64AD-890E77A2A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3E335CA-EAA7-4A8C-F8A5-89B268AEA5A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CA184D3-C9A3-CDA8-FD21-915E2421F478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98F53BC-DEAE-F271-FEE0-3A530900308A}"/>
              </a:ext>
            </a:extLst>
          </p:cNvPr>
          <p:cNvSpPr/>
          <p:nvPr/>
        </p:nvSpPr>
        <p:spPr>
          <a:xfrm rot="5400000" flipV="1">
            <a:off x="1368990" y="-7162800"/>
            <a:ext cx="15392400" cy="182118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FDFA64-7768-E868-8B66-3E426F132A1C}"/>
              </a:ext>
            </a:extLst>
          </p:cNvPr>
          <p:cNvSpPr txBox="1"/>
          <p:nvPr/>
        </p:nvSpPr>
        <p:spPr>
          <a:xfrm>
            <a:off x="228600" y="922719"/>
            <a:ext cx="1000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2.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Contexte, Problématique, Défis &amp; Objectif</a:t>
            </a:r>
          </a:p>
        </p:txBody>
      </p:sp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320A2DA1-4EC5-F5A6-B7D5-B6594C7A2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1736182"/>
              </p:ext>
            </p:extLst>
          </p:nvPr>
        </p:nvGraphicFramePr>
        <p:xfrm>
          <a:off x="649827" y="2211684"/>
          <a:ext cx="4953000" cy="6715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7DDB690F-7167-8F70-BE5E-C7545EDBDDCA}"/>
              </a:ext>
            </a:extLst>
          </p:cNvPr>
          <p:cNvSpPr txBox="1"/>
          <p:nvPr/>
        </p:nvSpPr>
        <p:spPr>
          <a:xfrm>
            <a:off x="5486400" y="3279120"/>
            <a:ext cx="124968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● </a:t>
            </a:r>
            <a:r>
              <a:rPr lang="fr-FR" sz="25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 météo australiennes </a:t>
            </a:r>
            <a:r>
              <a:rPr lang="fr-FR" sz="2500" b="0" i="0" u="none" strike="noStrike" kern="1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couvrant plus de 10 ans d’observations quotidiennes</a:t>
            </a:r>
          </a:p>
          <a:p>
            <a:endParaRPr lang="fr-FR" sz="2500" b="0" i="0" u="none" strike="noStrike" kern="10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500" kern="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fr-FR" sz="25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binaire : prédire RainTomorrow malgré le déséquilibre des classes</a:t>
            </a:r>
          </a:p>
          <a:p>
            <a:endParaRPr lang="fr-F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fr-FR" sz="25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Non-linéarités, géographie, saisonnalité, latence de validation</a:t>
            </a:r>
          </a:p>
          <a:p>
            <a:endParaRPr lang="fr-F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● </a:t>
            </a:r>
            <a:r>
              <a:rPr lang="fr-FR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pipeline MLOps automatisé, traçable et réentraînable</a:t>
            </a:r>
          </a:p>
          <a:p>
            <a:endParaRPr lang="fr-FR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fr-FR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A6109-53A3-F445-2863-47E9A7D1B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A1F041-FD64-EDA7-3FC4-1540DBF5BD5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E049782-C767-A2A8-DCA5-DC1838616EE2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6E5677F-44B8-4764-1AD4-BAC2E6B9C6EC}"/>
              </a:ext>
            </a:extLst>
          </p:cNvPr>
          <p:cNvSpPr/>
          <p:nvPr/>
        </p:nvSpPr>
        <p:spPr>
          <a:xfrm rot="5400000" flipV="1">
            <a:off x="1409700" y="-7162800"/>
            <a:ext cx="15392400" cy="182118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endParaRPr lang="fr-FR"/>
          </a:p>
          <a:p>
            <a:pPr lvl="0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A5A385-E3B7-120C-CC01-3C164F972A79}"/>
              </a:ext>
            </a:extLst>
          </p:cNvPr>
          <p:cNvSpPr txBox="1"/>
          <p:nvPr/>
        </p:nvSpPr>
        <p:spPr>
          <a:xfrm>
            <a:off x="228600" y="922719"/>
            <a:ext cx="1767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3. </a:t>
            </a:r>
            <a:r>
              <a:rPr lang="fr-FR" sz="3600" b="1" i="0" u="none" strike="noStrike" kern="100" baseline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Engineering, Modélisation &amp; Résultats clés</a:t>
            </a:r>
            <a:endParaRPr lang="en-US" sz="3600" b="1" i="0" u="none" strike="noStrike" kern="1200" baseline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3600" b="1" dirty="0">
              <a:solidFill>
                <a:schemeClr val="bg1">
                  <a:lumMod val="9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CED13658-9C73-6DFB-3EB8-54D76AB91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517476"/>
              </p:ext>
            </p:extLst>
          </p:nvPr>
        </p:nvGraphicFramePr>
        <p:xfrm>
          <a:off x="457200" y="2826736"/>
          <a:ext cx="17373600" cy="193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C6E7556C-4717-9930-1B72-B8072665C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0980753"/>
              </p:ext>
            </p:extLst>
          </p:nvPr>
        </p:nvGraphicFramePr>
        <p:xfrm>
          <a:off x="457200" y="4791274"/>
          <a:ext cx="17373600" cy="193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504F6792-C956-8AEC-860E-158630A38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253444"/>
              </p:ext>
            </p:extLst>
          </p:nvPr>
        </p:nvGraphicFramePr>
        <p:xfrm>
          <a:off x="478971" y="6739483"/>
          <a:ext cx="17373600" cy="1935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</p:spTree>
    <p:extLst>
      <p:ext uri="{BB962C8B-B14F-4D97-AF65-F5344CB8AC3E}">
        <p14:creationId xmlns:p14="http://schemas.microsoft.com/office/powerpoint/2010/main" val="2468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64B97-FE97-EB32-AAC0-8A348671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4B797D0-9F0E-BC0B-B9F6-ED73EA9CBE2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4D46738-56FB-693D-0E1C-E8273D3BF121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D91D6F-E441-2A0E-AB4B-300B4E86137C}"/>
              </a:ext>
            </a:extLst>
          </p:cNvPr>
          <p:cNvSpPr txBox="1"/>
          <p:nvPr/>
        </p:nvSpPr>
        <p:spPr>
          <a:xfrm>
            <a:off x="228600" y="922719"/>
            <a:ext cx="1408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4.a.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de Prédiction (FastAPI), PostgreSQL &amp; Tests Unitaires</a:t>
            </a:r>
          </a:p>
        </p:txBody>
      </p:sp>
      <p:pic>
        <p:nvPicPr>
          <p:cNvPr id="11" name="Picture 10" descr="A diagram of weather prediction&#10;&#10;Description automatically generated">
            <a:extLst>
              <a:ext uri="{FF2B5EF4-FFF2-40B4-BE49-F238E27FC236}">
                <a16:creationId xmlns:a16="http://schemas.microsoft.com/office/drawing/2014/main" id="{0F5426D0-EACF-1906-2F49-6F98A8E90A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21310"/>
            <a:ext cx="7848600" cy="6013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90612C-D32F-FE8E-8B8F-A967C0A72B56}"/>
              </a:ext>
            </a:extLst>
          </p:cNvPr>
          <p:cNvSpPr txBox="1"/>
          <p:nvPr/>
        </p:nvSpPr>
        <p:spPr>
          <a:xfrm>
            <a:off x="9128760" y="2915200"/>
            <a:ext cx="89306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modulaire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Chaque endpoint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répond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une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tâche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spécifique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Flux de données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l’extraction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données brutes à la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prédiction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Flexibilité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d’utilisation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Prédictions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automatiques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des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l’utilisateur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Compatible avec un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orchestrateur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workflow (Airflow)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Compatible avec une solution de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suivi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MLFlow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69B5D-AB62-AC20-31AB-A5126245F41C}"/>
              </a:ext>
            </a:extLst>
          </p:cNvPr>
          <p:cNvSpPr txBox="1"/>
          <p:nvPr/>
        </p:nvSpPr>
        <p:spPr>
          <a:xfrm>
            <a:off x="762000" y="9108208"/>
            <a:ext cx="16946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Notre API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respecte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principes REST tout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permettant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déploiement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une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évolution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une maintenance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simplifiée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86AC4-8420-7052-2B31-119FEE67323D}"/>
              </a:ext>
            </a:extLst>
          </p:cNvPr>
          <p:cNvSpPr txBox="1"/>
          <p:nvPr/>
        </p:nvSpPr>
        <p:spPr>
          <a:xfrm>
            <a:off x="2590800" y="8298113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Schéma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realisé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la solution Napkin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01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64B97-FE97-EB32-AAC0-8A348671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4B797D0-9F0E-BC0B-B9F6-ED73EA9CBE2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4D46738-56FB-693D-0E1C-E8273D3BF121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D91D6F-E441-2A0E-AB4B-300B4E86137C}"/>
              </a:ext>
            </a:extLst>
          </p:cNvPr>
          <p:cNvSpPr txBox="1"/>
          <p:nvPr/>
        </p:nvSpPr>
        <p:spPr>
          <a:xfrm>
            <a:off x="228600" y="922719"/>
            <a:ext cx="14308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4.b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de Prédiction (FastAPI), PostgreSQL &amp; Tests Unitaires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0612C-D32F-FE8E-8B8F-A967C0A72B56}"/>
              </a:ext>
            </a:extLst>
          </p:cNvPr>
          <p:cNvSpPr txBox="1"/>
          <p:nvPr/>
        </p:nvSpPr>
        <p:spPr>
          <a:xfrm>
            <a:off x="9433560" y="2095389"/>
            <a:ext cx="847725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script est bien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ainsi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la base de données et les endpoints,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cependant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faute de temps,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cela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n’a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été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intégré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l’application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Sécurité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mutlicouches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Hachage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mots de passe (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bcrypt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tokens JWT pour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s’authentifier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avec des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rôles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limitant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accès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administrateur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 les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règles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 de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l’API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(endpoints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spécifiques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/user (POST), /token, /user (GET) pour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l’administrateur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des entrées avec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Pydantic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gestion des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erreurs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Contrôle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accès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Initialisation de la base de données au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lancement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l’application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(init_db.py) et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gère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operations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d’exécution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ajout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d’utilisateur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authentication) – user_api.py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86AC4-8420-7052-2B31-119FEE67323D}"/>
              </a:ext>
            </a:extLst>
          </p:cNvPr>
          <p:cNvSpPr txBox="1"/>
          <p:nvPr/>
        </p:nvSpPr>
        <p:spPr>
          <a:xfrm>
            <a:off x="2834640" y="8228664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Schéma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realisé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la solution Napkin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Picture 4" descr="A diagram of a application&#10;&#10;Description automatically generated">
            <a:extLst>
              <a:ext uri="{FF2B5EF4-FFF2-40B4-BE49-F238E27FC236}">
                <a16:creationId xmlns:a16="http://schemas.microsoft.com/office/drawing/2014/main" id="{BB386B5A-B748-8080-7E75-E359F6534A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359760"/>
            <a:ext cx="88582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10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64B97-FE97-EB32-AAC0-8A348671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4B797D0-9F0E-BC0B-B9F6-ED73EA9CBE2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4D46738-56FB-693D-0E1C-E8273D3BF121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D91D6F-E441-2A0E-AB4B-300B4E86137C}"/>
              </a:ext>
            </a:extLst>
          </p:cNvPr>
          <p:cNvSpPr txBox="1"/>
          <p:nvPr/>
        </p:nvSpPr>
        <p:spPr>
          <a:xfrm>
            <a:off x="228600" y="922719"/>
            <a:ext cx="14023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4.c.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de prédiction (FastAPI), PostgreSQL &amp; Tests Unitaires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0612C-D32F-FE8E-8B8F-A967C0A72B56}"/>
              </a:ext>
            </a:extLst>
          </p:cNvPr>
          <p:cNvSpPr txBox="1"/>
          <p:nvPr/>
        </p:nvSpPr>
        <p:spPr>
          <a:xfrm>
            <a:off x="8666454" y="2250240"/>
            <a:ext cx="9392945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Difficulté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initiale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pour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exécuter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tests sur des endpoints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dont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mlflow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donc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lié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l’exécution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serveur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MLFlow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des modules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MLFlow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utilisant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mocks (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remplacements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script mock_mlflow.py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Utilisation de fixtures pour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configurer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l’environnement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test – script conftest.py: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Vérification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présence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dossiers/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fichiers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nécessaires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aux tests –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check_model_files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des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fonctions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utilisées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dans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– function mock_application_functions.py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des endpoints – script tests_unitaires.py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d’appels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endpoinds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extract, training, predict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Deux tests pour le endpoint /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predict_user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saisie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valides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invalides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69B5D-AB62-AC20-31AB-A5126245F41C}"/>
              </a:ext>
            </a:extLst>
          </p:cNvPr>
          <p:cNvSpPr txBox="1"/>
          <p:nvPr/>
        </p:nvSpPr>
        <p:spPr>
          <a:xfrm>
            <a:off x="678178" y="8363087"/>
            <a:ext cx="80187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de tests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couches pour une isolation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complète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tests.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Ils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s’exécutent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rapidement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sans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dépendance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des services externes (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MLFlow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tout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validant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comportement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GB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l’application</a:t>
            </a:r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E86AC4-8420-7052-2B31-119FEE67323D}"/>
              </a:ext>
            </a:extLst>
          </p:cNvPr>
          <p:cNvSpPr txBox="1"/>
          <p:nvPr/>
        </p:nvSpPr>
        <p:spPr>
          <a:xfrm>
            <a:off x="2819400" y="7982011"/>
            <a:ext cx="632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Schéma</a:t>
            </a: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realisé</a:t>
            </a: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avec la solution Napkin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8" name="Picture 7" descr="A diagram of a funnel&#10;&#10;Description automatically generated">
            <a:extLst>
              <a:ext uri="{FF2B5EF4-FFF2-40B4-BE49-F238E27FC236}">
                <a16:creationId xmlns:a16="http://schemas.microsoft.com/office/drawing/2014/main" id="{00E08293-B70A-C20B-E02A-F1D9556F7B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8311"/>
            <a:ext cx="74295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5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ACED8-502A-74D6-C44A-F02C906F9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6786D64-C1FB-8CB3-FFCF-0B76CD6F1B7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t="-38888" b="-3888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63EB4AD-887C-22F7-935D-E3B3F12E0A60}"/>
              </a:ext>
            </a:extLst>
          </p:cNvPr>
          <p:cNvSpPr/>
          <p:nvPr/>
        </p:nvSpPr>
        <p:spPr>
          <a:xfrm rot="5400000">
            <a:off x="0" y="0"/>
            <a:ext cx="18288000" cy="182880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56CCF23-283C-2D68-E2E1-91A1FD54D9F1}"/>
              </a:ext>
            </a:extLst>
          </p:cNvPr>
          <p:cNvSpPr/>
          <p:nvPr/>
        </p:nvSpPr>
        <p:spPr>
          <a:xfrm rot="5400000" flipV="1">
            <a:off x="342900" y="-7010400"/>
            <a:ext cx="15392400" cy="18211800"/>
          </a:xfrm>
          <a:custGeom>
            <a:avLst/>
            <a:gdLst/>
            <a:ahLst/>
            <a:cxnLst/>
            <a:rect l="l" t="t" r="r" b="b"/>
            <a:pathLst>
              <a:path w="18288000" h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fr-FR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90A378-E169-34EE-5243-C95A36313F44}"/>
              </a:ext>
            </a:extLst>
          </p:cNvPr>
          <p:cNvSpPr txBox="1"/>
          <p:nvPr/>
        </p:nvSpPr>
        <p:spPr>
          <a:xfrm>
            <a:off x="228600" y="922719"/>
            <a:ext cx="1093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5. </a:t>
            </a:r>
            <a:r>
              <a:rPr lang="fr-FR" sz="3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 &amp; Automatisation avec Airflow</a:t>
            </a:r>
          </a:p>
        </p:txBody>
      </p:sp>
      <p:pic>
        <p:nvPicPr>
          <p:cNvPr id="10" name="Image 9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20196" y="2095500"/>
            <a:ext cx="10172404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609600" y="3771901"/>
            <a:ext cx="6019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fr-FR" sz="2000" b="1" dirty="0">
                <a:solidFill>
                  <a:schemeClr val="bg1"/>
                </a:solidFill>
                <a:latin typeface="Arial" charset="0"/>
                <a:cs typeface="Arial" charset="0"/>
              </a:rPr>
              <a:t> </a:t>
            </a: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Simulation d'un flux Temps </a:t>
            </a:r>
            <a:r>
              <a:rPr lang="fr-FR" sz="2400" dirty="0">
                <a:solidFill>
                  <a:schemeClr val="bg1"/>
                </a:solidFill>
                <a:latin typeface="Arial" charset="0"/>
                <a:cs typeface="Arial" charset="0"/>
              </a:rPr>
              <a:t>R</a:t>
            </a: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éel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fr-FR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Arial" charset="0"/>
                <a:cs typeface="Arial" charset="0"/>
              </a:rPr>
              <a:t> Architecture à 3 </a:t>
            </a:r>
            <a:r>
              <a:rPr lang="fr-FR" sz="2400" dirty="0" err="1">
                <a:solidFill>
                  <a:schemeClr val="bg1"/>
                </a:solidFill>
                <a:latin typeface="Arial" charset="0"/>
                <a:cs typeface="Arial" charset="0"/>
              </a:rPr>
              <a:t>DAGs</a:t>
            </a:r>
            <a:r>
              <a:rPr lang="fr-FR" sz="2400" dirty="0">
                <a:solidFill>
                  <a:schemeClr val="bg1"/>
                </a:solidFill>
                <a:latin typeface="Arial" charset="0"/>
                <a:cs typeface="Arial" charset="0"/>
              </a:rPr>
              <a:t> interconnectés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fr-FR" sz="2400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Automatisation des </a:t>
            </a:r>
            <a:r>
              <a:rPr lang="fr-FR" sz="2400" dirty="0">
                <a:solidFill>
                  <a:schemeClr val="bg1"/>
                </a:solidFill>
                <a:latin typeface="Arial" charset="0"/>
                <a:cs typeface="Arial" charset="0"/>
              </a:rPr>
              <a:t>W</a:t>
            </a:r>
            <a:r>
              <a:rPr kumimoji="0" lang="fr-FR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orkflows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sz="2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19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1292</Words>
  <Application>Microsoft Office PowerPoint</Application>
  <PresentationFormat>Personnalisé</PresentationFormat>
  <Paragraphs>265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Open Sauce</vt:lpstr>
      <vt:lpstr>Arial</vt:lpstr>
      <vt:lpstr>Brush Script MT</vt:lpstr>
      <vt:lpstr>MV Boli</vt:lpstr>
      <vt:lpstr>Calibri</vt:lpstr>
      <vt:lpstr>Times New Roman</vt:lpstr>
      <vt:lpstr>Aileron</vt:lpstr>
      <vt:lpstr>Aptos</vt:lpstr>
      <vt:lpstr>HK Modular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Purple and Blue Futuristic 3D Digital Transformation Proposal Presentation</dc:title>
  <dc:creator>Christophe Levra</dc:creator>
  <cp:lastModifiedBy>Christophe Levra</cp:lastModifiedBy>
  <cp:revision>159</cp:revision>
  <cp:lastPrinted>2025-05-15T05:51:17Z</cp:lastPrinted>
  <dcterms:created xsi:type="dcterms:W3CDTF">2006-08-16T00:00:00Z</dcterms:created>
  <dcterms:modified xsi:type="dcterms:W3CDTF">2025-05-18T21:07:19Z</dcterms:modified>
  <dc:identifier>DAGmGqhfAeA</dc:identifier>
</cp:coreProperties>
</file>