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0" r:id="rId2"/>
    <p:sldId id="261" r:id="rId3"/>
    <p:sldId id="262" r:id="rId4"/>
    <p:sldId id="281" r:id="rId5"/>
    <p:sldId id="263" r:id="rId6"/>
    <p:sldId id="282" r:id="rId7"/>
    <p:sldId id="286" r:id="rId8"/>
    <p:sldId id="285" r:id="rId9"/>
    <p:sldId id="284"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08" autoAdjust="0"/>
    <p:restoredTop sz="94660"/>
  </p:normalViewPr>
  <p:slideViewPr>
    <p:cSldViewPr snapToGrid="0">
      <p:cViewPr varScale="1">
        <p:scale>
          <a:sx n="130" d="100"/>
          <a:sy n="130" d="100"/>
        </p:scale>
        <p:origin x="15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639176"/>
            <a:ext cx="12188825" cy="2188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a:xfrm>
            <a:off x="8103934" y="6686550"/>
            <a:ext cx="2584850" cy="218823"/>
          </a:xfrm>
          <a:prstGeom prst="rect">
            <a:avLst/>
          </a:prstGeom>
        </p:spPr>
        <p:txBody>
          <a:bodyPr/>
          <a:lstStyle/>
          <a:p>
            <a:fld id="{9184DA70-C731-4C70-880D-CCD4705E623C}" type="datetime1">
              <a:rPr lang="en-US" smtClean="0"/>
              <a:t>8/21/2021</a:t>
            </a:fld>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a:xfrm>
            <a:off x="10879282" y="6676172"/>
            <a:ext cx="780010" cy="218822"/>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a:xfrm>
            <a:off x="8103934" y="6686550"/>
            <a:ext cx="2584850" cy="218823"/>
          </a:xfrm>
          <a:prstGeom prst="rect">
            <a:avLst/>
          </a:prstGeom>
        </p:spPr>
        <p:txBody>
          <a:bodyPr/>
          <a:lstStyle/>
          <a:p>
            <a:fld id="{6587DA83-5663-4C9C-B9AA-0B40A3DAFF81}" type="datetime1">
              <a:rPr lang="en-US" smtClean="0"/>
              <a:t>8/21/2021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a:xfrm>
            <a:off x="1097279" y="6446838"/>
            <a:ext cx="6818262"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a:xfrm>
            <a:off x="10879282" y="6676172"/>
            <a:ext cx="780010" cy="218822"/>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a:xfrm>
            <a:off x="8103934" y="6686550"/>
            <a:ext cx="2584850" cy="218823"/>
          </a:xfrm>
          <a:prstGeom prst="rect">
            <a:avLst/>
          </a:prstGeom>
        </p:spPr>
        <p:txBody>
          <a:bodyPr/>
          <a:lstStyle/>
          <a:p>
            <a:fld id="{D9DF0F1C-5577-4ACB-BB62-DF8F3C494C7E}" type="datetime1">
              <a:rPr lang="en-US" smtClean="0"/>
              <a:t>8/21/2021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a:prstGeom prst="rect">
            <a:avLst/>
          </a:prstGeo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a:xfrm>
            <a:off x="10879282" y="6676172"/>
            <a:ext cx="780010" cy="218822"/>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solidFill>
          <a:schemeClr val="accent1">
            <a:lumMod val="20000"/>
            <a:lumOff val="80000"/>
            <a:alpha val="5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accent1">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20752"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a:prstGeom prst="rect">
            <a:avLst/>
          </a:prstGeom>
        </p:spPr>
        <p:txBody>
          <a:bodyPr/>
          <a:lstStyle>
            <a:lvl1pPr algn="l">
              <a:defRPr/>
            </a:lvl1pPr>
          </a:lstStyle>
          <a:p>
            <a:fld id="{92BEA474-078D-4E9B-9B14-09A87B19DC46}" type="datetime1">
              <a:rPr lang="en-US" smtClean="0"/>
              <a:t>8/21/2021</a:t>
            </a:fld>
            <a:endParaRPr lang="en-US" dirty="0"/>
          </a:p>
        </p:txBody>
      </p:sp>
      <p:sp>
        <p:nvSpPr>
          <p:cNvPr id="6" name="Footer Placeholder 5"/>
          <p:cNvSpPr>
            <a:spLocks noGrp="1"/>
          </p:cNvSpPr>
          <p:nvPr>
            <p:ph type="ftr" sz="quarter" idx="11"/>
          </p:nvPr>
        </p:nvSpPr>
        <p:spPr>
          <a:xfrm>
            <a:off x="5458983" y="6446520"/>
            <a:ext cx="5334019"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0879282" y="6676172"/>
            <a:ext cx="780010" cy="218822"/>
          </a:xfrm>
          <a:prstGeom prst="rect">
            <a:avLst/>
          </a:prstGeom>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5" y="0"/>
            <a:ext cx="12191985" cy="6858000"/>
          </a:xfrm>
          <a:solidFill>
            <a:schemeClr val="accent1">
              <a:lumMod val="60000"/>
              <a:lumOff val="4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1096898" y="161559"/>
            <a:ext cx="10113645" cy="743682"/>
          </a:xfrm>
        </p:spPr>
        <p:txBody>
          <a:bodyPr tIns="0" bIns="0" anchor="b">
            <a:noAutofit/>
          </a:bodyPr>
          <a:lstStyle>
            <a:lvl1pPr>
              <a:defRPr sz="3600" b="0">
                <a:solidFill>
                  <a:schemeClr val="tx1"/>
                </a:solidFill>
              </a:defRPr>
            </a:lvl1pPr>
          </a:lstStyle>
          <a:p>
            <a:r>
              <a:rPr lang="en-US" dirty="0"/>
              <a:t>Click to edit Master title style</a:t>
            </a:r>
          </a:p>
        </p:txBody>
      </p:sp>
      <p:sp>
        <p:nvSpPr>
          <p:cNvPr id="4" name="Text Placeholder 3"/>
          <p:cNvSpPr>
            <a:spLocks noGrp="1"/>
          </p:cNvSpPr>
          <p:nvPr>
            <p:ph type="body" sz="half" idx="2"/>
          </p:nvPr>
        </p:nvSpPr>
        <p:spPr>
          <a:xfrm>
            <a:off x="1270323" y="1229885"/>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4"/>
            <a:ext cx="10058400" cy="8838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365504"/>
            <a:ext cx="10058400" cy="487679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brennancenter.org/our-work/research-reports/criminal-justice-reform-state-level" TargetMode="External"/><Relationship Id="rId2" Type="http://schemas.openxmlformats.org/officeDocument/2006/relationships/hyperlink" Target="https://github.com/vera-institute/incarceration-trends" TargetMode="External"/><Relationship Id="rId1" Type="http://schemas.openxmlformats.org/officeDocument/2006/relationships/slideLayout" Target="../slideLayouts/slideLayout2.xml"/><Relationship Id="rId5" Type="http://schemas.openxmlformats.org/officeDocument/2006/relationships/hyperlink" Target="https://public.tableau.com/app/profile/liz.gewirtz/viz/IncarcerationRates_16280989165760/IncarcerationStory" TargetMode="External"/><Relationship Id="rId4" Type="http://schemas.openxmlformats.org/officeDocument/2006/relationships/hyperlink" Target="https://github.com/lgewirtz/Incarcera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3F2533-8726-47F7-AFF1-AC811169D31C}"/>
              </a:ext>
            </a:extLst>
          </p:cNvPr>
          <p:cNvPicPr/>
          <p:nvPr/>
        </p:nvPicPr>
        <p:blipFill>
          <a:blip r:embed="rId2">
            <a:extLst>
              <a:ext uri="{28A0092B-C50C-407E-A947-70E740481C1C}">
                <a14:useLocalDpi xmlns:a14="http://schemas.microsoft.com/office/drawing/2010/main" val="0"/>
              </a:ext>
            </a:extLst>
          </a:blip>
          <a:srcRect/>
          <a:stretch/>
        </p:blipFill>
        <p:spPr bwMode="auto">
          <a:xfrm>
            <a:off x="4010527" y="783334"/>
            <a:ext cx="4170947" cy="2088203"/>
          </a:xfrm>
          <a:prstGeom prst="rect">
            <a:avLst/>
          </a:prstGeom>
          <a:noFill/>
          <a:ln w="254000" cap="rnd">
            <a:noFill/>
          </a:ln>
          <a:effectLst/>
        </p:spPr>
      </p:pic>
      <p:sp>
        <p:nvSpPr>
          <p:cNvPr id="3" name="TextBox 2">
            <a:extLst>
              <a:ext uri="{FF2B5EF4-FFF2-40B4-BE49-F238E27FC236}">
                <a16:creationId xmlns:a16="http://schemas.microsoft.com/office/drawing/2014/main" id="{11A24A1F-2AC3-4CE3-B46E-A483A1C252AE}"/>
              </a:ext>
            </a:extLst>
          </p:cNvPr>
          <p:cNvSpPr txBox="1"/>
          <p:nvPr/>
        </p:nvSpPr>
        <p:spPr>
          <a:xfrm>
            <a:off x="3883470" y="3553326"/>
            <a:ext cx="5052767" cy="461665"/>
          </a:xfrm>
          <a:prstGeom prst="rect">
            <a:avLst/>
          </a:prstGeom>
          <a:noFill/>
        </p:spPr>
        <p:txBody>
          <a:bodyPr wrap="square" rtlCol="0">
            <a:spAutoFit/>
          </a:bodyPr>
          <a:lstStyle/>
          <a:p>
            <a:pPr algn="ctr"/>
            <a:r>
              <a:rPr lang="en-US" sz="2400" b="1" dirty="0"/>
              <a:t>U.S. Incarceration Rate Comparison</a:t>
            </a:r>
          </a:p>
        </p:txBody>
      </p:sp>
      <p:sp>
        <p:nvSpPr>
          <p:cNvPr id="4" name="TextBox 3">
            <a:extLst>
              <a:ext uri="{FF2B5EF4-FFF2-40B4-BE49-F238E27FC236}">
                <a16:creationId xmlns:a16="http://schemas.microsoft.com/office/drawing/2014/main" id="{AEFFC0B0-DED7-4875-9413-9B490FB60986}"/>
              </a:ext>
            </a:extLst>
          </p:cNvPr>
          <p:cNvSpPr txBox="1"/>
          <p:nvPr/>
        </p:nvSpPr>
        <p:spPr>
          <a:xfrm>
            <a:off x="1303699" y="4282289"/>
            <a:ext cx="10022186" cy="707886"/>
          </a:xfrm>
          <a:prstGeom prst="rect">
            <a:avLst/>
          </a:prstGeom>
          <a:noFill/>
        </p:spPr>
        <p:txBody>
          <a:bodyPr wrap="square" rtlCol="0">
            <a:spAutoFit/>
          </a:bodyPr>
          <a:lstStyle/>
          <a:p>
            <a:r>
              <a:rPr lang="en-US" sz="2000" dirty="0"/>
              <a:t>This study compares the rate of Black incarceration to the rate of total incarceration in the U.S.</a:t>
            </a:r>
          </a:p>
          <a:p>
            <a:endParaRPr lang="en-US" sz="2000" dirty="0"/>
          </a:p>
        </p:txBody>
      </p:sp>
    </p:spTree>
    <p:extLst>
      <p:ext uri="{BB962C8B-B14F-4D97-AF65-F5344CB8AC3E}">
        <p14:creationId xmlns:p14="http://schemas.microsoft.com/office/powerpoint/2010/main" val="398851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7313-8F3D-4083-8C40-9BB3C5541023}"/>
              </a:ext>
            </a:extLst>
          </p:cNvPr>
          <p:cNvSpPr>
            <a:spLocks noGrp="1"/>
          </p:cNvSpPr>
          <p:nvPr>
            <p:ph type="title"/>
          </p:nvPr>
        </p:nvSpPr>
        <p:spPr>
          <a:xfrm>
            <a:off x="1097280" y="286604"/>
            <a:ext cx="9901646" cy="514586"/>
          </a:xfrm>
        </p:spPr>
        <p:txBody>
          <a:bodyPr>
            <a:normAutofit/>
          </a:bodyPr>
          <a:lstStyle/>
          <a:p>
            <a:pPr algn="ctr"/>
            <a:r>
              <a:rPr lang="en-US" sz="2800" dirty="0"/>
              <a:t>Limitations of this Study</a:t>
            </a:r>
          </a:p>
        </p:txBody>
      </p:sp>
      <p:sp>
        <p:nvSpPr>
          <p:cNvPr id="3" name="Content Placeholder 2">
            <a:extLst>
              <a:ext uri="{FF2B5EF4-FFF2-40B4-BE49-F238E27FC236}">
                <a16:creationId xmlns:a16="http://schemas.microsoft.com/office/drawing/2014/main" id="{AAF1E3A1-3B42-460C-86D5-E79064C6B7E2}"/>
              </a:ext>
            </a:extLst>
          </p:cNvPr>
          <p:cNvSpPr>
            <a:spLocks noGrp="1"/>
          </p:cNvSpPr>
          <p:nvPr>
            <p:ph idx="1"/>
          </p:nvPr>
        </p:nvSpPr>
        <p:spPr>
          <a:xfrm>
            <a:off x="1066800" y="884226"/>
            <a:ext cx="10058400" cy="1576252"/>
          </a:xfrm>
        </p:spPr>
        <p:txBody>
          <a:bodyPr>
            <a:normAutofit/>
          </a:bodyPr>
          <a:lstStyle/>
          <a:p>
            <a:pPr lvl="1" indent="-365760">
              <a:spcBef>
                <a:spcPts val="2400"/>
              </a:spcBef>
              <a:buFont typeface="Wingdings" panose="05000000000000000000" pitchFamily="2" charset="2"/>
              <a:buChar char="§"/>
            </a:pPr>
            <a:r>
              <a:rPr lang="en-US" sz="1800" dirty="0"/>
              <a:t>Data was sourced from the </a:t>
            </a:r>
            <a:r>
              <a:rPr lang="en-US" sz="1800" dirty="0">
                <a:hlinkClick r:id="rId2"/>
              </a:rPr>
              <a:t>Vera Institute of Justice</a:t>
            </a:r>
            <a:r>
              <a:rPr lang="en-US" sz="1800" dirty="0"/>
              <a:t>.  Since youth under age 15 and adults over 64 are at very low risk of jail incarceration, Vera removed these age groups from the dataset.</a:t>
            </a:r>
          </a:p>
          <a:p>
            <a:pPr lvl="1" indent="-365760">
              <a:spcBef>
                <a:spcPts val="2400"/>
              </a:spcBef>
              <a:buFont typeface="Wingdings" panose="05000000000000000000" pitchFamily="2" charset="2"/>
              <a:buChar char="§"/>
            </a:pPr>
            <a:r>
              <a:rPr lang="en-US" sz="1800" dirty="0"/>
              <a:t>Since there were many null values in the years 1970-1989 and 2017-2018, this study used only data from 1990-2016.</a:t>
            </a:r>
          </a:p>
        </p:txBody>
      </p:sp>
      <p:sp>
        <p:nvSpPr>
          <p:cNvPr id="5" name="Title 1">
            <a:extLst>
              <a:ext uri="{FF2B5EF4-FFF2-40B4-BE49-F238E27FC236}">
                <a16:creationId xmlns:a16="http://schemas.microsoft.com/office/drawing/2014/main" id="{97C04D3A-9A82-4390-958F-6EB89B7BA0CF}"/>
              </a:ext>
            </a:extLst>
          </p:cNvPr>
          <p:cNvSpPr txBox="1">
            <a:spLocks/>
          </p:cNvSpPr>
          <p:nvPr/>
        </p:nvSpPr>
        <p:spPr>
          <a:xfrm>
            <a:off x="1066800" y="2696609"/>
            <a:ext cx="9601200" cy="51458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2800" dirty="0"/>
              <a:t>Endnote</a:t>
            </a:r>
          </a:p>
        </p:txBody>
      </p:sp>
      <p:sp>
        <p:nvSpPr>
          <p:cNvPr id="6" name="TextBox 5">
            <a:extLst>
              <a:ext uri="{FF2B5EF4-FFF2-40B4-BE49-F238E27FC236}">
                <a16:creationId xmlns:a16="http://schemas.microsoft.com/office/drawing/2014/main" id="{826CFFED-B9FE-4FE3-A7B0-02801E4DD90B}"/>
              </a:ext>
            </a:extLst>
          </p:cNvPr>
          <p:cNvSpPr txBox="1"/>
          <p:nvPr/>
        </p:nvSpPr>
        <p:spPr>
          <a:xfrm>
            <a:off x="1066800" y="3211195"/>
            <a:ext cx="9997441" cy="369332"/>
          </a:xfrm>
          <a:prstGeom prst="rect">
            <a:avLst/>
          </a:prstGeom>
          <a:noFill/>
        </p:spPr>
        <p:txBody>
          <a:bodyPr wrap="square" rtlCol="0">
            <a:spAutoFit/>
          </a:bodyPr>
          <a:lstStyle/>
          <a:p>
            <a:r>
              <a:rPr lang="en-US" sz="1400" baseline="30000" dirty="0"/>
              <a:t>1</a:t>
            </a:r>
            <a:r>
              <a:rPr lang="en-US" dirty="0"/>
              <a:t> </a:t>
            </a:r>
            <a:r>
              <a:rPr lang="en-US" dirty="0">
                <a:hlinkClick r:id="rId3"/>
              </a:rPr>
              <a:t>Criminal Justice Reform at the State Level</a:t>
            </a:r>
            <a:r>
              <a:rPr lang="en-US" dirty="0"/>
              <a:t>, Brennan Center for Justice, retrieved 8/6/2021</a:t>
            </a:r>
          </a:p>
        </p:txBody>
      </p:sp>
      <p:sp>
        <p:nvSpPr>
          <p:cNvPr id="7" name="Title 1">
            <a:extLst>
              <a:ext uri="{FF2B5EF4-FFF2-40B4-BE49-F238E27FC236}">
                <a16:creationId xmlns:a16="http://schemas.microsoft.com/office/drawing/2014/main" id="{307AC5C0-8431-4CC7-AEC9-B0829E6C98EF}"/>
              </a:ext>
            </a:extLst>
          </p:cNvPr>
          <p:cNvSpPr txBox="1">
            <a:spLocks/>
          </p:cNvSpPr>
          <p:nvPr/>
        </p:nvSpPr>
        <p:spPr>
          <a:xfrm>
            <a:off x="1097280" y="3904098"/>
            <a:ext cx="9601200" cy="51458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2800" dirty="0"/>
              <a:t>For More Information</a:t>
            </a:r>
          </a:p>
        </p:txBody>
      </p:sp>
      <p:sp>
        <p:nvSpPr>
          <p:cNvPr id="9" name="Content Placeholder 2">
            <a:extLst>
              <a:ext uri="{FF2B5EF4-FFF2-40B4-BE49-F238E27FC236}">
                <a16:creationId xmlns:a16="http://schemas.microsoft.com/office/drawing/2014/main" id="{F3F4D711-CB16-47E0-A5B3-50F5601EB8F0}"/>
              </a:ext>
            </a:extLst>
          </p:cNvPr>
          <p:cNvSpPr txBox="1">
            <a:spLocks/>
          </p:cNvSpPr>
          <p:nvPr/>
        </p:nvSpPr>
        <p:spPr>
          <a:xfrm>
            <a:off x="1097280" y="4423649"/>
            <a:ext cx="10058400" cy="157625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indent="-365760">
              <a:spcBef>
                <a:spcPts val="2400"/>
              </a:spcBef>
              <a:buFont typeface="Wingdings" panose="05000000000000000000" pitchFamily="2" charset="2"/>
              <a:buChar char="§"/>
            </a:pPr>
            <a:r>
              <a:rPr lang="en-US" sz="1800" dirty="0"/>
              <a:t>Visit this study’s </a:t>
            </a:r>
            <a:r>
              <a:rPr lang="en-US" sz="1800" dirty="0">
                <a:hlinkClick r:id="rId4"/>
              </a:rPr>
              <a:t>Github</a:t>
            </a:r>
            <a:endParaRPr lang="en-US" sz="1800" dirty="0"/>
          </a:p>
          <a:p>
            <a:pPr lvl="1" indent="-365760">
              <a:spcBef>
                <a:spcPts val="2400"/>
              </a:spcBef>
              <a:buFont typeface="Wingdings" panose="05000000000000000000" pitchFamily="2" charset="2"/>
              <a:buChar char="§"/>
            </a:pPr>
            <a:r>
              <a:rPr lang="en-US" sz="1800" dirty="0"/>
              <a:t>For an interactive view of the data, please visit</a:t>
            </a:r>
            <a:br>
              <a:rPr lang="en-US" sz="1800" dirty="0"/>
            </a:br>
            <a:r>
              <a:rPr lang="en-US" sz="1800" dirty="0">
                <a:hlinkClick r:id="rId5"/>
              </a:rPr>
              <a:t>Tableau Visualizations</a:t>
            </a:r>
            <a:endParaRPr lang="en-US" sz="1800" dirty="0"/>
          </a:p>
        </p:txBody>
      </p:sp>
    </p:spTree>
    <p:extLst>
      <p:ext uri="{BB962C8B-B14F-4D97-AF65-F5344CB8AC3E}">
        <p14:creationId xmlns:p14="http://schemas.microsoft.com/office/powerpoint/2010/main" val="28930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26AD-60DE-420C-A570-FD2A5D5BCCD7}"/>
              </a:ext>
            </a:extLst>
          </p:cNvPr>
          <p:cNvSpPr>
            <a:spLocks noGrp="1"/>
          </p:cNvSpPr>
          <p:nvPr>
            <p:ph type="title"/>
          </p:nvPr>
        </p:nvSpPr>
        <p:spPr>
          <a:xfrm>
            <a:off x="1066800" y="103724"/>
            <a:ext cx="10058400" cy="883828"/>
          </a:xfrm>
        </p:spPr>
        <p:txBody>
          <a:bodyPr>
            <a:normAutofit/>
          </a:bodyPr>
          <a:lstStyle/>
          <a:p>
            <a:pPr algn="ctr"/>
            <a:r>
              <a:rPr lang="en-US" sz="2800" dirty="0"/>
              <a:t>The Rate of Incarceration in the U.S. has risen steadily </a:t>
            </a:r>
            <a:br>
              <a:rPr lang="en-US" sz="2800" dirty="0"/>
            </a:br>
            <a:r>
              <a:rPr lang="en-US" sz="2800" dirty="0"/>
              <a:t>since 1990, peaked in 2014, then slowly started to fall</a:t>
            </a:r>
          </a:p>
        </p:txBody>
      </p:sp>
      <p:sp>
        <p:nvSpPr>
          <p:cNvPr id="5" name="TextBox 4">
            <a:extLst>
              <a:ext uri="{FF2B5EF4-FFF2-40B4-BE49-F238E27FC236}">
                <a16:creationId xmlns:a16="http://schemas.microsoft.com/office/drawing/2014/main" id="{B123F590-7719-435C-9B01-D641526CB8EF}"/>
              </a:ext>
            </a:extLst>
          </p:cNvPr>
          <p:cNvSpPr txBox="1"/>
          <p:nvPr/>
        </p:nvSpPr>
        <p:spPr>
          <a:xfrm>
            <a:off x="592183" y="1109472"/>
            <a:ext cx="10711543" cy="646331"/>
          </a:xfrm>
          <a:prstGeom prst="rect">
            <a:avLst/>
          </a:prstGeom>
          <a:noFill/>
        </p:spPr>
        <p:txBody>
          <a:bodyPr wrap="square" rtlCol="0">
            <a:spAutoFit/>
          </a:bodyPr>
          <a:lstStyle/>
          <a:p>
            <a:pPr algn="ctr"/>
            <a:r>
              <a:rPr lang="en-US" sz="2000" b="1" dirty="0"/>
              <a:t>Rate of Total Population Incarcerated in the U.S. from 1990-2016</a:t>
            </a:r>
          </a:p>
          <a:p>
            <a:pPr algn="ctr"/>
            <a:r>
              <a:rPr lang="en-US" sz="1600" i="1" dirty="0"/>
              <a:t>All numbers are rates per 100,000 residents, ages 15-64</a:t>
            </a:r>
          </a:p>
        </p:txBody>
      </p:sp>
      <p:pic>
        <p:nvPicPr>
          <p:cNvPr id="11" name="Picture 10">
            <a:extLst>
              <a:ext uri="{FF2B5EF4-FFF2-40B4-BE49-F238E27FC236}">
                <a16:creationId xmlns:a16="http://schemas.microsoft.com/office/drawing/2014/main" id="{ED850D4A-4654-4703-89AD-AAA95FA98B6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97280" y="1909096"/>
            <a:ext cx="9686983" cy="4948904"/>
          </a:xfrm>
          <a:prstGeom prst="rect">
            <a:avLst/>
          </a:prstGeom>
        </p:spPr>
      </p:pic>
      <p:cxnSp>
        <p:nvCxnSpPr>
          <p:cNvPr id="13" name="Straight Connector 12">
            <a:extLst>
              <a:ext uri="{FF2B5EF4-FFF2-40B4-BE49-F238E27FC236}">
                <a16:creationId xmlns:a16="http://schemas.microsoft.com/office/drawing/2014/main" id="{5C80CEAB-8AC1-4472-A8BA-FD1F0A16AB5F}"/>
              </a:ext>
            </a:extLst>
          </p:cNvPr>
          <p:cNvCxnSpPr>
            <a:cxnSpLocks/>
          </p:cNvCxnSpPr>
          <p:nvPr/>
        </p:nvCxnSpPr>
        <p:spPr>
          <a:xfrm>
            <a:off x="226423" y="1051560"/>
            <a:ext cx="11843657" cy="0"/>
          </a:xfrm>
          <a:prstGeom prst="line">
            <a:avLst/>
          </a:prstGeom>
          <a:ln w="34925" cap="sq"/>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26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26AD-60DE-420C-A570-FD2A5D5BCCD7}"/>
              </a:ext>
            </a:extLst>
          </p:cNvPr>
          <p:cNvSpPr>
            <a:spLocks noGrp="1"/>
          </p:cNvSpPr>
          <p:nvPr>
            <p:ph type="title"/>
          </p:nvPr>
        </p:nvSpPr>
        <p:spPr>
          <a:xfrm>
            <a:off x="0" y="37929"/>
            <a:ext cx="12192000" cy="680045"/>
          </a:xfrm>
        </p:spPr>
        <p:txBody>
          <a:bodyPr>
            <a:normAutofit/>
          </a:bodyPr>
          <a:lstStyle/>
          <a:p>
            <a:pPr algn="ctr"/>
            <a:r>
              <a:rPr lang="en-US" sz="2800" dirty="0"/>
              <a:t>Correlation Between the Rate of Black Incarceration and Total Incarceration </a:t>
            </a:r>
          </a:p>
        </p:txBody>
      </p:sp>
      <p:cxnSp>
        <p:nvCxnSpPr>
          <p:cNvPr id="10" name="Straight Connector 9">
            <a:extLst>
              <a:ext uri="{FF2B5EF4-FFF2-40B4-BE49-F238E27FC236}">
                <a16:creationId xmlns:a16="http://schemas.microsoft.com/office/drawing/2014/main" id="{ADB42563-940D-42F3-8762-8B839BBDFA32}"/>
              </a:ext>
            </a:extLst>
          </p:cNvPr>
          <p:cNvCxnSpPr>
            <a:cxnSpLocks/>
          </p:cNvCxnSpPr>
          <p:nvPr/>
        </p:nvCxnSpPr>
        <p:spPr>
          <a:xfrm>
            <a:off x="174170" y="877389"/>
            <a:ext cx="11843657" cy="0"/>
          </a:xfrm>
          <a:prstGeom prst="line">
            <a:avLst/>
          </a:prstGeom>
          <a:ln w="34925" cap="sq"/>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0D371F-2595-459A-BC1F-CF61F1F3BE00}"/>
              </a:ext>
            </a:extLst>
          </p:cNvPr>
          <p:cNvSpPr txBox="1"/>
          <p:nvPr/>
        </p:nvSpPr>
        <p:spPr>
          <a:xfrm>
            <a:off x="278674" y="1036805"/>
            <a:ext cx="11739153" cy="584775"/>
          </a:xfrm>
          <a:prstGeom prst="rect">
            <a:avLst/>
          </a:prstGeom>
          <a:noFill/>
        </p:spPr>
        <p:txBody>
          <a:bodyPr wrap="square" rtlCol="0">
            <a:spAutoFit/>
          </a:bodyPr>
          <a:lstStyle/>
          <a:p>
            <a:pPr algn="ctr"/>
            <a:r>
              <a:rPr lang="en-US" sz="1600" dirty="0"/>
              <a:t>Using linear regression, the  line is almost horizontal, showing that there is very little correlation between the rate of black incarceration and total incarceration.  In addition there is high variance as illustrated by the many data points that fall far from the regression line. </a:t>
            </a:r>
            <a:endParaRPr lang="en-US" sz="1600" i="1" dirty="0"/>
          </a:p>
        </p:txBody>
      </p:sp>
      <p:pic>
        <p:nvPicPr>
          <p:cNvPr id="13" name="Picture 12">
            <a:extLst>
              <a:ext uri="{FF2B5EF4-FFF2-40B4-BE49-F238E27FC236}">
                <a16:creationId xmlns:a16="http://schemas.microsoft.com/office/drawing/2014/main" id="{EF9E6771-29DC-4828-991C-F078C6C1760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13806" y="1863634"/>
            <a:ext cx="11225347" cy="4890455"/>
          </a:xfrm>
          <a:prstGeom prst="rect">
            <a:avLst/>
          </a:prstGeom>
        </p:spPr>
      </p:pic>
    </p:spTree>
    <p:extLst>
      <p:ext uri="{BB962C8B-B14F-4D97-AF65-F5344CB8AC3E}">
        <p14:creationId xmlns:p14="http://schemas.microsoft.com/office/powerpoint/2010/main" val="53823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26AD-60DE-420C-A570-FD2A5D5BCCD7}"/>
              </a:ext>
            </a:extLst>
          </p:cNvPr>
          <p:cNvSpPr>
            <a:spLocks noGrp="1"/>
          </p:cNvSpPr>
          <p:nvPr>
            <p:ph type="title"/>
          </p:nvPr>
        </p:nvSpPr>
        <p:spPr>
          <a:xfrm>
            <a:off x="0" y="37929"/>
            <a:ext cx="12192000" cy="680045"/>
          </a:xfrm>
        </p:spPr>
        <p:txBody>
          <a:bodyPr>
            <a:normAutofit/>
          </a:bodyPr>
          <a:lstStyle/>
          <a:p>
            <a:pPr algn="ctr"/>
            <a:r>
              <a:rPr lang="en-US" sz="2800" dirty="0"/>
              <a:t>Correlation Between the Rate of White Incarceration and Total Incarceration </a:t>
            </a:r>
          </a:p>
        </p:txBody>
      </p:sp>
      <p:pic>
        <p:nvPicPr>
          <p:cNvPr id="9" name="Picture 8">
            <a:extLst>
              <a:ext uri="{FF2B5EF4-FFF2-40B4-BE49-F238E27FC236}">
                <a16:creationId xmlns:a16="http://schemas.microsoft.com/office/drawing/2014/main" id="{AA5FE7FA-ACCD-40C3-A0AD-1A7ECE00D0C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13805" y="2078844"/>
            <a:ext cx="11190515" cy="4779156"/>
          </a:xfrm>
          <a:prstGeom prst="rect">
            <a:avLst/>
          </a:prstGeom>
        </p:spPr>
      </p:pic>
      <p:cxnSp>
        <p:nvCxnSpPr>
          <p:cNvPr id="10" name="Straight Connector 9">
            <a:extLst>
              <a:ext uri="{FF2B5EF4-FFF2-40B4-BE49-F238E27FC236}">
                <a16:creationId xmlns:a16="http://schemas.microsoft.com/office/drawing/2014/main" id="{ADB42563-940D-42F3-8762-8B839BBDFA32}"/>
              </a:ext>
            </a:extLst>
          </p:cNvPr>
          <p:cNvCxnSpPr>
            <a:cxnSpLocks/>
          </p:cNvCxnSpPr>
          <p:nvPr/>
        </p:nvCxnSpPr>
        <p:spPr>
          <a:xfrm>
            <a:off x="174170" y="877389"/>
            <a:ext cx="11843657" cy="0"/>
          </a:xfrm>
          <a:prstGeom prst="line">
            <a:avLst/>
          </a:prstGeom>
          <a:ln w="34925" cap="sq"/>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0D371F-2595-459A-BC1F-CF61F1F3BE00}"/>
              </a:ext>
            </a:extLst>
          </p:cNvPr>
          <p:cNvSpPr txBox="1"/>
          <p:nvPr/>
        </p:nvSpPr>
        <p:spPr>
          <a:xfrm>
            <a:off x="278674" y="1036805"/>
            <a:ext cx="11739153" cy="830997"/>
          </a:xfrm>
          <a:prstGeom prst="rect">
            <a:avLst/>
          </a:prstGeom>
          <a:noFill/>
        </p:spPr>
        <p:txBody>
          <a:bodyPr wrap="square" rtlCol="0">
            <a:spAutoFit/>
          </a:bodyPr>
          <a:lstStyle/>
          <a:p>
            <a:pPr algn="ctr"/>
            <a:r>
              <a:rPr lang="en-US" sz="1600" dirty="0"/>
              <a:t>On the other hand, when comparing the rate of white incarceration to total incarceration, there is close correlation with much less variance</a:t>
            </a:r>
            <a:r>
              <a:rPr lang="en-US" sz="1000" dirty="0"/>
              <a:t>.</a:t>
            </a:r>
          </a:p>
          <a:p>
            <a:pPr algn="ctr"/>
            <a:endParaRPr lang="en-US" sz="1600" dirty="0"/>
          </a:p>
          <a:p>
            <a:pPr algn="ctr"/>
            <a:r>
              <a:rPr lang="en-US" sz="1600" i="1" dirty="0"/>
              <a:t>Hypothesis: In the U.S. the rate of incarceration in the total population will not predict rate of incarceration in the Black population.</a:t>
            </a:r>
          </a:p>
        </p:txBody>
      </p:sp>
    </p:spTree>
    <p:extLst>
      <p:ext uri="{BB962C8B-B14F-4D97-AF65-F5344CB8AC3E}">
        <p14:creationId xmlns:p14="http://schemas.microsoft.com/office/powerpoint/2010/main" val="72218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26AD-60DE-420C-A570-FD2A5D5BCCD7}"/>
              </a:ext>
            </a:extLst>
          </p:cNvPr>
          <p:cNvSpPr>
            <a:spLocks noGrp="1"/>
          </p:cNvSpPr>
          <p:nvPr>
            <p:ph type="title"/>
          </p:nvPr>
        </p:nvSpPr>
        <p:spPr>
          <a:xfrm>
            <a:off x="1097280" y="235271"/>
            <a:ext cx="9831977" cy="590784"/>
          </a:xfrm>
        </p:spPr>
        <p:txBody>
          <a:bodyPr>
            <a:normAutofit/>
          </a:bodyPr>
          <a:lstStyle/>
          <a:p>
            <a:pPr algn="ctr"/>
            <a:r>
              <a:rPr lang="en-US" sz="3200" dirty="0"/>
              <a:t>Hypothesis is True</a:t>
            </a:r>
          </a:p>
        </p:txBody>
      </p:sp>
      <p:sp>
        <p:nvSpPr>
          <p:cNvPr id="5" name="Content Placeholder 4">
            <a:extLst>
              <a:ext uri="{FF2B5EF4-FFF2-40B4-BE49-F238E27FC236}">
                <a16:creationId xmlns:a16="http://schemas.microsoft.com/office/drawing/2014/main" id="{D9C9E7B1-B2AE-433E-AF3D-38588B2CFD01}"/>
              </a:ext>
            </a:extLst>
          </p:cNvPr>
          <p:cNvSpPr>
            <a:spLocks noGrp="1"/>
          </p:cNvSpPr>
          <p:nvPr>
            <p:ph idx="1"/>
          </p:nvPr>
        </p:nvSpPr>
        <p:spPr>
          <a:xfrm>
            <a:off x="984068" y="991694"/>
            <a:ext cx="9945189" cy="4874611"/>
          </a:xfrm>
        </p:spPr>
        <p:txBody>
          <a:bodyPr/>
          <a:lstStyle/>
          <a:p>
            <a:r>
              <a:rPr lang="en-US" dirty="0"/>
              <a:t>The rate of Black incarceration is much higher than the total population rate.  It is worth exploring the sharp downward trend in Black incarceration rate while the total population rate is slowly rising.</a:t>
            </a:r>
          </a:p>
        </p:txBody>
      </p:sp>
      <p:cxnSp>
        <p:nvCxnSpPr>
          <p:cNvPr id="8" name="Straight Connector 7">
            <a:extLst>
              <a:ext uri="{FF2B5EF4-FFF2-40B4-BE49-F238E27FC236}">
                <a16:creationId xmlns:a16="http://schemas.microsoft.com/office/drawing/2014/main" id="{819A5454-9CF7-4A6E-B981-FA299E8BF76B}"/>
              </a:ext>
            </a:extLst>
          </p:cNvPr>
          <p:cNvCxnSpPr>
            <a:cxnSpLocks/>
          </p:cNvCxnSpPr>
          <p:nvPr/>
        </p:nvCxnSpPr>
        <p:spPr>
          <a:xfrm>
            <a:off x="174170" y="877389"/>
            <a:ext cx="11843657" cy="0"/>
          </a:xfrm>
          <a:prstGeom prst="line">
            <a:avLst/>
          </a:prstGeom>
          <a:ln w="34925" cap="sq"/>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C01CD0F-C8E8-4D59-8314-38632440D94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96833" y="1823011"/>
            <a:ext cx="10598333" cy="5001048"/>
          </a:xfrm>
          <a:prstGeom prst="rect">
            <a:avLst/>
          </a:prstGeom>
        </p:spPr>
      </p:pic>
    </p:spTree>
    <p:extLst>
      <p:ext uri="{BB962C8B-B14F-4D97-AF65-F5344CB8AC3E}">
        <p14:creationId xmlns:p14="http://schemas.microsoft.com/office/powerpoint/2010/main" val="311166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26AD-60DE-420C-A570-FD2A5D5BCCD7}"/>
              </a:ext>
            </a:extLst>
          </p:cNvPr>
          <p:cNvSpPr>
            <a:spLocks noGrp="1"/>
          </p:cNvSpPr>
          <p:nvPr>
            <p:ph type="title"/>
          </p:nvPr>
        </p:nvSpPr>
        <p:spPr>
          <a:xfrm>
            <a:off x="1097280" y="235271"/>
            <a:ext cx="9831977" cy="590784"/>
          </a:xfrm>
        </p:spPr>
        <p:txBody>
          <a:bodyPr>
            <a:normAutofit/>
          </a:bodyPr>
          <a:lstStyle/>
          <a:p>
            <a:pPr algn="ctr"/>
            <a:r>
              <a:rPr lang="en-US" sz="3200" dirty="0"/>
              <a:t>5 Year Forecast</a:t>
            </a:r>
          </a:p>
        </p:txBody>
      </p:sp>
      <p:sp>
        <p:nvSpPr>
          <p:cNvPr id="5" name="Content Placeholder 4">
            <a:extLst>
              <a:ext uri="{FF2B5EF4-FFF2-40B4-BE49-F238E27FC236}">
                <a16:creationId xmlns:a16="http://schemas.microsoft.com/office/drawing/2014/main" id="{D9C9E7B1-B2AE-433E-AF3D-38588B2CFD01}"/>
              </a:ext>
            </a:extLst>
          </p:cNvPr>
          <p:cNvSpPr>
            <a:spLocks noGrp="1"/>
          </p:cNvSpPr>
          <p:nvPr>
            <p:ph idx="1"/>
          </p:nvPr>
        </p:nvSpPr>
        <p:spPr>
          <a:xfrm>
            <a:off x="707923" y="991694"/>
            <a:ext cx="11090787" cy="802355"/>
          </a:xfrm>
        </p:spPr>
        <p:txBody>
          <a:bodyPr>
            <a:normAutofit fontScale="85000" lnSpcReduction="10000"/>
          </a:bodyPr>
          <a:lstStyle/>
          <a:p>
            <a:r>
              <a:rPr lang="en-US" dirty="0"/>
              <a:t>A five year forecast shows the rate of Black incarceration continuing the downward trend while total incarceration levels off.  Since this 5 year forecast reaches 2021, it is worth comparing these estimated numbers to today’s actual numbers.</a:t>
            </a:r>
            <a:endParaRPr lang="en-US" sz="1400" dirty="0"/>
          </a:p>
        </p:txBody>
      </p:sp>
      <p:cxnSp>
        <p:nvCxnSpPr>
          <p:cNvPr id="8" name="Straight Connector 7">
            <a:extLst>
              <a:ext uri="{FF2B5EF4-FFF2-40B4-BE49-F238E27FC236}">
                <a16:creationId xmlns:a16="http://schemas.microsoft.com/office/drawing/2014/main" id="{819A5454-9CF7-4A6E-B981-FA299E8BF76B}"/>
              </a:ext>
            </a:extLst>
          </p:cNvPr>
          <p:cNvCxnSpPr>
            <a:cxnSpLocks/>
          </p:cNvCxnSpPr>
          <p:nvPr/>
        </p:nvCxnSpPr>
        <p:spPr>
          <a:xfrm>
            <a:off x="174170" y="877389"/>
            <a:ext cx="11843657" cy="0"/>
          </a:xfrm>
          <a:prstGeom prst="line">
            <a:avLst/>
          </a:prstGeom>
          <a:ln w="34925" cap="sq"/>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17DAB41-D825-4004-94E5-D14C9A48EC3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84069" y="1794050"/>
            <a:ext cx="10110652" cy="5063950"/>
          </a:xfrm>
          <a:prstGeom prst="rect">
            <a:avLst/>
          </a:prstGeom>
        </p:spPr>
      </p:pic>
      <p:sp>
        <p:nvSpPr>
          <p:cNvPr id="3" name="TextBox 2">
            <a:extLst>
              <a:ext uri="{FF2B5EF4-FFF2-40B4-BE49-F238E27FC236}">
                <a16:creationId xmlns:a16="http://schemas.microsoft.com/office/drawing/2014/main" id="{F2500E13-9DC9-4698-8787-34AD47495A2C}"/>
              </a:ext>
            </a:extLst>
          </p:cNvPr>
          <p:cNvSpPr txBox="1"/>
          <p:nvPr/>
        </p:nvSpPr>
        <p:spPr>
          <a:xfrm>
            <a:off x="4260597" y="1794050"/>
            <a:ext cx="3392129" cy="261610"/>
          </a:xfrm>
          <a:prstGeom prst="rect">
            <a:avLst/>
          </a:prstGeom>
          <a:noFill/>
        </p:spPr>
        <p:txBody>
          <a:bodyPr wrap="square" rtlCol="0">
            <a:spAutoFit/>
          </a:bodyPr>
          <a:lstStyle/>
          <a:p>
            <a:r>
              <a:rPr lang="en-US" sz="1100" i="1" dirty="0"/>
              <a:t>using an additive model with no seasonality</a:t>
            </a:r>
          </a:p>
        </p:txBody>
      </p:sp>
    </p:spTree>
    <p:extLst>
      <p:ext uri="{BB962C8B-B14F-4D97-AF65-F5344CB8AC3E}">
        <p14:creationId xmlns:p14="http://schemas.microsoft.com/office/powerpoint/2010/main" val="250200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26AD-60DE-420C-A570-FD2A5D5BCCD7}"/>
              </a:ext>
            </a:extLst>
          </p:cNvPr>
          <p:cNvSpPr>
            <a:spLocks noGrp="1"/>
          </p:cNvSpPr>
          <p:nvPr>
            <p:ph type="title"/>
          </p:nvPr>
        </p:nvSpPr>
        <p:spPr>
          <a:xfrm>
            <a:off x="1097280" y="235271"/>
            <a:ext cx="9831977" cy="590784"/>
          </a:xfrm>
        </p:spPr>
        <p:txBody>
          <a:bodyPr>
            <a:normAutofit/>
          </a:bodyPr>
          <a:lstStyle/>
          <a:p>
            <a:pPr algn="ctr"/>
            <a:r>
              <a:rPr lang="en-US" sz="3200" dirty="0"/>
              <a:t>2027 Forecast</a:t>
            </a:r>
          </a:p>
        </p:txBody>
      </p:sp>
      <p:sp>
        <p:nvSpPr>
          <p:cNvPr id="5" name="Content Placeholder 4">
            <a:extLst>
              <a:ext uri="{FF2B5EF4-FFF2-40B4-BE49-F238E27FC236}">
                <a16:creationId xmlns:a16="http://schemas.microsoft.com/office/drawing/2014/main" id="{D9C9E7B1-B2AE-433E-AF3D-38588B2CFD01}"/>
              </a:ext>
            </a:extLst>
          </p:cNvPr>
          <p:cNvSpPr>
            <a:spLocks noGrp="1"/>
          </p:cNvSpPr>
          <p:nvPr>
            <p:ph idx="1"/>
          </p:nvPr>
        </p:nvSpPr>
        <p:spPr>
          <a:xfrm>
            <a:off x="984068" y="991694"/>
            <a:ext cx="9945189" cy="696989"/>
          </a:xfrm>
        </p:spPr>
        <p:txBody>
          <a:bodyPr>
            <a:noAutofit/>
          </a:bodyPr>
          <a:lstStyle/>
          <a:p>
            <a:r>
              <a:rPr lang="en-US" sz="1800" dirty="0"/>
              <a:t>Using the same model, the forecast shows the rate of Black incarceration meeting the rate of total incarceration in 2027.</a:t>
            </a:r>
          </a:p>
        </p:txBody>
      </p:sp>
      <p:cxnSp>
        <p:nvCxnSpPr>
          <p:cNvPr id="8" name="Straight Connector 7">
            <a:extLst>
              <a:ext uri="{FF2B5EF4-FFF2-40B4-BE49-F238E27FC236}">
                <a16:creationId xmlns:a16="http://schemas.microsoft.com/office/drawing/2014/main" id="{819A5454-9CF7-4A6E-B981-FA299E8BF76B}"/>
              </a:ext>
            </a:extLst>
          </p:cNvPr>
          <p:cNvCxnSpPr>
            <a:cxnSpLocks/>
          </p:cNvCxnSpPr>
          <p:nvPr/>
        </p:nvCxnSpPr>
        <p:spPr>
          <a:xfrm>
            <a:off x="174170" y="877389"/>
            <a:ext cx="11843657" cy="0"/>
          </a:xfrm>
          <a:prstGeom prst="line">
            <a:avLst/>
          </a:prstGeom>
          <a:ln w="34925" cap="sq"/>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0C0F1F7-4B12-4D22-AD84-5B545562360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 y="2204998"/>
            <a:ext cx="12192000" cy="4144183"/>
          </a:xfrm>
          <a:prstGeom prst="rect">
            <a:avLst/>
          </a:prstGeom>
        </p:spPr>
      </p:pic>
    </p:spTree>
    <p:extLst>
      <p:ext uri="{BB962C8B-B14F-4D97-AF65-F5344CB8AC3E}">
        <p14:creationId xmlns:p14="http://schemas.microsoft.com/office/powerpoint/2010/main" val="4045702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7313-8F3D-4083-8C40-9BB3C5541023}"/>
              </a:ext>
            </a:extLst>
          </p:cNvPr>
          <p:cNvSpPr>
            <a:spLocks noGrp="1"/>
          </p:cNvSpPr>
          <p:nvPr>
            <p:ph type="title"/>
          </p:nvPr>
        </p:nvSpPr>
        <p:spPr>
          <a:xfrm>
            <a:off x="1097280" y="286604"/>
            <a:ext cx="9901646" cy="563334"/>
          </a:xfrm>
        </p:spPr>
        <p:txBody>
          <a:bodyPr>
            <a:normAutofit/>
          </a:bodyPr>
          <a:lstStyle/>
          <a:p>
            <a:pPr algn="ctr"/>
            <a:r>
              <a:rPr lang="en-US" sz="2800" dirty="0"/>
              <a:t>Next Steps</a:t>
            </a:r>
          </a:p>
        </p:txBody>
      </p:sp>
      <p:sp>
        <p:nvSpPr>
          <p:cNvPr id="3" name="Content Placeholder 2">
            <a:extLst>
              <a:ext uri="{FF2B5EF4-FFF2-40B4-BE49-F238E27FC236}">
                <a16:creationId xmlns:a16="http://schemas.microsoft.com/office/drawing/2014/main" id="{AAF1E3A1-3B42-460C-86D5-E79064C6B7E2}"/>
              </a:ext>
            </a:extLst>
          </p:cNvPr>
          <p:cNvSpPr>
            <a:spLocks noGrp="1"/>
          </p:cNvSpPr>
          <p:nvPr>
            <p:ph idx="1"/>
          </p:nvPr>
        </p:nvSpPr>
        <p:spPr>
          <a:xfrm>
            <a:off x="174171" y="1123405"/>
            <a:ext cx="11843657" cy="1062443"/>
          </a:xfrm>
        </p:spPr>
        <p:txBody>
          <a:bodyPr>
            <a:normAutofit/>
          </a:bodyPr>
          <a:lstStyle/>
          <a:p>
            <a:pPr marL="18288" lvl="1" indent="0">
              <a:spcBef>
                <a:spcPts val="2400"/>
              </a:spcBef>
              <a:buNone/>
            </a:pPr>
            <a:r>
              <a:rPr lang="en-US" sz="1800" dirty="0"/>
              <a:t>Since most incarceration is not on the federal level, but on the state and county</a:t>
            </a:r>
            <a:r>
              <a:rPr lang="en-US" sz="1400" baseline="30000" dirty="0">
                <a:solidFill>
                  <a:srgbClr val="0070C0"/>
                </a:solidFill>
                <a:hlinkClick r:id="rId2" action="ppaction://hlinksldjump">
                  <a:extLst>
                    <a:ext uri="{A12FA001-AC4F-418D-AE19-62706E023703}">
                      <ahyp:hlinkClr xmlns:ahyp="http://schemas.microsoft.com/office/drawing/2018/hyperlinkcolor" val="tx"/>
                    </a:ext>
                  </a:extLst>
                </a:hlinkClick>
              </a:rPr>
              <a:t>1</a:t>
            </a:r>
            <a:r>
              <a:rPr lang="en-US" sz="1800" dirty="0"/>
              <a:t>, one way to explore these trends is to look into the change in state, county and city laws from 1990-2016. As shown below, there is a large variation in Black incarceration by state. </a:t>
            </a:r>
          </a:p>
        </p:txBody>
      </p:sp>
      <p:cxnSp>
        <p:nvCxnSpPr>
          <p:cNvPr id="4" name="Straight Connector 3">
            <a:extLst>
              <a:ext uri="{FF2B5EF4-FFF2-40B4-BE49-F238E27FC236}">
                <a16:creationId xmlns:a16="http://schemas.microsoft.com/office/drawing/2014/main" id="{B621B7E8-7320-4638-A88E-4FFD7234EF85}"/>
              </a:ext>
            </a:extLst>
          </p:cNvPr>
          <p:cNvCxnSpPr>
            <a:cxnSpLocks/>
          </p:cNvCxnSpPr>
          <p:nvPr/>
        </p:nvCxnSpPr>
        <p:spPr>
          <a:xfrm>
            <a:off x="78377" y="986671"/>
            <a:ext cx="11843657" cy="0"/>
          </a:xfrm>
          <a:prstGeom prst="line">
            <a:avLst/>
          </a:prstGeom>
          <a:ln w="34925" cap="sq"/>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02A6AB3-8FE9-499D-AB8F-489E5E82A7C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34194" y="2035031"/>
            <a:ext cx="7663543" cy="4822969"/>
          </a:xfrm>
          <a:prstGeom prst="rect">
            <a:avLst/>
          </a:prstGeom>
        </p:spPr>
      </p:pic>
      <p:sp>
        <p:nvSpPr>
          <p:cNvPr id="11" name="TextBox 10">
            <a:extLst>
              <a:ext uri="{FF2B5EF4-FFF2-40B4-BE49-F238E27FC236}">
                <a16:creationId xmlns:a16="http://schemas.microsoft.com/office/drawing/2014/main" id="{01F6A012-54CA-4FFF-B7DF-441CB3D6809E}"/>
              </a:ext>
            </a:extLst>
          </p:cNvPr>
          <p:cNvSpPr txBox="1"/>
          <p:nvPr/>
        </p:nvSpPr>
        <p:spPr>
          <a:xfrm>
            <a:off x="235130" y="2333897"/>
            <a:ext cx="3535681" cy="307777"/>
          </a:xfrm>
          <a:prstGeom prst="rect">
            <a:avLst/>
          </a:prstGeom>
          <a:noFill/>
        </p:spPr>
        <p:txBody>
          <a:bodyPr wrap="square" rtlCol="0">
            <a:spAutoFit/>
          </a:bodyPr>
          <a:lstStyle/>
          <a:p>
            <a:r>
              <a:rPr lang="en-US" sz="1400" dirty="0"/>
              <a:t>Black Incarceration Rate Per 100,00 Residents</a:t>
            </a:r>
          </a:p>
        </p:txBody>
      </p:sp>
      <p:pic>
        <p:nvPicPr>
          <p:cNvPr id="15" name="Picture 14">
            <a:extLst>
              <a:ext uri="{FF2B5EF4-FFF2-40B4-BE49-F238E27FC236}">
                <a16:creationId xmlns:a16="http://schemas.microsoft.com/office/drawing/2014/main" id="{5A37DE6F-4220-4AEE-9E2C-93802AE1BC7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14103" y="2657376"/>
            <a:ext cx="2400300" cy="352425"/>
          </a:xfrm>
          <a:prstGeom prst="rect">
            <a:avLst/>
          </a:prstGeom>
        </p:spPr>
      </p:pic>
    </p:spTree>
    <p:extLst>
      <p:ext uri="{BB962C8B-B14F-4D97-AF65-F5344CB8AC3E}">
        <p14:creationId xmlns:p14="http://schemas.microsoft.com/office/powerpoint/2010/main" val="195891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7313-8F3D-4083-8C40-9BB3C5541023}"/>
              </a:ext>
            </a:extLst>
          </p:cNvPr>
          <p:cNvSpPr>
            <a:spLocks noGrp="1"/>
          </p:cNvSpPr>
          <p:nvPr>
            <p:ph type="title"/>
          </p:nvPr>
        </p:nvSpPr>
        <p:spPr>
          <a:xfrm>
            <a:off x="1097280" y="286604"/>
            <a:ext cx="9901646" cy="563334"/>
          </a:xfrm>
        </p:spPr>
        <p:txBody>
          <a:bodyPr>
            <a:normAutofit/>
          </a:bodyPr>
          <a:lstStyle/>
          <a:p>
            <a:pPr algn="ctr"/>
            <a:r>
              <a:rPr lang="en-US" sz="2800" dirty="0"/>
              <a:t>Next Steps </a:t>
            </a:r>
            <a:r>
              <a:rPr lang="en-US" sz="2000" dirty="0"/>
              <a:t>(continued)</a:t>
            </a:r>
          </a:p>
        </p:txBody>
      </p:sp>
      <p:cxnSp>
        <p:nvCxnSpPr>
          <p:cNvPr id="4" name="Straight Connector 3">
            <a:extLst>
              <a:ext uri="{FF2B5EF4-FFF2-40B4-BE49-F238E27FC236}">
                <a16:creationId xmlns:a16="http://schemas.microsoft.com/office/drawing/2014/main" id="{B621B7E8-7320-4638-A88E-4FFD7234EF85}"/>
              </a:ext>
            </a:extLst>
          </p:cNvPr>
          <p:cNvCxnSpPr>
            <a:cxnSpLocks/>
          </p:cNvCxnSpPr>
          <p:nvPr/>
        </p:nvCxnSpPr>
        <p:spPr>
          <a:xfrm>
            <a:off x="78377" y="986671"/>
            <a:ext cx="11843657" cy="0"/>
          </a:xfrm>
          <a:prstGeom prst="line">
            <a:avLst/>
          </a:prstGeom>
          <a:ln w="34925" cap="sq"/>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1E3A1-3B42-460C-86D5-E79064C6B7E2}"/>
              </a:ext>
            </a:extLst>
          </p:cNvPr>
          <p:cNvSpPr>
            <a:spLocks noGrp="1"/>
          </p:cNvSpPr>
          <p:nvPr>
            <p:ph idx="1"/>
          </p:nvPr>
        </p:nvSpPr>
        <p:spPr>
          <a:xfrm>
            <a:off x="1747684" y="1123406"/>
            <a:ext cx="9714272" cy="748938"/>
          </a:xfrm>
        </p:spPr>
        <p:txBody>
          <a:bodyPr>
            <a:normAutofit/>
          </a:bodyPr>
          <a:lstStyle/>
          <a:p>
            <a:pPr marL="18288" lvl="1" indent="0">
              <a:spcBef>
                <a:spcPts val="2400"/>
              </a:spcBef>
              <a:buNone/>
            </a:pPr>
            <a:r>
              <a:rPr lang="en-US" sz="1800" dirty="0"/>
              <a:t>Below is a comparison of Black, White and Total Incarceration rate by state. It invites exploration into why the rates of black incarceration are so different by state in comparison to total and white rates.</a:t>
            </a:r>
          </a:p>
        </p:txBody>
      </p:sp>
      <p:pic>
        <p:nvPicPr>
          <p:cNvPr id="8" name="Picture 7">
            <a:extLst>
              <a:ext uri="{FF2B5EF4-FFF2-40B4-BE49-F238E27FC236}">
                <a16:creationId xmlns:a16="http://schemas.microsoft.com/office/drawing/2014/main" id="{74DC07E0-FDBB-4D2E-9C8E-64DC4733439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98605" y="2782599"/>
            <a:ext cx="1943371" cy="905001"/>
          </a:xfrm>
          <a:prstGeom prst="rect">
            <a:avLst/>
          </a:prstGeom>
        </p:spPr>
      </p:pic>
      <p:pic>
        <p:nvPicPr>
          <p:cNvPr id="12" name="Picture 11">
            <a:extLst>
              <a:ext uri="{FF2B5EF4-FFF2-40B4-BE49-F238E27FC236}">
                <a16:creationId xmlns:a16="http://schemas.microsoft.com/office/drawing/2014/main" id="{B026DAF8-EC8F-4993-8BDF-0197FE687848}"/>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159"/>
          <a:stretch/>
        </p:blipFill>
        <p:spPr>
          <a:xfrm>
            <a:off x="730044" y="1558835"/>
            <a:ext cx="9984659" cy="5291955"/>
          </a:xfrm>
          <a:prstGeom prst="rect">
            <a:avLst/>
          </a:prstGeom>
        </p:spPr>
      </p:pic>
    </p:spTree>
    <p:extLst>
      <p:ext uri="{BB962C8B-B14F-4D97-AF65-F5344CB8AC3E}">
        <p14:creationId xmlns:p14="http://schemas.microsoft.com/office/powerpoint/2010/main" val="1162671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itle Lorem Ipsum.pptx" id="{F7C5E2A7-4058-4373-9A29-25A75BB9F0F1}" vid="{D3FF7D15-73F6-46AD-9AE7-F89F6D739782}"/>
    </a:ext>
  </a:extLst>
</a:theme>
</file>

<file path=docProps/app.xml><?xml version="1.0" encoding="utf-8"?>
<Properties xmlns="http://schemas.openxmlformats.org/officeDocument/2006/extended-properties" xmlns:vt="http://schemas.openxmlformats.org/officeDocument/2006/docPropsVTypes">
  <Template/>
  <TotalTime>1783</TotalTime>
  <Words>512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Cambria</vt:lpstr>
      <vt:lpstr>Wingdings</vt:lpstr>
      <vt:lpstr>1_RetrospectVTI</vt:lpstr>
      <vt:lpstr>PowerPoint Presentation</vt:lpstr>
      <vt:lpstr>The Rate of Incarceration in the U.S. has risen steadily  since 1990, peaked in 2014, then slowly started to fall</vt:lpstr>
      <vt:lpstr>Correlation Between the Rate of Black Incarceration and Total Incarceration </vt:lpstr>
      <vt:lpstr>Correlation Between the Rate of White Incarceration and Total Incarceration </vt:lpstr>
      <vt:lpstr>Hypothesis is True</vt:lpstr>
      <vt:lpstr>5 Year Forecast</vt:lpstr>
      <vt:lpstr>2027 Forecast</vt:lpstr>
      <vt:lpstr>Next Steps</vt:lpstr>
      <vt:lpstr>Next Steps (continued)</vt:lpstr>
      <vt:lpstr>Limitations of this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liz.gewirtz liz.gewirtz</dc:creator>
  <cp:lastModifiedBy>liz.gewirtz liz.gewirtz</cp:lastModifiedBy>
  <cp:revision>67</cp:revision>
  <dcterms:created xsi:type="dcterms:W3CDTF">2021-06-26T17:09:31Z</dcterms:created>
  <dcterms:modified xsi:type="dcterms:W3CDTF">2021-08-21T18:09:29Z</dcterms:modified>
</cp:coreProperties>
</file>