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43200625" cx="30600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6">
          <p15:clr>
            <a:srgbClr val="A4A3A4"/>
          </p15:clr>
        </p15:guide>
        <p15:guide id="2" pos="963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cANqN72uPtQE/tRTLyY9rxVn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F1782B-A6AF-4F5A-B35C-1D8B54F47D9E}">
  <a:tblStyle styleId="{74F1782B-A6AF-4F5A-B35C-1D8B54F47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6" orient="horz"/>
        <p:guide pos="9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2295049" y="7070108"/>
            <a:ext cx="26010552" cy="1504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79"/>
              <a:buFont typeface="Calibri"/>
              <a:buNone/>
              <a:defRPr sz="2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3825081" y="22690338"/>
            <a:ext cx="22950488" cy="1043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sz="8032"/>
            </a:lvl1pPr>
            <a:lvl2pPr lvl="1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None/>
              <a:defRPr sz="6693"/>
            </a:lvl2pPr>
            <a:lvl3pPr lvl="2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None/>
              <a:defRPr sz="6024"/>
            </a:lvl3pPr>
            <a:lvl4pPr lvl="3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4pPr>
            <a:lvl5pPr lvl="4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5pPr>
            <a:lvl6pPr lvl="5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6pPr>
            <a:lvl7pPr lvl="6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7pPr>
            <a:lvl8pPr lvl="7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8pPr>
            <a:lvl9pPr lvl="8" algn="ctr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103795" y="2300044"/>
            <a:ext cx="2639306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595122" y="12008844"/>
            <a:ext cx="27410408" cy="26393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6892451" y="17306174"/>
            <a:ext cx="36610545" cy="659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-6495332" y="10899163"/>
            <a:ext cx="36610545" cy="1941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103795" y="2300044"/>
            <a:ext cx="2639306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103795" y="11500170"/>
            <a:ext cx="26393060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087858" y="10770172"/>
            <a:ext cx="26393060" cy="17970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79"/>
              <a:buFont typeface="Calibri"/>
              <a:buNone/>
              <a:defRPr sz="2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2087858" y="28910441"/>
            <a:ext cx="26393060" cy="945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sz="803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6693"/>
              <a:buNone/>
              <a:defRPr sz="669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6024"/>
              <a:buNone/>
              <a:defRPr sz="602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5354"/>
              <a:buNone/>
              <a:defRPr sz="535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5354"/>
              <a:buNone/>
              <a:defRPr sz="535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5354"/>
              <a:buNone/>
              <a:defRPr sz="535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5354"/>
              <a:buNone/>
              <a:defRPr sz="535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5354"/>
              <a:buNone/>
              <a:defRPr sz="535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rgbClr val="888888"/>
              </a:buClr>
              <a:buSzPts val="5354"/>
              <a:buNone/>
              <a:defRPr sz="535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103795" y="2300044"/>
            <a:ext cx="2639306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103795" y="11500170"/>
            <a:ext cx="1300527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15491580" y="11500170"/>
            <a:ext cx="1300527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107780" y="2300044"/>
            <a:ext cx="2639306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2107784" y="10590160"/>
            <a:ext cx="12945507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b="1" sz="8032"/>
            </a:lvl1pPr>
            <a:lvl2pPr indent="-2286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None/>
              <a:defRPr b="1" sz="6693"/>
            </a:lvl2pPr>
            <a:lvl3pPr indent="-2286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None/>
              <a:defRPr b="1" sz="6024"/>
            </a:lvl3pPr>
            <a:lvl4pPr indent="-2286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4pPr>
            <a:lvl5pPr indent="-2286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5pPr>
            <a:lvl6pPr indent="-2286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6pPr>
            <a:lvl7pPr indent="-2286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7pPr>
            <a:lvl8pPr indent="-2286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8pPr>
            <a:lvl9pPr indent="-2286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2107784" y="15780233"/>
            <a:ext cx="12945507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15491581" y="10590160"/>
            <a:ext cx="13009262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8032"/>
              <a:buNone/>
              <a:defRPr b="1" sz="8032"/>
            </a:lvl1pPr>
            <a:lvl2pPr indent="-2286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None/>
              <a:defRPr b="1" sz="6693"/>
            </a:lvl2pPr>
            <a:lvl3pPr indent="-2286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None/>
              <a:defRPr b="1" sz="6024"/>
            </a:lvl3pPr>
            <a:lvl4pPr indent="-2286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4pPr>
            <a:lvl5pPr indent="-2286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5pPr>
            <a:lvl6pPr indent="-2286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6pPr>
            <a:lvl7pPr indent="-2286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7pPr>
            <a:lvl8pPr indent="-2286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8pPr>
            <a:lvl9pPr indent="-2286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b="1" sz="5354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15491581" y="15780233"/>
            <a:ext cx="13009262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103795" y="2300044"/>
            <a:ext cx="2639306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2107780" y="2880042"/>
            <a:ext cx="9869506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9"/>
              <a:buFont typeface="Calibri"/>
              <a:buNone/>
              <a:defRPr sz="107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3009262" y="6220102"/>
            <a:ext cx="15491580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08621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0709"/>
              <a:buChar char="•"/>
              <a:defRPr sz="10709"/>
            </a:lvl1pPr>
            <a:lvl2pPr indent="-823595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9370"/>
              <a:buChar char="•"/>
              <a:defRPr sz="9370"/>
            </a:lvl2pPr>
            <a:lvl3pPr indent="-738632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8032"/>
              <a:buChar char="•"/>
              <a:defRPr sz="8032"/>
            </a:lvl3pPr>
            <a:lvl4pPr indent="-653605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Char char="•"/>
              <a:defRPr sz="6693"/>
            </a:lvl4pPr>
            <a:lvl5pPr indent="-653605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Char char="•"/>
              <a:defRPr sz="6693"/>
            </a:lvl5pPr>
            <a:lvl6pPr indent="-653605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Char char="•"/>
              <a:defRPr sz="6693"/>
            </a:lvl6pPr>
            <a:lvl7pPr indent="-653605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Char char="•"/>
              <a:defRPr sz="6693"/>
            </a:lvl7pPr>
            <a:lvl8pPr indent="-653605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Char char="•"/>
              <a:defRPr sz="6693"/>
            </a:lvl8pPr>
            <a:lvl9pPr indent="-653605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Char char="•"/>
              <a:defRPr sz="6693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2107780" y="12960191"/>
            <a:ext cx="9869506" cy="2401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1pPr>
            <a:lvl2pPr indent="-2286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4685"/>
              <a:buNone/>
              <a:defRPr sz="4685"/>
            </a:lvl2pPr>
            <a:lvl3pPr indent="-2286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4016"/>
              <a:buNone/>
              <a:defRPr sz="4016"/>
            </a:lvl3pPr>
            <a:lvl4pPr indent="-2286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4pPr>
            <a:lvl5pPr indent="-2286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5pPr>
            <a:lvl6pPr indent="-2286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6pPr>
            <a:lvl7pPr indent="-2286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7pPr>
            <a:lvl8pPr indent="-2286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8pPr>
            <a:lvl9pPr indent="-2286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2107780" y="2880042"/>
            <a:ext cx="9869506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9"/>
              <a:buFont typeface="Calibri"/>
              <a:buNone/>
              <a:defRPr sz="107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3009262" y="6220102"/>
            <a:ext cx="15491580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10709"/>
              <a:buFont typeface="Arial"/>
              <a:buNone/>
              <a:defRPr b="0" i="0" sz="107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9370"/>
              <a:buFont typeface="Arial"/>
              <a:buNone/>
              <a:defRPr b="0" i="0" sz="93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None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None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None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None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None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None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None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107780" y="12960191"/>
            <a:ext cx="9869506" cy="24010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5354"/>
              <a:buNone/>
              <a:defRPr sz="5354"/>
            </a:lvl1pPr>
            <a:lvl2pPr indent="-228600" lvl="1" marL="914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4685"/>
              <a:buNone/>
              <a:defRPr sz="4685"/>
            </a:lvl2pPr>
            <a:lvl3pPr indent="-228600" lvl="2" marL="1371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4016"/>
              <a:buNone/>
              <a:defRPr sz="4016"/>
            </a:lvl3pPr>
            <a:lvl4pPr indent="-228600" lvl="3" marL="1828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4pPr>
            <a:lvl5pPr indent="-228600" lvl="4" marL="22860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5pPr>
            <a:lvl6pPr indent="-228600" lvl="5" marL="27432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6pPr>
            <a:lvl7pPr indent="-228600" lvl="6" marL="32004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7pPr>
            <a:lvl8pPr indent="-228600" lvl="7" marL="36576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8pPr>
            <a:lvl9pPr indent="-228600" lvl="8" marL="411480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3347"/>
              <a:buNone/>
              <a:defRPr sz="3347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103795" y="2300044"/>
            <a:ext cx="26393060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25"/>
              <a:buFont typeface="Calibri"/>
              <a:buNone/>
              <a:defRPr b="0" i="0" sz="147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2103795" y="11500170"/>
            <a:ext cx="26393060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23595" lvl="0" marL="457200" marR="0" rtl="0" algn="l">
              <a:lnSpc>
                <a:spcPct val="90000"/>
              </a:lnSpc>
              <a:spcBef>
                <a:spcPts val="3347"/>
              </a:spcBef>
              <a:spcAft>
                <a:spcPts val="0"/>
              </a:spcAft>
              <a:buClr>
                <a:schemeClr val="dk1"/>
              </a:buClr>
              <a:buSzPts val="9370"/>
              <a:buFont typeface="Arial"/>
              <a:buChar char="•"/>
              <a:defRPr b="0" i="0" sz="93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8632" lvl="1" marL="9144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8032"/>
              <a:buFont typeface="Arial"/>
              <a:buChar char="•"/>
              <a:defRPr b="0" i="0" sz="80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53605" lvl="2" marL="13716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693"/>
              <a:buFont typeface="Arial"/>
              <a:buChar char="•"/>
              <a:defRPr b="0" i="0" sz="6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11124" lvl="3" marL="18288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Font typeface="Arial"/>
              <a:buChar char="•"/>
              <a:defRPr b="0" i="0" sz="6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1123" lvl="4" marL="22860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Font typeface="Arial"/>
              <a:buChar char="•"/>
              <a:defRPr b="0" i="0" sz="6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11123" lvl="5" marL="27432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Font typeface="Arial"/>
              <a:buChar char="•"/>
              <a:defRPr b="0" i="0" sz="6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11123" lvl="6" marL="32004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Font typeface="Arial"/>
              <a:buChar char="•"/>
              <a:defRPr b="0" i="0" sz="6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11123" lvl="7" marL="36576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Font typeface="Arial"/>
              <a:buChar char="•"/>
              <a:defRPr b="0" i="0" sz="6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11123" lvl="8" marL="4114800" marR="0" rtl="0" algn="l">
              <a:lnSpc>
                <a:spcPct val="90000"/>
              </a:lnSpc>
              <a:spcBef>
                <a:spcPts val="1673"/>
              </a:spcBef>
              <a:spcAft>
                <a:spcPts val="0"/>
              </a:spcAft>
              <a:buClr>
                <a:schemeClr val="dk1"/>
              </a:buClr>
              <a:buSzPts val="6024"/>
              <a:buFont typeface="Arial"/>
              <a:buChar char="•"/>
              <a:defRPr b="0" i="0" sz="60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2103795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0136466" y="40040600"/>
            <a:ext cx="10327719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21611709" y="40040600"/>
            <a:ext cx="6885146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01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5" Type="http://schemas.openxmlformats.org/officeDocument/2006/relationships/image" Target="../media/image2.png"/><Relationship Id="rId1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875" y="18065825"/>
            <a:ext cx="9822174" cy="44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>
            <a:off x="0" y="1000125"/>
            <a:ext cx="30600649" cy="2486025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WebOS OSE ABI 변경 관리 툴 개발</a:t>
            </a:r>
            <a:endParaRPr b="1"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 전자 팀: 전영웅, 이희재</a:t>
            </a:r>
            <a:endParaRPr b="1" sz="7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0" y="0"/>
            <a:ext cx="30600649" cy="1000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12/16 창의</a:t>
            </a:r>
            <a:r>
              <a:rPr b="1" lang="ko-KR" sz="4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적 </a:t>
            </a:r>
            <a:r>
              <a:rPr b="1" lang="ko-KR" sz="4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통합 설계 기말 발표</a:t>
            </a: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432000" y="3744780"/>
            <a:ext cx="14580000" cy="9264540"/>
            <a:chOff x="432000" y="3732635"/>
            <a:chExt cx="14580000" cy="9408490"/>
          </a:xfrm>
        </p:grpSpPr>
        <p:sp>
          <p:nvSpPr>
            <p:cNvPr id="88" name="Google Shape;88;p2"/>
            <p:cNvSpPr/>
            <p:nvPr/>
          </p:nvSpPr>
          <p:spPr>
            <a:xfrm>
              <a:off x="432000" y="4140000"/>
              <a:ext cx="14580000" cy="9001125"/>
            </a:xfrm>
            <a:prstGeom prst="roundRect">
              <a:avLst>
                <a:gd fmla="val 6540" name="adj"/>
              </a:avLst>
            </a:prstGeom>
            <a:noFill/>
            <a:ln cap="flat" cmpd="sng" w="127000">
              <a:solidFill>
                <a:srgbClr val="E6B8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7668585" y="3732635"/>
              <a:ext cx="6634125" cy="9233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6B8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80000" spcFirstLastPara="1" rIns="18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Goals &amp; Overview</a:t>
              </a:r>
              <a:endParaRPr b="1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432000" y="13235868"/>
            <a:ext cx="14580000" cy="9412335"/>
            <a:chOff x="432000" y="13372204"/>
            <a:chExt cx="14580000" cy="12373871"/>
          </a:xfrm>
        </p:grpSpPr>
        <p:sp>
          <p:nvSpPr>
            <p:cNvPr id="91" name="Google Shape;91;p2"/>
            <p:cNvSpPr/>
            <p:nvPr/>
          </p:nvSpPr>
          <p:spPr>
            <a:xfrm>
              <a:off x="432000" y="13865025"/>
              <a:ext cx="14580000" cy="11881050"/>
            </a:xfrm>
            <a:prstGeom prst="roundRect">
              <a:avLst>
                <a:gd fmla="val 6540" name="adj"/>
              </a:avLst>
            </a:prstGeom>
            <a:noFill/>
            <a:ln cap="flat" cmpd="sng" w="127000">
              <a:solidFill>
                <a:srgbClr val="E6B8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9297350" y="13372204"/>
              <a:ext cx="5005200" cy="115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6B8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80000" spcFirstLastPara="1" rIns="18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Backgrounds</a:t>
              </a:r>
              <a:endParaRPr b="1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2"/>
          <p:cNvSpPr txBox="1"/>
          <p:nvPr/>
        </p:nvSpPr>
        <p:spPr>
          <a:xfrm>
            <a:off x="812852" y="14061686"/>
            <a:ext cx="13818295" cy="484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3F3F3F"/>
                </a:solidFill>
              </a:rPr>
              <a:t>ABI Compatibility</a:t>
            </a:r>
            <a:endParaRPr/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Noto Sans Symbols"/>
              <a:buChar char="❏"/>
            </a:pPr>
            <a:r>
              <a:rPr lang="ko-KR" sz="2800">
                <a:solidFill>
                  <a:srgbClr val="434343"/>
                </a:solidFill>
              </a:rPr>
              <a:t>어떤 두 application 간의 binary interface가 라이브러리 변경 이후에도 호환됨을 의미함.</a:t>
            </a:r>
            <a:endParaRPr sz="2800">
              <a:solidFill>
                <a:srgbClr val="434343"/>
              </a:solidFill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Noto Sans Symbols"/>
              <a:buChar char="❏"/>
            </a:pPr>
            <a:r>
              <a:rPr lang="ko-KR" sz="2800">
                <a:solidFill>
                  <a:srgbClr val="434343"/>
                </a:solidFill>
              </a:rPr>
              <a:t>ABI는 데이터의 타입,함수 호출 및 시 인수 및 결과에 대한 레지스터 교환, 시스템콜 호출 등에 대한 정보를 담고 있음.</a:t>
            </a:r>
            <a:endParaRPr>
              <a:solidFill>
                <a:srgbClr val="434343"/>
              </a:solidFill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Noto Sans Symbols"/>
              <a:buChar char="❏"/>
            </a:pPr>
            <a:r>
              <a:rPr lang="ko-KR" sz="2800">
                <a:solidFill>
                  <a:srgbClr val="434343"/>
                </a:solidFill>
              </a:rPr>
              <a:t>ABI 호환성을 유지할 때 라이브러리 유지 보수가 편해지고 만약 호환성이 깨지는 경우 재컴파일을 필요로 하게 된다. 재컴파일을 의도하지 않은 경우 ABI 호환성이 깨지지 않도록 유의해야 한다.</a:t>
            </a:r>
            <a:endParaRPr sz="2800">
              <a:solidFill>
                <a:srgbClr val="434343"/>
              </a:solidFill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405172" y="22865000"/>
            <a:ext cx="14580000" cy="9868275"/>
            <a:chOff x="432000" y="25609318"/>
            <a:chExt cx="14580000" cy="17028948"/>
          </a:xfrm>
        </p:grpSpPr>
        <p:sp>
          <p:nvSpPr>
            <p:cNvPr id="95" name="Google Shape;95;p2"/>
            <p:cNvSpPr/>
            <p:nvPr/>
          </p:nvSpPr>
          <p:spPr>
            <a:xfrm>
              <a:off x="432000" y="26359966"/>
              <a:ext cx="14580000" cy="16278300"/>
            </a:xfrm>
            <a:prstGeom prst="roundRect">
              <a:avLst>
                <a:gd fmla="val 6540" name="adj"/>
              </a:avLst>
            </a:prstGeom>
            <a:noFill/>
            <a:ln cap="flat" cmpd="sng" w="127000">
              <a:solidFill>
                <a:srgbClr val="E6B8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9685178" y="25609318"/>
              <a:ext cx="4584900" cy="164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6B8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80000" spcFirstLastPara="1" rIns="18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 b="1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15588325" y="3668584"/>
            <a:ext cx="14580000" cy="14088416"/>
            <a:chOff x="15588325" y="3668584"/>
            <a:chExt cx="14580000" cy="14088416"/>
          </a:xfrm>
        </p:grpSpPr>
        <p:sp>
          <p:nvSpPr>
            <p:cNvPr id="98" name="Google Shape;98;p2"/>
            <p:cNvSpPr/>
            <p:nvPr/>
          </p:nvSpPr>
          <p:spPr>
            <a:xfrm>
              <a:off x="15588325" y="4140000"/>
              <a:ext cx="14580000" cy="13617000"/>
            </a:xfrm>
            <a:prstGeom prst="roundRect">
              <a:avLst>
                <a:gd fmla="val 6540" name="adj"/>
              </a:avLst>
            </a:prstGeom>
            <a:noFill/>
            <a:ln cap="flat" cmpd="sng" w="127000">
              <a:solidFill>
                <a:srgbClr val="E6B8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21751041" y="3668584"/>
              <a:ext cx="7577233" cy="9233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6B8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80000" spcFirstLastPara="1" rIns="18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모듈 1(ABICC &amp;Report)</a:t>
              </a:r>
              <a:endParaRPr b="1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5576502" y="17938611"/>
            <a:ext cx="14580000" cy="14856295"/>
            <a:chOff x="15576502" y="17939492"/>
            <a:chExt cx="14580000" cy="14088473"/>
          </a:xfrm>
        </p:grpSpPr>
        <p:sp>
          <p:nvSpPr>
            <p:cNvPr id="101" name="Google Shape;101;p2"/>
            <p:cNvSpPr/>
            <p:nvPr/>
          </p:nvSpPr>
          <p:spPr>
            <a:xfrm>
              <a:off x="15576502" y="18410908"/>
              <a:ext cx="14580000" cy="13617057"/>
            </a:xfrm>
            <a:prstGeom prst="roundRect">
              <a:avLst>
                <a:gd fmla="val 6540" name="adj"/>
              </a:avLst>
            </a:prstGeom>
            <a:noFill/>
            <a:ln cap="flat" cmpd="sng" w="127000">
              <a:solidFill>
                <a:srgbClr val="E6B8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21487756" y="17939492"/>
              <a:ext cx="7795534" cy="92333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6B8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80000" spcFirstLastPara="1" rIns="18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모듈 2(Web app &amp; Jira)</a:t>
              </a:r>
              <a:endParaRPr b="1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31729" y="33067462"/>
            <a:ext cx="29724247" cy="9680226"/>
            <a:chOff x="15576502" y="34744044"/>
            <a:chExt cx="14580000" cy="8004156"/>
          </a:xfrm>
        </p:grpSpPr>
        <p:sp>
          <p:nvSpPr>
            <p:cNvPr id="104" name="Google Shape;104;p2"/>
            <p:cNvSpPr/>
            <p:nvPr/>
          </p:nvSpPr>
          <p:spPr>
            <a:xfrm>
              <a:off x="15576502" y="35129366"/>
              <a:ext cx="14580000" cy="7618834"/>
            </a:xfrm>
            <a:prstGeom prst="roundRect">
              <a:avLst>
                <a:gd fmla="val 6540" name="adj"/>
              </a:avLst>
            </a:prstGeom>
            <a:noFill/>
            <a:ln cap="flat" cmpd="sng" w="127000">
              <a:solidFill>
                <a:srgbClr val="E6B8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20858805" y="34744044"/>
              <a:ext cx="3993164" cy="7012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E6B8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180000" spcFirstLastPara="1" rIns="180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Result &amp; Analysis</a:t>
              </a:r>
              <a:endParaRPr b="1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812853" y="4598150"/>
            <a:ext cx="13818295" cy="2912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</a:rPr>
              <a:t>오픈 소스 라이브러리 관리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434343"/>
                </a:solidFill>
              </a:rPr>
              <a:t>라이브러리 업데이트를 감지, ABI Compatibility를 검사하고 problem에 대한 리포트를 생성, 웹 서비스 형태로 제공하고, 추가적으로 Jira Issue를 생성하여 관련 개발자들에게 정보 제공.</a:t>
            </a:r>
            <a:endParaRPr sz="3600">
              <a:solidFill>
                <a:srgbClr val="434343"/>
              </a:solidFill>
            </a:endParaRPr>
          </a:p>
        </p:txBody>
      </p:sp>
      <p:cxnSp>
        <p:nvCxnSpPr>
          <p:cNvPr id="107" name="Google Shape;107;p2"/>
          <p:cNvCxnSpPr>
            <a:stCxn id="108" idx="0"/>
            <a:endCxn id="109" idx="2"/>
          </p:cNvCxnSpPr>
          <p:nvPr/>
        </p:nvCxnSpPr>
        <p:spPr>
          <a:xfrm flipH="1" rot="10800000">
            <a:off x="7152848" y="9947157"/>
            <a:ext cx="8100" cy="9720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" name="Google Shape;110;p2"/>
          <p:cNvGrpSpPr/>
          <p:nvPr/>
        </p:nvGrpSpPr>
        <p:grpSpPr>
          <a:xfrm>
            <a:off x="1732626" y="7356725"/>
            <a:ext cx="11718413" cy="5744471"/>
            <a:chOff x="240047" y="7510619"/>
            <a:chExt cx="7957095" cy="3902494"/>
          </a:xfrm>
        </p:grpSpPr>
        <p:pic>
          <p:nvPicPr>
            <p:cNvPr descr="server icon에 대한 이미지 검색결과" id="108" name="Google Shape;10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7575" y="9930750"/>
              <a:ext cx="965875" cy="96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bi tracker에 대한 이미지 검색결과" id="111" name="Google Shape;111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1504" y="9467620"/>
              <a:ext cx="2251374" cy="1511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itbake에 대한 이미지 검색결과" id="112" name="Google Shape;112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52600" y="7928350"/>
              <a:ext cx="1943100" cy="110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"/>
            <p:cNvSpPr txBox="1"/>
            <p:nvPr/>
          </p:nvSpPr>
          <p:spPr>
            <a:xfrm>
              <a:off x="5971250" y="10076005"/>
              <a:ext cx="17058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ABI Compliance</a:t>
              </a:r>
              <a:endParaRPr sz="3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Checker</a:t>
              </a:r>
              <a:endParaRPr sz="3000"/>
            </a:p>
          </p:txBody>
        </p:sp>
        <p:cxnSp>
          <p:nvCxnSpPr>
            <p:cNvPr id="114" name="Google Shape;114;p2"/>
            <p:cNvCxnSpPr>
              <a:stCxn id="112" idx="2"/>
              <a:endCxn id="113" idx="0"/>
            </p:cNvCxnSpPr>
            <p:nvPr/>
          </p:nvCxnSpPr>
          <p:spPr>
            <a:xfrm>
              <a:off x="6824150" y="9033250"/>
              <a:ext cx="0" cy="10428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2"/>
            <p:cNvCxnSpPr>
              <a:stCxn id="108" idx="1"/>
            </p:cNvCxnSpPr>
            <p:nvPr/>
          </p:nvCxnSpPr>
          <p:spPr>
            <a:xfrm flipH="1">
              <a:off x="2835775" y="10413688"/>
              <a:ext cx="601800" cy="300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2"/>
            <p:cNvSpPr txBox="1"/>
            <p:nvPr/>
          </p:nvSpPr>
          <p:spPr>
            <a:xfrm>
              <a:off x="3428237" y="10844808"/>
              <a:ext cx="10023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Server</a:t>
              </a:r>
              <a:endParaRPr sz="3000"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40047" y="10909414"/>
              <a:ext cx="21636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Web Application</a:t>
              </a:r>
              <a:endParaRPr sz="3000"/>
            </a:p>
          </p:txBody>
        </p:sp>
        <p:cxnSp>
          <p:nvCxnSpPr>
            <p:cNvPr id="118" name="Google Shape;118;p2"/>
            <p:cNvCxnSpPr/>
            <p:nvPr/>
          </p:nvCxnSpPr>
          <p:spPr>
            <a:xfrm>
              <a:off x="4403450" y="10517220"/>
              <a:ext cx="1567800" cy="0"/>
            </a:xfrm>
            <a:prstGeom prst="straightConnector1">
              <a:avLst/>
            </a:prstGeom>
            <a:noFill/>
            <a:ln cap="flat" cmpd="sng" w="9525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jira에 대한 이미지 검색결과" id="109" name="Google Shape;109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60658" y="8082840"/>
              <a:ext cx="2130847" cy="1187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"/>
            <p:cNvSpPr txBox="1"/>
            <p:nvPr/>
          </p:nvSpPr>
          <p:spPr>
            <a:xfrm>
              <a:off x="3351875" y="7699735"/>
              <a:ext cx="10869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Jira</a:t>
              </a:r>
              <a:endParaRPr sz="3000"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568542" y="7510619"/>
              <a:ext cx="26286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/>
                <a:t>webOS Github</a:t>
              </a:r>
              <a:endParaRPr sz="3000"/>
            </a:p>
          </p:txBody>
        </p:sp>
      </p:grpSp>
      <p:cxnSp>
        <p:nvCxnSpPr>
          <p:cNvPr id="121" name="Google Shape;121;p2"/>
          <p:cNvCxnSpPr/>
          <p:nvPr/>
        </p:nvCxnSpPr>
        <p:spPr>
          <a:xfrm rot="10800000">
            <a:off x="7864169" y="12011041"/>
            <a:ext cx="230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2"/>
          <p:cNvPicPr preferRelativeResize="0"/>
          <p:nvPr/>
        </p:nvPicPr>
        <p:blipFill rotWithShape="1">
          <a:blip r:embed="rId8">
            <a:alphaModFix/>
          </a:blip>
          <a:srcRect b="29960" l="0" r="0" t="29964"/>
          <a:stretch/>
        </p:blipFill>
        <p:spPr>
          <a:xfrm>
            <a:off x="25449500" y="0"/>
            <a:ext cx="5151141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682700" y="23872422"/>
            <a:ext cx="13818300" cy="6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</a:rPr>
              <a:t>프로젝트 환경과 사용된 주요 툴</a:t>
            </a:r>
            <a:endParaRPr b="1" sz="36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WebOS OSE 빌드: AWS Ubuntu 18.04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ABI compatibility 리포트: ABI compliance checker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리포</a:t>
            </a:r>
            <a:r>
              <a:rPr lang="ko-KR" sz="3000">
                <a:solidFill>
                  <a:srgbClr val="434343"/>
                </a:solidFill>
              </a:rPr>
              <a:t>트 조회를 위한 웹 서버: Apache HTTPD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자동화에 필요한 서버 동작: Shell Script</a:t>
            </a:r>
            <a:endParaRPr sz="3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434343"/>
                </a:solidFill>
              </a:rPr>
              <a:t>ABI Compliance Checker</a:t>
            </a:r>
            <a:endParaRPr b="1" sz="32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기능: 지정된 라이브러리를 변경 전과 비교하여 ABI compatibility를 검토하여 Problem을 항목별로 정리, 시각화된 리포트를 제공함.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WebOS에서 사용하는 라이브러리 중 ABI compatibility를 체크할 라이브러리를 선별함. (선별 기준은 회사측 요구에 따름)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❏"/>
            </a:pPr>
            <a:r>
              <a:rPr lang="ko-KR" sz="3000">
                <a:solidFill>
                  <a:srgbClr val="434343"/>
                </a:solidFill>
              </a:rPr>
              <a:t>선별한 라이브러리: wayland, pixman, icu, libxkbcommon, libexif, dbus, libcap, elfutils, nspr 등.</a:t>
            </a:r>
            <a:endParaRPr sz="3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83950" y="24742465"/>
            <a:ext cx="2225475" cy="22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09425" y="24901117"/>
            <a:ext cx="2664575" cy="217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15992461" y="34395591"/>
            <a:ext cx="137481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</a:rPr>
              <a:t>Difficulties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3F3F3F"/>
                </a:solidFill>
              </a:rPr>
              <a:t>ABICC 툴 사용 및 WebOS 빌드에서 지속적인 오류 발생, 관련 정보 부족 등으로 인한 디버깅의 난해함.</a:t>
            </a:r>
            <a:endParaRPr sz="36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3F3F3F"/>
                </a:solidFill>
              </a:rPr>
              <a:t> 각종 툴에 대한 미숙함으로 인해 환경 세팅 및 지식 습득에 계획 초과 시간 소요.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16039661" y="38497916"/>
            <a:ext cx="137481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</a:rPr>
              <a:t>Future Development</a:t>
            </a:r>
            <a:endParaRPr b="1" sz="40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3F3F3F"/>
                </a:solidFill>
              </a:rPr>
              <a:t>Webos 빌드 시작 조건 추가: Github	의 탭이나 커밋을 보고 라이브러리 버전을 비교할 것인지 판단.</a:t>
            </a:r>
            <a:endParaRPr sz="36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600"/>
              <a:buChar char="❏"/>
            </a:pPr>
            <a:r>
              <a:rPr lang="ko-KR" sz="3600">
                <a:solidFill>
                  <a:srgbClr val="3F3F3F"/>
                </a:solidFill>
              </a:rPr>
              <a:t>웹 페이지 UI 디자인 개선.</a:t>
            </a:r>
            <a:endParaRPr sz="36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600"/>
              <a:buChar char="❏"/>
            </a:pPr>
            <a:r>
              <a:rPr lang="ko-KR" sz="3600">
                <a:solidFill>
                  <a:srgbClr val="3F3F3F"/>
                </a:solidFill>
              </a:rPr>
              <a:t>JIRA 이슈 관련 세부 옵션 검토.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81511" y="34433691"/>
            <a:ext cx="137481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</a:rPr>
              <a:t>기존 계획에서 변경된 사항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6004550" y="18923750"/>
            <a:ext cx="13818300" cy="12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AutoNum type="arabicPeriod"/>
            </a:pPr>
            <a:r>
              <a:rPr b="1" lang="ko-KR" sz="4000">
                <a:solidFill>
                  <a:srgbClr val="3F3F3F"/>
                </a:solidFill>
              </a:rPr>
              <a:t>Web server</a:t>
            </a:r>
            <a:endParaRPr b="1" sz="4000">
              <a:solidFill>
                <a:srgbClr val="3F3F3F"/>
              </a:solidFill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434343"/>
                </a:solidFill>
              </a:rPr>
              <a:t>ABICC가 새로운 보고서를 생성하면, web app에 새로운 보고서 페이지를 만들고, 열람할 수 있는 링크 생성.</a:t>
            </a:r>
            <a:endParaRPr sz="3600">
              <a:solidFill>
                <a:srgbClr val="434343"/>
              </a:solidFill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Char char="❏"/>
            </a:pPr>
            <a:r>
              <a:rPr lang="ko-KR" sz="3600">
                <a:solidFill>
                  <a:srgbClr val="434343"/>
                </a:solidFill>
              </a:rPr>
              <a:t>보고서 생성일자를 기록하고, 보고서에서는 ABI compatibility 테스트 결과를 problem 별로 확인할 수 있음.</a:t>
            </a:r>
            <a:endParaRPr sz="3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AutoNum type="arabicPeriod"/>
            </a:pPr>
            <a:r>
              <a:rPr b="1" lang="ko-KR" sz="4000">
                <a:solidFill>
                  <a:srgbClr val="3F3F3F"/>
                </a:solidFill>
              </a:rPr>
              <a:t>Jira Issue</a:t>
            </a:r>
            <a:endParaRPr b="1" sz="40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Char char="❏"/>
            </a:pPr>
            <a:r>
              <a:rPr lang="ko-KR" sz="3600">
                <a:solidFill>
                  <a:srgbClr val="434343"/>
                </a:solidFill>
              </a:rPr>
              <a:t>보고서 html 파일을 가지고 주요 summary 내용을 추출. </a:t>
            </a:r>
            <a:endParaRPr sz="3600">
              <a:solidFill>
                <a:srgbClr val="434343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Char char="❏"/>
            </a:pPr>
            <a:r>
              <a:rPr lang="ko-KR" sz="3600">
                <a:solidFill>
                  <a:srgbClr val="434343"/>
                </a:solidFill>
              </a:rPr>
              <a:t>summary에는 severity가 medium이상인 problem이 얼마인지, compatibility 정도가 얼마인지를 담음.</a:t>
            </a:r>
            <a:endParaRPr sz="3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</a:endParaRPr>
          </a:p>
        </p:txBody>
      </p:sp>
      <p:grpSp>
        <p:nvGrpSpPr>
          <p:cNvPr id="130" name="Google Shape;130;p2"/>
          <p:cNvGrpSpPr/>
          <p:nvPr/>
        </p:nvGrpSpPr>
        <p:grpSpPr>
          <a:xfrm>
            <a:off x="15701767" y="14037122"/>
            <a:ext cx="14281637" cy="3629966"/>
            <a:chOff x="13785775" y="14061675"/>
            <a:chExt cx="14446325" cy="3604375"/>
          </a:xfrm>
        </p:grpSpPr>
        <p:grpSp>
          <p:nvGrpSpPr>
            <p:cNvPr id="131" name="Google Shape;131;p2"/>
            <p:cNvGrpSpPr/>
            <p:nvPr/>
          </p:nvGrpSpPr>
          <p:grpSpPr>
            <a:xfrm>
              <a:off x="14476413" y="14061675"/>
              <a:ext cx="13182763" cy="3604375"/>
              <a:chOff x="16838613" y="13985475"/>
              <a:chExt cx="13182763" cy="3604375"/>
            </a:xfrm>
          </p:grpSpPr>
          <p:pic>
            <p:nvPicPr>
              <p:cNvPr id="132" name="Google Shape;132;p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2020224" y="14051750"/>
                <a:ext cx="1296975" cy="1297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3" name="Google Shape;133;p2"/>
              <p:cNvGrpSpPr/>
              <p:nvPr/>
            </p:nvGrpSpPr>
            <p:grpSpPr>
              <a:xfrm>
                <a:off x="16838613" y="13985475"/>
                <a:ext cx="5392738" cy="3604375"/>
                <a:chOff x="26973213" y="17338275"/>
                <a:chExt cx="5392738" cy="3604375"/>
              </a:xfrm>
            </p:grpSpPr>
            <p:pic>
              <p:nvPicPr>
                <p:cNvPr id="134" name="Google Shape;134;p2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6973213" y="18799525"/>
                  <a:ext cx="2143125" cy="21431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Google Shape;135;p2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6973213" y="17338275"/>
                  <a:ext cx="2143125" cy="21431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6" name="Google Shape;136;p2"/>
                <p:cNvSpPr txBox="1"/>
                <p:nvPr/>
              </p:nvSpPr>
              <p:spPr>
                <a:xfrm>
                  <a:off x="29241750" y="18097500"/>
                  <a:ext cx="2991000" cy="85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3600">
                      <a:latin typeface="Calibri"/>
                      <a:ea typeface="Calibri"/>
                      <a:cs typeface="Calibri"/>
                      <a:sym typeface="Calibri"/>
                    </a:rPr>
                    <a:t>v2.0           OLD.</a:t>
                  </a:r>
                  <a:endParaRPr sz="36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2"/>
                <p:cNvSpPr txBox="1"/>
                <p:nvPr/>
              </p:nvSpPr>
              <p:spPr>
                <a:xfrm>
                  <a:off x="29241750" y="19596300"/>
                  <a:ext cx="3124200" cy="85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3600">
                      <a:latin typeface="Calibri"/>
                      <a:ea typeface="Calibri"/>
                      <a:cs typeface="Calibri"/>
                      <a:sym typeface="Calibri"/>
                    </a:rPr>
                    <a:t>v2.1.0       NEW.</a:t>
                  </a:r>
                  <a:endParaRPr sz="36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" name="Google Shape;138;p2"/>
              <p:cNvSpPr txBox="1"/>
              <p:nvPr/>
            </p:nvSpPr>
            <p:spPr>
              <a:xfrm>
                <a:off x="24250650" y="14420850"/>
                <a:ext cx="2991000" cy="2525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4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ABICC</a:t>
                </a:r>
                <a:endParaRPr sz="4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9" name="Google Shape;139;p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2078949" y="15575750"/>
                <a:ext cx="1296975" cy="1297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2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28116375" y="14420845"/>
                <a:ext cx="1905000" cy="1905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" name="Google Shape;141;p2"/>
            <p:cNvSpPr txBox="1"/>
            <p:nvPr/>
          </p:nvSpPr>
          <p:spPr>
            <a:xfrm>
              <a:off x="25107900" y="16338750"/>
              <a:ext cx="3124200" cy="8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Calibri"/>
                  <a:ea typeface="Calibri"/>
                  <a:cs typeface="Calibri"/>
                  <a:sym typeface="Calibri"/>
                </a:rPr>
                <a:t>Compat</a:t>
              </a:r>
              <a:endParaRPr sz="3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Calibri"/>
                  <a:ea typeface="Calibri"/>
                  <a:cs typeface="Calibri"/>
                  <a:sym typeface="Calibri"/>
                </a:rPr>
                <a:t>report.html</a:t>
              </a:r>
              <a:endParaRPr sz="3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7964150" y="14954250"/>
              <a:ext cx="609600" cy="39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040350" y="16402050"/>
              <a:ext cx="609600" cy="39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1088350" y="14954250"/>
              <a:ext cx="609600" cy="39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088350" y="16402050"/>
              <a:ext cx="609600" cy="39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5107900" y="15663913"/>
              <a:ext cx="609600" cy="399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13785775" y="15171093"/>
              <a:ext cx="3429300" cy="8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Calibri"/>
                  <a:ea typeface="Calibri"/>
                  <a:cs typeface="Calibri"/>
                  <a:sym typeface="Calibri"/>
                </a:rPr>
                <a:t>Release updated!</a:t>
              </a:r>
              <a:endParaRPr sz="3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"/>
          <p:cNvSpPr txBox="1"/>
          <p:nvPr/>
        </p:nvSpPr>
        <p:spPr>
          <a:xfrm>
            <a:off x="15998450" y="4598150"/>
            <a:ext cx="13818300" cy="12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AutoNum type="arabicPeriod"/>
            </a:pPr>
            <a:r>
              <a:rPr b="1" lang="ko-KR" sz="4000">
                <a:solidFill>
                  <a:srgbClr val="3F3F3F"/>
                </a:solidFill>
              </a:rPr>
              <a:t>WebOS 빌드</a:t>
            </a:r>
            <a:endParaRPr b="1" sz="4000">
              <a:solidFill>
                <a:srgbClr val="3F3F3F"/>
              </a:solidFill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434343"/>
                </a:solidFill>
              </a:rPr>
              <a:t>webos-build Github 사이트에서 새로운 버전을 내려받아 서버에서 보유하고 있는 webos 버전과 비교.</a:t>
            </a:r>
            <a:endParaRPr sz="3600">
              <a:solidFill>
                <a:srgbClr val="434343"/>
              </a:solidFill>
            </a:endParaRPr>
          </a:p>
          <a:p>
            <a:pPr indent="-540000" lvl="1" marL="540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434343"/>
                </a:solidFill>
              </a:rPr>
              <a:t>버전이 업데이트 된 경우에 새로운 버전의 빌드를 진행. </a:t>
            </a:r>
            <a:endParaRPr sz="3600">
              <a:solidFill>
                <a:srgbClr val="434343"/>
              </a:solidFill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AutoNum type="arabicPeriod"/>
            </a:pPr>
            <a:r>
              <a:rPr b="1" lang="ko-KR" sz="4000">
                <a:solidFill>
                  <a:srgbClr val="3F3F3F"/>
                </a:solidFill>
              </a:rPr>
              <a:t>ABICC</a:t>
            </a:r>
            <a:endParaRPr b="1" sz="40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434343"/>
                </a:solidFill>
              </a:rPr>
              <a:t>새로운 버전의 webos 빌드가 정상적으로 종료되면, ABICC 툴의 input으로 사용할 xml을 만듦.</a:t>
            </a:r>
            <a:endParaRPr sz="3600">
              <a:solidFill>
                <a:srgbClr val="434343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Char char="❏"/>
            </a:pPr>
            <a:r>
              <a:rPr lang="ko-KR" sz="3600">
                <a:solidFill>
                  <a:srgbClr val="434343"/>
                </a:solidFill>
              </a:rPr>
              <a:t>구 버전과 새로운 버전의 xml을 input으로 하여 ABICC 구동. </a:t>
            </a:r>
            <a:endParaRPr sz="36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</a:endParaRPr>
          </a:p>
          <a:p>
            <a:pPr indent="-482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AutoNum type="arabicPeriod"/>
            </a:pPr>
            <a:r>
              <a:rPr b="1" lang="ko-KR" sz="4000">
                <a:solidFill>
                  <a:srgbClr val="3F3F3F"/>
                </a:solidFill>
              </a:rPr>
              <a:t>자동화</a:t>
            </a:r>
            <a:endParaRPr b="1" sz="4000">
              <a:solidFill>
                <a:srgbClr val="3F3F3F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Noto Sans Symbols"/>
              <a:buChar char="❏"/>
            </a:pPr>
            <a:r>
              <a:rPr lang="ko-KR" sz="3600">
                <a:solidFill>
                  <a:srgbClr val="434343"/>
                </a:solidFill>
              </a:rPr>
              <a:t>webos Github에 release가 업데이트 되면 webos를 내려받아 서버가 가진 최신 버전과 비교하여 빌드 수행 여부 결정.</a:t>
            </a:r>
            <a:endParaRPr sz="3600">
              <a:solidFill>
                <a:srgbClr val="434343"/>
              </a:solidFill>
            </a:endParaRPr>
          </a:p>
          <a:p>
            <a:pPr indent="-540000" lvl="1" marL="540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600"/>
              <a:buChar char="❏"/>
            </a:pPr>
            <a:r>
              <a:rPr lang="ko-KR" sz="3600">
                <a:solidFill>
                  <a:srgbClr val="434343"/>
                </a:solidFill>
              </a:rPr>
              <a:t>서버 스크립트 동작을 실행/중단할 수 있는 옵션을 web app에 제공.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7392650" y="31489650"/>
            <a:ext cx="12426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latin typeface="Calibri"/>
                <a:ea typeface="Calibri"/>
                <a:cs typeface="Calibri"/>
                <a:sym typeface="Calibri"/>
              </a:rPr>
              <a:t>↑↑ Sample JIRA issue for 1.0 to 2.0 webos ABI compatibility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2"/>
          <p:cNvGrpSpPr/>
          <p:nvPr/>
        </p:nvGrpSpPr>
        <p:grpSpPr>
          <a:xfrm>
            <a:off x="15766984" y="25716175"/>
            <a:ext cx="12846115" cy="5174949"/>
            <a:chOff x="15766984" y="25716175"/>
            <a:chExt cx="12846115" cy="5174949"/>
          </a:xfrm>
        </p:grpSpPr>
        <p:pic>
          <p:nvPicPr>
            <p:cNvPr id="151" name="Google Shape;151;p2"/>
            <p:cNvPicPr preferRelativeResize="0"/>
            <p:nvPr/>
          </p:nvPicPr>
          <p:blipFill rotWithShape="1">
            <a:blip r:embed="rId15">
              <a:alphaModFix/>
            </a:blip>
            <a:srcRect b="-5400" l="0" r="53859" t="87694"/>
            <a:stretch/>
          </p:blipFill>
          <p:spPr>
            <a:xfrm>
              <a:off x="15766984" y="26759974"/>
              <a:ext cx="8913419" cy="1879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"/>
            <p:cNvPicPr preferRelativeResize="0"/>
            <p:nvPr/>
          </p:nvPicPr>
          <p:blipFill rotWithShape="1">
            <a:blip r:embed="rId15">
              <a:alphaModFix/>
            </a:blip>
            <a:srcRect b="37662" l="60790" r="0" t="5403"/>
            <a:stretch/>
          </p:blipFill>
          <p:spPr>
            <a:xfrm>
              <a:off x="22126825" y="25716175"/>
              <a:ext cx="6486274" cy="5174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"/>
            <p:cNvSpPr/>
            <p:nvPr/>
          </p:nvSpPr>
          <p:spPr>
            <a:xfrm flipH="1" rot="10800000">
              <a:off x="19850100" y="28155900"/>
              <a:ext cx="1866900" cy="18792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54" name="Google Shape;154;p2"/>
          <p:cNvGraphicFramePr/>
          <p:nvPr/>
        </p:nvGraphicFramePr>
        <p:xfrm>
          <a:off x="1041438" y="3549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{74F1782B-A6AF-4F5A-B35C-1D8B54F47D9E}</a:tableStyleId>
              </a:tblPr>
              <a:tblGrid>
                <a:gridCol w="2370850"/>
                <a:gridCol w="5914150"/>
                <a:gridCol w="5914150"/>
              </a:tblGrid>
              <a:tr h="8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600"/>
                        <a:t>기존 계획</a:t>
                      </a:r>
                      <a:endParaRPr sz="36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600"/>
                        <a:t>변경 내용</a:t>
                      </a:r>
                      <a:endParaRPr sz="36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</a:tr>
              <a:tr h="21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ABICC</a:t>
                      </a:r>
                      <a:endParaRPr sz="3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report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ABICC 리포트 내용을 재해석, 실제 LG 전자 개발자들을 위한 내용을 적절한 시각화를 통해 유의미하게 재가공.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ABICC 리포트를 놓고 회사측과 재논의 결과 기존의 리포트가 충분히 잘 정리되어 있어 내용상 변경이 불필요하다고 판단.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216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WebOS</a:t>
                      </a:r>
                      <a:endParaRPr sz="3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참조 라이브러리</a:t>
                      </a:r>
                      <a:endParaRPr sz="3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선별</a:t>
                      </a:r>
                      <a:endParaRPr sz="3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WebOS가 참조하는 모든 라이브러리에 대해 ABICC 수행 및 결과 분석.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000"/>
                        <a:t>모든 라이브러리 수행 시 발견되는 버그 해결이 어려움. 실제 LG 전자 개발자들이 개발하는 라이브러리를 중점적으로 ABI compatibility 검토.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2019-06-13T07:11:08Z</dcterms:created>
  <dc:creator>강지용</dc:creator>
</cp:coreProperties>
</file>