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9"/>
  </p:notesMasterIdLst>
  <p:sldIdLst>
    <p:sldId id="304" r:id="rId2"/>
    <p:sldId id="305" r:id="rId3"/>
    <p:sldId id="306" r:id="rId4"/>
    <p:sldId id="307" r:id="rId5"/>
    <p:sldId id="308" r:id="rId6"/>
    <p:sldId id="309" r:id="rId7"/>
    <p:sldId id="263" r:id="rId8"/>
    <p:sldId id="264" r:id="rId9"/>
    <p:sldId id="310" r:id="rId10"/>
    <p:sldId id="265" r:id="rId11"/>
    <p:sldId id="311" r:id="rId12"/>
    <p:sldId id="312" r:id="rId13"/>
    <p:sldId id="267" r:id="rId14"/>
    <p:sldId id="268" r:id="rId15"/>
    <p:sldId id="313" r:id="rId16"/>
    <p:sldId id="269" r:id="rId17"/>
    <p:sldId id="270" r:id="rId18"/>
    <p:sldId id="314" r:id="rId19"/>
    <p:sldId id="315" r:id="rId20"/>
    <p:sldId id="316" r:id="rId21"/>
    <p:sldId id="317" r:id="rId22"/>
    <p:sldId id="318" r:id="rId23"/>
    <p:sldId id="271" r:id="rId24"/>
    <p:sldId id="319" r:id="rId25"/>
    <p:sldId id="272" r:id="rId26"/>
    <p:sldId id="410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273" r:id="rId43"/>
    <p:sldId id="274" r:id="rId44"/>
    <p:sldId id="335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  <p:sldId id="282" r:id="rId65"/>
    <p:sldId id="348" r:id="rId66"/>
    <p:sldId id="349" r:id="rId67"/>
    <p:sldId id="283" r:id="rId68"/>
    <p:sldId id="350" r:id="rId69"/>
    <p:sldId id="351" r:id="rId70"/>
    <p:sldId id="352" r:id="rId71"/>
    <p:sldId id="353" r:id="rId72"/>
    <p:sldId id="284" r:id="rId73"/>
    <p:sldId id="354" r:id="rId74"/>
    <p:sldId id="355" r:id="rId75"/>
    <p:sldId id="356" r:id="rId76"/>
    <p:sldId id="357" r:id="rId77"/>
    <p:sldId id="358" r:id="rId78"/>
    <p:sldId id="359" r:id="rId79"/>
    <p:sldId id="360" r:id="rId80"/>
    <p:sldId id="285" r:id="rId81"/>
    <p:sldId id="286" r:id="rId82"/>
    <p:sldId id="361" r:id="rId83"/>
    <p:sldId id="287" r:id="rId84"/>
    <p:sldId id="288" r:id="rId85"/>
    <p:sldId id="289" r:id="rId86"/>
    <p:sldId id="290" r:id="rId87"/>
    <p:sldId id="291" r:id="rId88"/>
    <p:sldId id="362" r:id="rId89"/>
    <p:sldId id="363" r:id="rId90"/>
    <p:sldId id="364" r:id="rId91"/>
    <p:sldId id="365" r:id="rId92"/>
    <p:sldId id="366" r:id="rId93"/>
    <p:sldId id="367" r:id="rId94"/>
    <p:sldId id="368" r:id="rId95"/>
    <p:sldId id="292" r:id="rId96"/>
    <p:sldId id="369" r:id="rId97"/>
    <p:sldId id="370" r:id="rId98"/>
    <p:sldId id="371" r:id="rId99"/>
    <p:sldId id="293" r:id="rId100"/>
    <p:sldId id="372" r:id="rId101"/>
    <p:sldId id="373" r:id="rId102"/>
    <p:sldId id="374" r:id="rId103"/>
    <p:sldId id="375" r:id="rId104"/>
    <p:sldId id="294" r:id="rId105"/>
    <p:sldId id="376" r:id="rId106"/>
    <p:sldId id="295" r:id="rId107"/>
    <p:sldId id="296" r:id="rId108"/>
    <p:sldId id="297" r:id="rId109"/>
    <p:sldId id="298" r:id="rId110"/>
    <p:sldId id="377" r:id="rId111"/>
    <p:sldId id="378" r:id="rId112"/>
    <p:sldId id="379" r:id="rId113"/>
    <p:sldId id="380" r:id="rId114"/>
    <p:sldId id="381" r:id="rId115"/>
    <p:sldId id="382" r:id="rId116"/>
    <p:sldId id="299" r:id="rId117"/>
    <p:sldId id="383" r:id="rId118"/>
    <p:sldId id="384" r:id="rId119"/>
    <p:sldId id="385" r:id="rId120"/>
    <p:sldId id="386" r:id="rId121"/>
    <p:sldId id="300" r:id="rId122"/>
    <p:sldId id="301" r:id="rId123"/>
    <p:sldId id="302" r:id="rId124"/>
    <p:sldId id="387" r:id="rId125"/>
    <p:sldId id="388" r:id="rId126"/>
    <p:sldId id="389" r:id="rId127"/>
    <p:sldId id="390" r:id="rId128"/>
    <p:sldId id="391" r:id="rId129"/>
    <p:sldId id="303" r:id="rId130"/>
    <p:sldId id="392" r:id="rId131"/>
    <p:sldId id="393" r:id="rId132"/>
    <p:sldId id="394" r:id="rId133"/>
    <p:sldId id="395" r:id="rId134"/>
    <p:sldId id="396" r:id="rId135"/>
    <p:sldId id="397" r:id="rId136"/>
    <p:sldId id="398" r:id="rId137"/>
    <p:sldId id="399" r:id="rId138"/>
    <p:sldId id="400" r:id="rId139"/>
    <p:sldId id="401" r:id="rId140"/>
    <p:sldId id="402" r:id="rId141"/>
    <p:sldId id="403" r:id="rId142"/>
    <p:sldId id="404" r:id="rId143"/>
    <p:sldId id="405" r:id="rId144"/>
    <p:sldId id="406" r:id="rId145"/>
    <p:sldId id="407" r:id="rId146"/>
    <p:sldId id="408" r:id="rId147"/>
    <p:sldId id="409" r:id="rId148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1328-86F1-4A8A-B1B9-B75F0F9FE28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F6512-5BD5-4C89-AF7E-60B5F784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16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F912AAF6-BFC8-4FC9-90E1-BDD68401E53B}" type="datetime1">
              <a:rPr lang="en-US" smtClean="0"/>
              <a:t>4/15/2019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3431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A4EB49-6CC4-4B8B-8D2E-51D46D304D91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C5FE8E-9D9E-4DF0-8C64-77DA1A0F6086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85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6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2C2D34E-A9AC-4079-8D53-43C339B561B6}" type="datetime1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9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63D7B66F-9B81-49D7-9769-A7AACE52838C}" type="datetime1">
              <a:rPr lang="en-US" smtClean="0"/>
              <a:t>4/15/2019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24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E593BD02-BB35-4330-80D5-F35FBFA5BBAA}" type="datetime1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39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EF9C009F-9CAC-477F-98B7-21963AC3164E}" type="datetime1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1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1FD04EBC-F3B9-448A-9FE1-415DC91855D1}" type="datetime1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05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2A7DA6-D324-422F-9F43-4D3884D11518}" type="datetime1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9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ED7567C-F7C2-42B1-9C1A-739A5531B11C}" type="datetime1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06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7E54BE1D-46C5-4597-BA6F-3AD7B1544366}" type="datetime1">
              <a:rPr lang="en-US" smtClean="0"/>
              <a:t>4/15/2019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49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DCB6F5DC-CCB3-49BD-ADA0-2EBBD2A7A2A8}" type="datetime1">
              <a:rPr lang="en-US" smtClean="0"/>
              <a:t>4/15/2019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5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://jfxtras.org/" TargetMode="External"/><Relationship Id="rId2" Type="http://schemas.openxmlformats.org/officeDocument/2006/relationships/hyperlink" Target="http://www.controlsfx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anSolo/Medusa/blob/master/README.md" TargetMode="Externa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" TargetMode="External"/><Relationship Id="rId2" Type="http://schemas.openxmlformats.org/officeDocument/2006/relationships/hyperlink" Target="http://javafxports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gluonhq.com/products/mobil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enic-view.org/" TargetMode="External"/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JavaFXResources" TargetMode="External"/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kit.org/" TargetMode="External"/><Relationship Id="rId2" Type="http://schemas.openxmlformats.org/officeDocument/2006/relationships/hyperlink" Target="https://gstreamer.freedesktop.org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javafx/api/javafx/scene/Node.html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javafx/properties-binding-tutorial/binding.htm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13</a:t>
            </a:r>
            <a:br>
              <a:rPr lang="en-US" dirty="0"/>
            </a:br>
            <a:r>
              <a:rPr lang="en-US" dirty="0"/>
              <a:t>JavaFX GUI: Part 2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09">
            <a:extLst>
              <a:ext uri="{FF2B5EF4-FFF2-40B4-BE49-F238E27FC236}">
                <a16:creationId xmlns:a16="http://schemas.microsoft.com/office/drawing/2014/main" id="{53384126-D32B-4009-B443-A2CCD507496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3" y="0"/>
            <a:ext cx="93233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89C1D-BA56-4045-ADD0-00F8C98F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238512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9A18-1093-4EBC-B488-79773B11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2C820-A777-4398-852D-42255AE78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Adding and Configuring the Controls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Using the techniques you learned previously, create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the left area, place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control, and in the center area, place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control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set the following properties: 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Margin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(for the right margin) to separate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from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Pref Width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200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Max Height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MAX_VALUE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Min Width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Min Height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Pref Height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Max Width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USE_COMPUTED_SIZE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AB0F1-22A7-4756-97AA-60152C2E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35212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2994-FF2A-40A5-AD56-B92FF017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8BC0-82FA-4B02-AF48-2142FA905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Adding and Configuring the Controls (cont.)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set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Fit Width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Fit Height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properties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370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480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respectively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To size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based on its contents, set its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Pref Width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Pref Height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USE_COMPUTED_SIZE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Also, set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Padding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inset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from the stage.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DAB7C-525E-47F8-95AE-12EC69E8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142525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0D77-B1C3-4676-AA4B-A0074F8F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D80B7-0547-4FB0-9314-0F06095B1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Specifying the Controller Class’s Name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To ensure that an object of the controller class is created when the app loads the FXML file at runtime, specify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CoverViewerController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as the controller class’s name in the FXML file as you’ve done previously.</a:t>
            </a:r>
          </a:p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Generating a Sample Controller Class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Select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View &gt; Show Sample Controller Skeleton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then copy this code into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CoverViewerController.java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file and store the file in the same folder as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CoverViewer.fxml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E2BB6-43AB-4963-94FC-20FC6A01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741738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7B4B-C8AB-4E33-938B-9F6DD4D8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</a:rPr>
              <a:t>CoverViewer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Subclass of </a:t>
            </a:r>
            <a:r>
              <a:rPr lang="en-US" b="1" i="0" u="none" strike="noStrike" baseline="0" dirty="0">
                <a:solidFill>
                  <a:srgbClr val="0070C0"/>
                </a:solidFill>
                <a:latin typeface="Consolas" panose="020B0609020204030204" pitchFamily="49" charset="0"/>
              </a:rPr>
              <a:t>Application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D386-DE31-4791-A87E-DA91575E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Figure 13.14 shows class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CoverViewer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subclass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A10CB-91E7-43C3-8160-929686A8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101086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8">
            <a:extLst>
              <a:ext uri="{FF2B5EF4-FFF2-40B4-BE49-F238E27FC236}">
                <a16:creationId xmlns:a16="http://schemas.microsoft.com/office/drawing/2014/main" id="{6ABA7FF6-044F-4B51-914A-24E961CBB9F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B1CB8-2D65-47F0-9280-C73F83DB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416159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AAE2-AD1F-4EE2-8363-FFA4D333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CoverViewerController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E8A10-942E-4822-BE3F-2A2CF64E8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Figure 13.15 shows the final version of class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CoverViewerController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with the app’s new features highlighted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63EC8-027E-4366-AE5C-6DBB5809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16716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9">
            <a:extLst>
              <a:ext uri="{FF2B5EF4-FFF2-40B4-BE49-F238E27FC236}">
                <a16:creationId xmlns:a16="http://schemas.microsoft.com/office/drawing/2014/main" id="{9557D2EF-540B-4194-9DAD-7B5A20BCEF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6A01B-AD49-4209-A741-648B9E36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610103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40">
            <a:extLst>
              <a:ext uri="{FF2B5EF4-FFF2-40B4-BE49-F238E27FC236}">
                <a16:creationId xmlns:a16="http://schemas.microsoft.com/office/drawing/2014/main" id="{61D59C5E-FDF7-45CC-B13A-7A3B19800F8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1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B59E4-8611-4834-8005-5EE4EB1C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571943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41">
            <a:extLst>
              <a:ext uri="{FF2B5EF4-FFF2-40B4-BE49-F238E27FC236}">
                <a16:creationId xmlns:a16="http://schemas.microsoft.com/office/drawing/2014/main" id="{9A45666B-84FD-4D25-803E-C4CC6BF72F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63EFC-FDD9-4952-8B2A-8557DAD3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274580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42">
            <a:extLst>
              <a:ext uri="{FF2B5EF4-FFF2-40B4-BE49-F238E27FC236}">
                <a16:creationId xmlns:a16="http://schemas.microsoft.com/office/drawing/2014/main" id="{6FE41CF0-DEA6-4E48-A6D8-3D4F4E1703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33F52-DB00-49FA-921F-7AA4D654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857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0CBD-A9C2-4FEA-A33B-ECF9CB1B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Technologies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AF39F-7474-4714-AB9C-DAA30942E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ToggleGroup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function as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mutually exclusive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options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You add multiple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a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ToggleGroup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ensure that only one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 a given group is selected at a time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this app, you’ll use JavaFX Scene Builder’s capability for specifying each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ToggleGroup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 FXML</a:t>
            </a:r>
          </a:p>
          <a:p>
            <a:pPr marR="3600" lvl="1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Can also create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ToggleGroup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 Java, then use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setToggleGroup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to specify its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ToggleGroup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2FC1A-137F-4EB2-A13F-6522D4C2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487268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1F50-BAD7-4391-9897-5680D7F3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CoverViewerController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42EC-92AE-4F9F-9BE4-710F15DBF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@FXML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Instance Variables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Lines 14–15 declare the controller’s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@FXML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instance variables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this case,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displays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objects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Class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contains three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instance variables with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set/get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methods: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—the book’s title.</a:t>
            </a:r>
          </a:p>
          <a:p>
            <a:pPr marR="3600" lvl="1" rtl="0"/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thumbImage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—the path to the book’s thumbnail image (used in the next example).</a:t>
            </a:r>
          </a:p>
          <a:p>
            <a:pPr marR="3600" lvl="1" rtl="0"/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largeImage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—the path to the book’s large cover image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class also provides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that returns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title and a constructor that initializes the three instance variables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Copy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Book.java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from this chapter’s examples folder into the folder that contains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CoverViewer.fxml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CoverViewer.java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CoverViewerController.java</a:t>
            </a:r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7E5F1-09FB-4832-8A84-49BEF19C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97598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6982-82C3-46E7-8600-0EC3872A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CoverViewerController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E23DE-7B42-4B8F-9738-F2D89336B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Instance Variable 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books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Lines 18–19 define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books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instance variable as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&lt;Book&gt;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initialize it by calling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FXCollections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observableArrayList</a:t>
            </a:r>
            <a:endParaRPr lang="en-US" b="0" i="0" u="none" strike="noStrike" baseline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This method returns an empty collection object (similar to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 that implements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Observable-List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33D4F-713C-432C-9410-DC2C4D5A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659798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753D-4506-40C8-92A4-869924AD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CoverViewerController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4BB45-CB7B-4194-A594-E9F933853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Initializing the 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books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ObservableList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Lines 24–37 in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initialize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create and add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objects to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books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collection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 38 passes this collection to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setItems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which binds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ObservableList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This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data binding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allows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display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objects automatically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By default,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displays each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representation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B29B1-2011-4FC5-8DC4-BA11469A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7580069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7D18-8568-40BB-BEA5-8336DB70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CoverViewerController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76EF6-BA10-4EE3-A53B-CAD11B8A8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Listening for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Selection Changes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To synchronize the book cover that’s being displayed with the currently selected book, we listen for changes 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selected item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By default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supports single selection</a:t>
            </a:r>
          </a:p>
          <a:p>
            <a:pPr marR="3600" lvl="1"/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also support multiple selection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Selection is managed by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MultipleSelectionModel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(a subclass of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SelectionModel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from 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2"/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ontains observable properties and various methods for manipulating the corresponding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items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To respond to selection changes, you register a listener for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MultipleSelectionModel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selectedItem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(lines 41–51)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32C39-1311-461E-AD2F-BEAD6100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6724463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FAFF-1C7E-4D8C-A237-8E23BCF4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CoverViewerController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2BB3F-3D4D-4DF4-82E7-EFB50911A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Listening for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Selection Changes (cont.)</a:t>
            </a:r>
          </a:p>
          <a:p>
            <a:pPr marR="3600" lvl="0" rtl="0"/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getSelectionModel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returns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MultipleSelectionModel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object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this example,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MultipleSelectionModel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selectedItemProperty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returns a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ReadOnlyObjectProperty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&lt;Book&gt;</a:t>
            </a:r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R="3600" lvl="0" rtl="0"/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orresponding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ChangeListener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receives as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oldValue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the previously selected and newly selected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objects, respectively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Lines 47–48 use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large image path to initialize a new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Image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(package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javafx.scene.image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)—this loads the image from that path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We then pass the new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Image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coverImageView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setImage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to display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406C5-82A9-4DE6-BD6C-C942F02C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7539444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FD30-A1D4-4595-9B77-D75B6D8B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Cover Viewer </a:t>
            </a:r>
            <a:r>
              <a:rPr lang="en-US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App: Customizing </a:t>
            </a:r>
            <a:r>
              <a:rPr lang="en-US" b="1" i="0" u="none" strike="noStrike" baseline="0" dirty="0" err="1">
                <a:solidFill>
                  <a:srgbClr val="3380E6"/>
                </a:solidFill>
                <a:latin typeface="Consolas" panose="020B0609020204030204" pitchFamily="49" charset="0"/>
              </a:rPr>
              <a:t>ListView</a:t>
            </a:r>
            <a:r>
              <a:rPr lang="en-US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Cells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3E165-730C-40C8-B39A-C8E279E61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the preceding example,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displayed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representation (i.e., its title)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this example, you’ll create a custom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cell factory to create cells that display each book as its thumbnail image and title using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(Fig. 13.16)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1D3C8-3A4C-4091-B366-26671357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655308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43">
            <a:extLst>
              <a:ext uri="{FF2B5EF4-FFF2-40B4-BE49-F238E27FC236}">
                <a16:creationId xmlns:a16="http://schemas.microsoft.com/office/drawing/2014/main" id="{C8819F2B-FA4A-4379-9C33-18BF9B101E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0"/>
            <a:ext cx="94853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E29C2-B61D-47C4-911C-D30B7947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969367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E405-54DC-4395-BFCF-7113C16C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Technologies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E33EA-3AC8-4410-9F38-29DC6BAF5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09537" indent="0">
              <a:buNone/>
            </a:pP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ListCell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Generic Class for Custom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Cell Formats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As you saw in Section 13.5,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cells display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representations of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items by default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To create a custom cell format, you must first define a subclass of the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ListCell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generic class (package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 that specifies how to create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cell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As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displays items, it gets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ListCell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from its cell factory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You’ll use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setCellFactory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to replace the default cell factory with one that returns objects of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ListCell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subclass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You’ll override this class’s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updateItem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to specify the cells’ custom layout and contents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9D9B7-E737-4763-AF0E-D472219E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24796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EC63-809E-4998-BDFD-E65058A4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Technologies Overview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8351F-717D-4783-AAE6-38C02F7564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Programmatically Creating Layouts and Controls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So far, you’ve created GUIs visually using JavaFX Scene Builder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this app, you’ll also create a portion of the GUI programmatically—in fact, everything we’ve shown you in Scene Builder also can be accomplished in Java code directly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particular, you’ll create and configure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layout containing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represents the custom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cell format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34786-E70D-4A17-9D5D-EDB76460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736105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8C1D-81CB-4209-B042-D91D2645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Copying the </a:t>
            </a:r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CoverViewer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26EBE-BFEF-49F1-85C6-C2DAFB3820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This app’s FXML layout and classes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CoverViewer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are identical to those in Section 13.5, and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CoverViewerController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class has only one new statement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this example, we’ll show a new class that implements the custom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cell factory and the one new statement in class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CoverViewerController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Rather than creating a new app from scratch, copy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CoverViewer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app from the previous example into a new folder named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CoverViewerCustomListView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8426A-B57E-4393-9999-6447C4B0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2800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E337-90EF-476D-B988-E2E0A9F7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Technologies Overview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AD435-DC7A-4AE8-B8AA-88B41C844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Layout Container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BorderPane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</a:rPr>
              <a:t> layout container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arranges controls into one or more of the five regions shown in Fig. 13.3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top and bottom areas have the same width as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left, center and right areas fill the vertical space between the top and bottom areas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Each area may contain only one control or one layout container that, in turn, may contain other controls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528AC-CACD-439D-96FC-ACA919A9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23593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86FE-B438-4F53-9262-6128F401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ImageTextCell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Custom Cell Factory Class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70693-E446-4823-B7CB-DC5FE6828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Class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ImageTextCell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(Fig. 13.17) defines the custom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cell layout for this version of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Cover Viewer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app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class extends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ListCell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&lt;Book&gt;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because it defines a customized presentation of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cell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4268F-7064-4CB7-B485-6B51902F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7530880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44">
            <a:extLst>
              <a:ext uri="{FF2B5EF4-FFF2-40B4-BE49-F238E27FC236}">
                <a16:creationId xmlns:a16="http://schemas.microsoft.com/office/drawing/2014/main" id="{27DDAFA5-D242-4F3F-B3B6-87C0625788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4C6DB-D505-463E-A8D2-ABE553B2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63852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45">
            <a:extLst>
              <a:ext uri="{FF2B5EF4-FFF2-40B4-BE49-F238E27FC236}">
                <a16:creationId xmlns:a16="http://schemas.microsoft.com/office/drawing/2014/main" id="{CCC74E9C-3FD2-4A43-82D8-21AE0851E72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666F0-FB8A-4A51-97D5-3C72C64B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7810902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46">
            <a:extLst>
              <a:ext uri="{FF2B5EF4-FFF2-40B4-BE49-F238E27FC236}">
                <a16:creationId xmlns:a16="http://schemas.microsoft.com/office/drawing/2014/main" id="{78621E81-2693-4BE0-9E73-56B89B1C85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ED3F3-D519-4161-A6DE-9C4770AB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1507640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6A79-A985-4599-B839-14693DF5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ImageTextCell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Custom Cell Factory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38DC7-A44A-4A97-97DA-2BD36205C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Constructor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constructor (lines 17–29) configures the instance variables we use to build the custom presentation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 18 indicates that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children should be centered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Lines 20–22 configure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attach it 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collection of children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 20 indicates that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should preserve the image’s aspect ratio, and line 21 indicates that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should be 100 points tall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31765-1414-4BA7-A81C-FE6FB4BC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938106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1403-FE35-46CB-8F53-E146CC04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1" i="0" u="none" strike="noStrike" baseline="0" dirty="0">
                <a:solidFill>
                  <a:srgbClr val="59D9B3"/>
                </a:solidFill>
                <a:latin typeface="Calibri" panose="020F0502020204030204" pitchFamily="34" charset="0"/>
              </a:rPr>
              <a:t> </a:t>
            </a:r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ImageTextCell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Custom Cell Factory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8AEC6-A32E-4620-8BD0-7563B8838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Constructor (cont.)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 22 attaches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Lines 24–26 configure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attach it 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collection of children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 24 indicates that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should wrap its text if its too wide to fit in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width, and line 25 indicates that the text should be centered in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 26 attaches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Finally, line 28 indicates that the cell should use its preferred width, which is determined from the width of its parent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1063B-0456-4932-B24A-22D88A20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2616556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333A-FA79-478F-A8FD-992100D7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ImageTextCell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Custom Cell Factory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D3CB4-BAA8-4FB5-A631-5B69215D2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Method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updateItem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updateItem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(lines 32–46) configures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text and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Image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then displays the custom presentation in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This method is called by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cell factory when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cell is required—that is, when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is first displayed and when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cells are about to scroll onto the screen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method receives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display and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indicating whether the cell that’s about to be created is empty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9782A-18FF-4B5C-99DD-C935F3CD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9225627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9CED-18E6-4B8D-A5CC-FEFA7EA5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ImageTextCell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Custom Cell Factory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F5C9B-D2D0-4B7E-AE86-FB071AC57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Method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updateItem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You must call the superclass’s version of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updateItem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(line 35) to ensure that the custom cells display correctly.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If the cell is empty or the item parameter is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then there is no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display and line 38 calls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ImageTextCell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inherited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setGraphic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with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This method receives as its argument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that should be displayed in the cell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Any JavaFX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can be provided, giving you tremendous flexibility for customizing a cell’s appearance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63B56-B8DD-494F-B19D-736B943D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7446602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5ED-3020-45EA-8F68-A8E2BE12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ImageTextCell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Custom Cell Factory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7784A-E709-4518-A4D3-44B3BD959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Method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updateItem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If there is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display, lines 40–45 configure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ImageTextCell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 42 configures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Image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sets it to display in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 43 sets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text to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title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Finally, line 38 uses 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setGraphic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set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ImageTextCell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as the custom cell’s presentation.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E57AE-6564-4B13-91CA-514694E4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073198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47">
            <a:extLst>
              <a:ext uri="{FF2B5EF4-FFF2-40B4-BE49-F238E27FC236}">
                <a16:creationId xmlns:a16="http://schemas.microsoft.com/office/drawing/2014/main" id="{7FCBB45F-FDE4-4516-8386-0460C02B14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138"/>
            <a:ext cx="12192000" cy="49101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88014-ACC0-43E4-99C9-20DA9995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65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1">
            <a:extLst>
              <a:ext uri="{FF2B5EF4-FFF2-40B4-BE49-F238E27FC236}">
                <a16:creationId xmlns:a16="http://schemas.microsoft.com/office/drawing/2014/main" id="{729BB801-0EF7-4584-8D5A-9550D3E04A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12192000" cy="431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79D89-5971-4298-BA9F-5761F654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832385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3F45-2105-4325-9F28-9E0E99B6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CoverViewerController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D3637-BAFE-43DE-B371-8401A2DF3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Updating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CoverViewerController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use it requires that you set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cell factory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Insert the following code as the last statement in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CoverViewerController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initialize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and add an import for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javafx.util.Callback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30238" marR="0" lvl="2" indent="0" rtl="0">
              <a:buNone/>
            </a:pP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booksListView.setCellFactory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Callback&lt;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&lt;Book&gt;,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ListCell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&lt;Book&gt;&gt;() {</a:t>
            </a:r>
            <a:b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@Override</a:t>
            </a:r>
            <a:b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ListCell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&lt;Book&gt; call(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&lt;Book&gt;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return 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ImageTextCell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b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b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FA7BB-E839-451E-A472-5462AA2A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6785646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F505-1124-4871-9BB9-3EDE601E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CoverViewerController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B034E-7BEB-4E4C-8BD3-16B9ECF13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argument to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setCellFactory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is an implementation of the functional interface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CallBack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(package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javafx.util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This generic interface provides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call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that receives one argument and returns a value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Callback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angle brackets the first type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&lt;Book&gt;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 is the parameter type for the interface’s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call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and the second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ListCell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&lt;Book&gt;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 is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call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method’s return type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parameter represents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 which the custom cells will appear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call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call simply creates and returns an object of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ImageTextCell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4EEE6-C28D-4CE2-990E-E7C0DD21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380330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B677-0563-4F84-96BA-A764EE0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CoverViewerController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C32AC-6E09-4626-B886-846974B36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Each time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requires a new cell, the anonymous inner class’s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call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will be invoked to get a new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ImageTextCell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Then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ImageTextCell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will be called to create the custom cell presentation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Note that by using a Java SE 8 lambda (Chapter 17) rather than an anonymous inner class, you can replace the entire statement that sets the cell factory with a single line of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A2901-B231-41B3-976F-E3E5137B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7718245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7E24-D404-439B-8377-10911A95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24B5A1"/>
                </a:solidFill>
                <a:latin typeface="Calibri" panose="020F0502020204030204" pitchFamily="34" charset="0"/>
              </a:rPr>
              <a:t>13.7  </a:t>
            </a:r>
            <a:r>
              <a:rPr lang="en-US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Additional JavaFX 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8C04C-7791-4176-B67A-78D6B1A88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This section overviews various additional JavaFX capabilities that are available in JavaFX 8 and JavaFX 9</a:t>
            </a:r>
          </a:p>
          <a:p>
            <a:pPr marL="109537" indent="0">
              <a:buNone/>
            </a:pP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Control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Section 13.5 demonstrated how to bind data to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control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You often load such data from a database (Chapter 24, Accessing Databases with JDBC, and Chapter 29, Java Persistence API (JPA))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JavaFX’s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control (package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 displays tabular data in rows and columns, and supports user interactions with that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E28D8-C709-42EE-9C78-73545F02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9412003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A067-6DA4-4C25-A472-5A89A71C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1" i="0" u="none" strike="noStrike" baseline="0" dirty="0">
                <a:solidFill>
                  <a:srgbClr val="24B5A1"/>
                </a:solidFill>
                <a:latin typeface="Calibri" panose="020F0502020204030204" pitchFamily="34" charset="0"/>
              </a:rPr>
              <a:t>13.7  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Additional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JavaFX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Capabilities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(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cont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DEECB-116A-4311-9BA9-5FEC5E6E8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Accessibility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a Java SE 8 update, JavaFX added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accessibility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features to help people with visual impairments use their devices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example, the screen readers in various operating systems can speak screen text or text that you provide to help users with visual impairments understand the purpose of a control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Visually impaired users must enable their operating systems’ screen-reading capabilities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E4AFF-3FE7-4996-BFF1-4B556482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54145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578C-4B84-411B-8F13-16E9313A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1" i="0" u="none" strike="noStrike" baseline="0" dirty="0">
                <a:solidFill>
                  <a:srgbClr val="24B5A1"/>
                </a:solidFill>
                <a:latin typeface="Calibri" panose="020F0502020204030204" pitchFamily="34" charset="0"/>
              </a:rPr>
              <a:t>13.7  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Additional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JavaFX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Capabilities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(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cont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11A51-2AE5-45F0-82F4-E4B4ADCDF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Accessibility (cont.)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JavaFX controls also support: 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GUI navigation via the keyboard—for example, the user can press the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Tab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key to jump from one control to the next. If a screen reader also is enabled, as the user moves the focus from control to control, the screen reader will speak appropriate information about each control (discussed below). 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 high-contrast mode to make controls more readable—as with screen readers, visually impaired users must enable this feature in their operating systems.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See your operating system’s documentation for information on enabling its screen reader and high-contrast mode.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BB0C0-0B81-416B-B4C8-DD06947A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6260300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AAB5-8429-4012-9E98-41E475FD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1" i="0" u="none" strike="noStrike" baseline="0" dirty="0">
                <a:solidFill>
                  <a:srgbClr val="24B5A1"/>
                </a:solidFill>
                <a:latin typeface="Calibri" panose="020F0502020204030204" pitchFamily="34" charset="0"/>
              </a:rPr>
              <a:t>13.7  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Additional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JavaFX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Capabilities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(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cont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BA18D-31B5-496D-9D44-D93C263DF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09537" indent="0">
              <a:buNone/>
            </a:pPr>
            <a:r>
              <a:rPr lang="en-US" b="1" i="1" dirty="0">
                <a:solidFill>
                  <a:srgbClr val="000000"/>
                </a:solidFill>
              </a:rPr>
              <a:t>Accessibility (cont.)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Every JavaFX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subclass also has these accessibility-related properties:</a:t>
            </a:r>
          </a:p>
          <a:p>
            <a:pPr marR="3600" lvl="1" rtl="0"/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accessibleTextProperty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that a screen reader speaks for a control</a:t>
            </a:r>
          </a:p>
          <a:p>
            <a:pPr marR="3600" lvl="1" rtl="0"/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accessibleHelpProperty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—A more detailed control description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than that provided by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accessibleTextProperty</a:t>
            </a:r>
            <a:endParaRPr lang="en-US" dirty="0">
              <a:solidFill>
                <a:srgbClr val="000000"/>
              </a:solidFill>
            </a:endParaRPr>
          </a:p>
          <a:p>
            <a:pPr marR="3600" lvl="2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Should help the user understand the purpose of the control in the context of your app</a:t>
            </a:r>
          </a:p>
          <a:p>
            <a:pPr marR="3600" lvl="1" rtl="0"/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accessibleRoleProperty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—A value from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AccessibleRole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(package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-.scene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 </a:t>
            </a:r>
          </a:p>
          <a:p>
            <a:pPr marR="3600" lvl="2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Screen reader uses this to determine attributes and actions supported for a control</a:t>
            </a:r>
          </a:p>
          <a:p>
            <a:pPr marR="3600" lvl="1" rtl="0"/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accessibleRoleDescriptionProperty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text description of a control that a screen reader typically speaks followed by the control’s contents or the value of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accessibleTextProperty</a:t>
            </a:r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A1757-9EF4-44BF-AAB0-9662A08E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1087339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DC00-36AE-4154-8046-3F155A19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1" i="0" u="none" strike="noStrike" baseline="0" dirty="0">
                <a:solidFill>
                  <a:srgbClr val="24B5A1"/>
                </a:solidFill>
                <a:latin typeface="Calibri" panose="020F0502020204030204" pitchFamily="34" charset="0"/>
              </a:rPr>
              <a:t>13.7  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Additional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JavaFX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Capabilities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(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cont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345ED-D8CB-4069-8922-411723110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dirty="0">
                <a:solidFill>
                  <a:srgbClr val="000000"/>
                </a:solidFill>
              </a:rPr>
              <a:t>Accessibility (cont.)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addition, you can add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 to a GUI that describe other controls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such cases, you should set each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labelFor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to the specific control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describes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example,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 which the user can enter a phone number might be preceded by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containing the text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"Phone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Number"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If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labelFor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references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then a screen reader will read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text as well when describing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the user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5BC08-EF76-45CB-AC27-CD9FBB38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677842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5281-7615-4192-BA48-EF65E773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1" i="0" u="none" strike="noStrike" baseline="0" dirty="0">
                <a:solidFill>
                  <a:srgbClr val="24B5A1"/>
                </a:solidFill>
                <a:latin typeface="Calibri" panose="020F0502020204030204" pitchFamily="34" charset="0"/>
              </a:rPr>
              <a:t>13.7  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Additional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JavaFX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Capabilities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(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cont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F9B0E-883F-422E-AE42-6ECE01EF1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Third-Party JavaFX Libraries</a:t>
            </a:r>
          </a:p>
          <a:p>
            <a:pPr marR="3600" lvl="0" rtl="0"/>
            <a:r>
              <a:rPr lang="en-US" dirty="0">
                <a:solidFill>
                  <a:srgbClr val="000000"/>
                </a:solidFill>
              </a:rPr>
              <a:t>V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arious libraries for additional JavaFX capabilities </a:t>
            </a:r>
          </a:p>
          <a:p>
            <a:pPr marR="3600" lvl="1"/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ControlsFX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http://www.controlsfx.org/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 provides common dialogs, additional controls, validation capabilities,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enhancements,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SpreadSheetView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enhancements and more</a:t>
            </a:r>
          </a:p>
          <a:p>
            <a:pPr marR="3600" lvl="1"/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JFXtras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hlinkClick r:id="rId3"/>
              </a:rPr>
              <a:t>http://jfxtras.org/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 provides many additional JavaFX controls, including date/time pickers, controls for maintaining an agenda, a calendar control, additional window features and more. 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Medusa provides many JavaFX gauges that look like clocks, speedometers and more. You can view samples at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hlinkClick r:id="rId4"/>
              </a:rPr>
              <a:t>https://github.com/HanSolo/Medusa/blob/master/README.md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ECD32-92CE-40E4-A014-8C0D5EF9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3167428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84F3-5339-48ED-A913-887C061A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1" i="0" u="none" strike="noStrike" baseline="0" dirty="0">
                <a:solidFill>
                  <a:srgbClr val="24B5A1"/>
                </a:solidFill>
                <a:latin typeface="Calibri" panose="020F0502020204030204" pitchFamily="34" charset="0"/>
              </a:rPr>
              <a:t>13.7  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Additional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JavaFX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Capabilities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(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cont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A8AA4-B4E8-4A96-B502-963D29057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Creating Custom JavaFX Controls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You can create custom controls by extending existing JavaFX control classes to customize them or by extending JavaFX’s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Control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class directly</a:t>
            </a:r>
          </a:p>
          <a:p>
            <a:pPr marL="109537" indent="0">
              <a:buNone/>
            </a:pPr>
            <a:r>
              <a:rPr lang="en-US" b="1" i="1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JavaFXPorts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: JavaFX for Mobile and Embedded Devices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Oracle officially supports JavaFX only for desktop apps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Gluon’s open-source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JavaFXPorts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project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http://javafxports.org/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 brings desktop JavaFX to mobile devices (iOS and Android) and devices like the Raspberry Pi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hlinkClick r:id="rId3"/>
              </a:rPr>
              <a:t>https://www.raspberrypi.org/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addition, Gluon Mobile provides a mobile-optimized JavaFX implementation for iOS and Android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hlinkClick r:id="rId4"/>
              </a:rPr>
              <a:t>http://gluonhq.com/products/mobile/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A980F-BC4E-486C-89AA-FF251AE1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704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2">
            <a:extLst>
              <a:ext uri="{FF2B5EF4-FFF2-40B4-BE49-F238E27FC236}">
                <a16:creationId xmlns:a16="http://schemas.microsoft.com/office/drawing/2014/main" id="{357ECED2-E6C1-46FD-934E-90AFDB450BC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800"/>
            <a:ext cx="12192000" cy="57388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862D0-8D45-4F50-8096-1EDE5543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08321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7945-92B7-4B9E-9855-793F5EB3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1" i="0" u="none" strike="noStrike" baseline="0" dirty="0">
                <a:solidFill>
                  <a:srgbClr val="24B5A1"/>
                </a:solidFill>
                <a:latin typeface="Calibri" panose="020F0502020204030204" pitchFamily="34" charset="0"/>
              </a:rPr>
              <a:t>13.7  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Additional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JavaFX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Capabilities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(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cont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89FB7-282C-4F02-9A42-13E55E1C3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latin typeface="Calibri" panose="020F0502020204030204" pitchFamily="34" charset="0"/>
              </a:rPr>
              <a:t>Scenic View</a:t>
            </a:r>
            <a:r>
              <a:rPr lang="en-US" b="1" i="1" u="none" strike="noStrike" baseline="0" dirty="0">
                <a:latin typeface="Cambria" panose="02040503050406030204" pitchFamily="18" charset="0"/>
              </a:rPr>
              <a:t> for Debugging JavaFX Scenes and Nodes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Scenic</a:t>
            </a:r>
            <a:r>
              <a:rPr lang="en-US" b="0" i="0" u="none" strike="noStrike" baseline="0" dirty="0">
                <a:solidFill>
                  <a:srgbClr val="52002B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is a debugging tool for JavaFX scenes and nodes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Embed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Scenic</a:t>
            </a:r>
            <a:r>
              <a:rPr lang="en-US" b="0" i="0" u="none" strike="noStrike" baseline="0" dirty="0">
                <a:solidFill>
                  <a:srgbClr val="52002B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directly into apps or run it as a standalone app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Inspect your JavaFX scenes and nodes, and modify them dynamically to see how changes affect their presentation on the screen</a:t>
            </a:r>
          </a:p>
          <a:p>
            <a:pPr marR="3600" lvl="1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Without having to edit your code, recompile it and re-run it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more information, visit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http://www.scenic-view.org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576DB-8F29-45DD-A9D3-5EDD5F0A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903806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A8EE-1A82-4BB9-AD5E-CB3BF64B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1" i="0" u="none" strike="noStrike" baseline="0" dirty="0">
                <a:solidFill>
                  <a:srgbClr val="24B5A1"/>
                </a:solidFill>
                <a:latin typeface="Calibri" panose="020F0502020204030204" pitchFamily="34" charset="0"/>
              </a:rPr>
              <a:t>13.7  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Additional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JavaFX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Capabilities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(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cont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2F731-7DBB-4E19-B605-7DE10E159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JavaFX Resources and JavaFX in the Real World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Visit the following website for a lengthy and growing list of JavaFX resources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http://bit.ly/JavaFXResources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B0E88-6D56-4623-B5C7-86AA3A51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465296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3D55-7AF6-4988-B8F6-2BA60B96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1" i="0" u="none" strike="noStrike" baseline="0" dirty="0">
                <a:solidFill>
                  <a:srgbClr val="24B5A1"/>
                </a:solidFill>
                <a:latin typeface="Calibri" panose="020F0502020204030204" pitchFamily="34" charset="0"/>
              </a:rPr>
              <a:t>13.8  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JavaFX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9: Java SE 9 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JavaFX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Updates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690DF-8521-454D-87E1-5583507F6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Java SE 9 Modularization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Java SE 9’s biggest new software-engineering feature is the module system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key JavaFX 9 modules are:</a:t>
            </a:r>
          </a:p>
          <a:p>
            <a:pPr marR="3600" lvl="1" rtl="0"/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javafx.base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—Required by all JavaFX 9 apps</a:t>
            </a:r>
            <a:endParaRPr lang="en-US" dirty="0">
              <a:solidFill>
                <a:srgbClr val="000000"/>
              </a:solidFill>
            </a:endParaRPr>
          </a:p>
          <a:p>
            <a:pPr marR="3600" lvl="1" rtl="0"/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javafx.controls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—Controls, layouts and charts</a:t>
            </a:r>
          </a:p>
          <a:p>
            <a:pPr marR="3600" lvl="1" rtl="0"/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javafx.fxml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—For working with FXML</a:t>
            </a:r>
          </a:p>
          <a:p>
            <a:pPr marR="3600" lvl="1" rtl="0"/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javafx.graphics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—For working with graphics, animation, CSS (for styling nodes), text and more</a:t>
            </a:r>
          </a:p>
          <a:p>
            <a:pPr marR="3600" lvl="1" rtl="0"/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javafx.media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—For incorporating audio and video</a:t>
            </a:r>
          </a:p>
          <a:p>
            <a:pPr marR="3600" lvl="1" rtl="0"/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javafx.swing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—For integrating into JavaFX 9 apps Swing GUI components</a:t>
            </a:r>
          </a:p>
          <a:p>
            <a:pPr marR="3600" lvl="1" rtl="0"/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javafx.web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—For integrating web 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B4448-4130-48D6-B8CB-3458B9F1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000321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3FD7-9FCA-4213-84FB-BB7393BA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1" i="0" u="none" strike="noStrike" baseline="0" dirty="0">
                <a:solidFill>
                  <a:srgbClr val="24B5A1"/>
                </a:solidFill>
                <a:latin typeface="Calibri" panose="020F0502020204030204" pitchFamily="34" charset="0"/>
              </a:rPr>
              <a:t>13.8  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JavaFX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9: Java SE 9 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JavaFX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Updates (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cont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CEE67-C6C3-497A-88A8-84492E95D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your apps, if you use modularization and JDK 9, only the modules required by your app will be loaded at runtime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Otherwise, your app will continue to work as it did previously, provided that you did not use so-called internal APIs—that is, undocumented Java APIs that are not meant for public use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the modularized JDK 9, such APIs are automatically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private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inaccessible to your apps—any code that depends on pre-Java-SE-9 internal APIs will not compile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593E5-AF65-460D-B03D-4DC4A0D1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1124821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8B90-325B-447E-9D43-7184D1C9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1" i="0" u="none" strike="noStrike" baseline="0" dirty="0">
                <a:solidFill>
                  <a:srgbClr val="24B5A1"/>
                </a:solidFill>
                <a:latin typeface="Calibri" panose="020F0502020204030204" pitchFamily="34" charset="0"/>
              </a:rPr>
              <a:t>13.8  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JavaFX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9: Java SE 9 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JavaFX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Updates (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cont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3A63E-9644-4011-BB85-220C8BCC7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New Public Skinning APIs</a:t>
            </a:r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If a JavaFX GUI’s presentation is determined entirely by a style sheet (which specifies the rules for styling the GUI), you can simply swap in a new style sheet—sometimes called 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</a:rPr>
              <a:t>skin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—to change the GUI’s appearance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This is commonly called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</a:rPr>
              <a:t>skinning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40F2D-F7B5-41CF-89D9-DA36CF5C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935372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7C76-A4B8-4911-90BC-CD26521C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1" i="0" u="none" strike="noStrike" baseline="0" dirty="0">
                <a:solidFill>
                  <a:srgbClr val="24B5A1"/>
                </a:solidFill>
                <a:latin typeface="Calibri" panose="020F0502020204030204" pitchFamily="34" charset="0"/>
              </a:rPr>
              <a:t>13.8  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JavaFX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9: Java SE 9 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JavaFX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Updates (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cont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4C9C3-09C4-4627-9C27-DF5BF0056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New Public Skinning APIs (cont._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Each JavaFX control also has a skin class that determines its default appearance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JavaFX 8, skin classes are defined as internal APIs, but many developers create custom skins by extending these skin classes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JavaFX 9, the skin classes are now public APIs in the 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javafx.scene.control.skin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You can extend the appropriate skin class to customize the look-and-feel for a given type of control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You then create an object of your custom skin class and set it for a control via its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setSkin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1880C-B649-4036-BDE3-526D3C95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767196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CFAE-A8CB-442A-A7BE-3D2007DA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1" i="0" u="none" strike="noStrike" baseline="0" dirty="0">
                <a:solidFill>
                  <a:srgbClr val="24B5A1"/>
                </a:solidFill>
                <a:latin typeface="Calibri" panose="020F0502020204030204" pitchFamily="34" charset="0"/>
              </a:rPr>
              <a:t>13.8  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JavaFX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9: Java SE 9 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JavaFX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Updates (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cont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AB310-8A63-46C0-AA31-4EB27461A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GTK+ 3 Support on Linux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GTK+ (GIMP Toolkit—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http://gtk.org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 is a GUI toolkit that JavaFX uses behind the scenes to render GUIs and graphics on Linux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Java SE 9, JavaFX now supports GTK+ 3—the latest version of GTK+</a:t>
            </a:r>
          </a:p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High-DPI Screen Support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a Java SE 8 update, JavaFX added support for High DPI (dots-per-inch) screens on Windows and macOS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Java SE 9 adds Linux High-DPI support, as well as capabilities to programmatically manipulate the scale at which JavaFX apps are rendered on Windows, macOS and Linux.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90EC3-90B9-4DFE-BC18-E1E51016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692817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69A3-39F5-475E-A9DA-6EDA1DFF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1" i="0" u="none" strike="noStrike" baseline="0" dirty="0">
                <a:solidFill>
                  <a:srgbClr val="24B5A1"/>
                </a:solidFill>
                <a:latin typeface="Calibri" panose="020F0502020204030204" pitchFamily="34" charset="0"/>
              </a:rPr>
              <a:t>13.8  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JavaFX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9: Java SE 9 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JavaFX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 Updates (</a:t>
            </a:r>
            <a:r>
              <a:rPr lang="fr-FR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cont</a:t>
            </a:r>
            <a:r>
              <a:rPr lang="fr-FR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50050-9E02-4269-A0C6-C48B5130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Updated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GStreamer</a:t>
            </a:r>
            <a:endParaRPr lang="en-US" b="1" i="1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JavaFX implements its audio and video multimedia capabilities using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GStreamer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https://gstreamer.freedesktop.org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JavaFX 9 incorporates a more recent version of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GStreamer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marL="109537" marR="3600" lvl="0" indent="0" rtl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Updated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WebKit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WebView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control embeds web content in JavaFX apps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ased on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WebKit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framework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hlinkClick r:id="rId3"/>
              </a:rPr>
              <a:t>http://www.webkit.org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)—a web browser engine that supports loading and rendering web pages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JavaFX 9 incorporates an updated version of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WebKit</a:t>
            </a:r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16ABB-E0C1-41E8-8CC3-98CBDF5E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8045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60FB-935C-4B90-B07E-E05D93E2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Technologies Overview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79C03-8800-44C4-94A6-E13CA6828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Mouse Event Handling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When you drag the mouse, the app’s controller responds by displaying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(in the currently selected color and pen size) at the current mouse position in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Pane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JavaFX nodes support various mouse events (Fig. 13.4)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You’ll configure an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onMouseDragged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event handler for this app's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Pane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JavaFX supports other input events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example, for touchscreen devices there are various touch-oriented events and for keyboards there are various key events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a complete list of JavaFX node events, see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class’s properties that begin with the word “on” at: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http://docs.oracle.com/javase/8/javafx/api/javafx/scene/Node.html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59FAF-0B54-43F3-987F-EDB6EE0F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79182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3">
            <a:extLst>
              <a:ext uri="{FF2B5EF4-FFF2-40B4-BE49-F238E27FC236}">
                <a16:creationId xmlns:a16="http://schemas.microsoft.com/office/drawing/2014/main" id="{1C3E1343-4B8E-4713-9E24-77642F8334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0"/>
            <a:ext cx="114014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B5F3F-FC1D-4F99-8435-A3E580E0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6831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4">
            <a:extLst>
              <a:ext uri="{FF2B5EF4-FFF2-40B4-BE49-F238E27FC236}">
                <a16:creationId xmlns:a16="http://schemas.microsoft.com/office/drawing/2014/main" id="{A5A2976F-FCD0-41BA-912B-BA386B5C5DE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12192000" cy="6018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B7703-0AFF-4EA8-AD99-E578AF4A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9030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3B7C-6645-43FE-BC11-DB971823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Technologies Overview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F1ACA-D8CD-4DAA-8522-5271A0184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Setting a Control’s User Data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Each control has a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setUserData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</a:rPr>
              <a:t> method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that receives an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Use this to store any object you’d like to associate with that control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With each drawing-color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we store the specific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that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represents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With each pen size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we store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constant for the corresponding pen size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We then use these objects when handling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events.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63D91-2ABD-4D7E-AC3C-73C00B13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0633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B82F-AFB6-4C00-BBFA-B56AC5D4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Creating the </a:t>
            </a:r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Painter.fxml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File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9EED4-85DF-416C-A34E-C27610D30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Create a folder on your system for this example’s files, then open Scene Builder and save the new FXML file as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Painter.fxml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If you already have an FXML file open, you also can choose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File &gt; 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create a new FXML file, then save it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66315-B7D5-4A61-95FE-EBAC6EA1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3195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5AF0-4666-4B23-9E84-88F2CC9B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98E41-BA51-4116-B27C-04881180A7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this chapter, you’ll: 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Use additional layouts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TitledPane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 and controls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Handle mouse and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events.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Set up event handlers that respond to property changes on controls (such as the value of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Slider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Display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 as nodes in the scene graph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Bind a collection of objects to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that displays the collection’s contents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Customize the appearance of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cells.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66FC7-7E8C-408C-A911-A602C0E1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26749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84FD-1A23-49DA-9A55-DA76330D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A3259-3966-429E-BE7E-8FA23DD2B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this section, we’ll discuss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Painter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app’s GUI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Rather than providing the exact steps as we did in Chapter 12, we’ll provide general instructions for building the GUI and focus on specific details for new concepts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E7C45-95AA-4A45-B43F-00326FD2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8998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CE12-33A5-4043-A396-3EA212F4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Technologies Overview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37CF0-6F00-4380-AD6F-1671A25F5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TitledPane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Layout Container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TitledPane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</a:rPr>
              <a:t> layout container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displays a title at its top and is a collapsible panel containing a layout node, which in turn contains other nodes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You’ll use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TitledPane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organize the app’s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Radio-Button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 and to help the user understand the purpose of each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976B7-CBD6-44BA-9EC5-F92DF17E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9386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E9D8-118B-40F9-B3FD-EDE0C1E9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Technologies Overview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72ACF-8D07-4E3C-8190-270324118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JavaFX Shapes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javafx.scene.shape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package contains various classes for creating 2D and 3D shape nodes that can be displayed in a scene graph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You’ll programmatically create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Circle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objects as the user drags the mouse, then attach them to the app’s drawing area so that they’re displayed in the scene graph.</a:t>
            </a:r>
          </a:p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Pane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Layout Container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Each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you programmatically create is attached to an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layout (the drawing area) at a specified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x-y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coordinate measured from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upper-left corner.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4069F-FE07-44D1-85DD-2F0AACF8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286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5">
            <a:extLst>
              <a:ext uri="{FF2B5EF4-FFF2-40B4-BE49-F238E27FC236}">
                <a16:creationId xmlns:a16="http://schemas.microsoft.com/office/drawing/2014/main" id="{8AAB485D-DE3F-4A07-9B44-A5ECA15D3A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613"/>
            <a:ext cx="12192000" cy="34067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5BD53-B9BA-46D3-AB34-8EE8C1B3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9111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D247-3F31-4EB3-A708-CF5C6E40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69F58-0D79-4A6A-B56A-99BF9B9BE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 err="1">
                <a:latin typeface="Calibri" panose="020F0502020204030204" pitchFamily="34" charset="0"/>
              </a:rPr>
              <a:t>fx:id</a:t>
            </a:r>
            <a:r>
              <a:rPr lang="en-US" b="1" i="1" u="none" strike="noStrike" baseline="0" dirty="0">
                <a:latin typeface="Cambria" panose="02040503050406030204" pitchFamily="18" charset="0"/>
              </a:rPr>
              <a:t> Property Values for This App’s Controls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Figure 13.5 shows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fx:id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properties of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Painter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app’s programmatically manipulated controls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As you build the GUI, you should set the corresponding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fx:id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properties in the FXML document, as we discussed in Chapter 12</a:t>
            </a:r>
          </a:p>
          <a:p>
            <a:pPr marL="109537" marR="3600" lvl="0" indent="0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D847-7A7C-4A6F-AD60-A709B314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52060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6">
            <a:extLst>
              <a:ext uri="{FF2B5EF4-FFF2-40B4-BE49-F238E27FC236}">
                <a16:creationId xmlns:a16="http://schemas.microsoft.com/office/drawing/2014/main" id="{67E9EBE0-EEE8-444E-AD04-68DCB7B3DA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38" y="0"/>
            <a:ext cx="100917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72233-29AA-4CCF-BEF3-27984B0D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1779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536BDB-7B1B-416E-8082-8E06EE00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068601-89D0-447F-8C0C-8F5CD93DD430}"/>
              </a:ext>
            </a:extLst>
          </p:cNvPr>
          <p:cNvSpPr/>
          <p:nvPr/>
        </p:nvSpPr>
        <p:spPr>
          <a:xfrm>
            <a:off x="1913467" y="942680"/>
            <a:ext cx="7183399" cy="5466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2D408A-2931-45BE-B9FE-924955B2DF15}"/>
              </a:ext>
            </a:extLst>
          </p:cNvPr>
          <p:cNvSpPr/>
          <p:nvPr/>
        </p:nvSpPr>
        <p:spPr>
          <a:xfrm>
            <a:off x="1989056" y="1027521"/>
            <a:ext cx="2168165" cy="5269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VBox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28863-ABFE-4EE8-88E9-C5E79F915699}"/>
              </a:ext>
            </a:extLst>
          </p:cNvPr>
          <p:cNvSpPr/>
          <p:nvPr/>
        </p:nvSpPr>
        <p:spPr>
          <a:xfrm>
            <a:off x="4355184" y="1095080"/>
            <a:ext cx="4619483" cy="520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Pane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B87E5B0-432D-45C4-88B6-E1EB62379E7B}"/>
              </a:ext>
            </a:extLst>
          </p:cNvPr>
          <p:cNvSpPr/>
          <p:nvPr/>
        </p:nvSpPr>
        <p:spPr>
          <a:xfrm>
            <a:off x="9294829" y="942680"/>
            <a:ext cx="725864" cy="5466059"/>
          </a:xfrm>
          <a:prstGeom prst="rightBrace">
            <a:avLst>
              <a:gd name="adj1" fmla="val 70671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53E6A-C85E-477C-8EE8-CE02770B53D6}"/>
              </a:ext>
            </a:extLst>
          </p:cNvPr>
          <p:cNvSpPr txBox="1"/>
          <p:nvPr/>
        </p:nvSpPr>
        <p:spPr>
          <a:xfrm>
            <a:off x="10096893" y="3491043"/>
            <a:ext cx="172510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BorderPane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474F7D-08D6-4BA7-A776-45DED3CAFFB8}"/>
              </a:ext>
            </a:extLst>
          </p:cNvPr>
          <p:cNvSpPr/>
          <p:nvPr/>
        </p:nvSpPr>
        <p:spPr>
          <a:xfrm>
            <a:off x="2088038" y="1230199"/>
            <a:ext cx="1956061" cy="1459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TitlePane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2DAB8D-979A-4BD1-9B43-4378459DF697}"/>
              </a:ext>
            </a:extLst>
          </p:cNvPr>
          <p:cNvSpPr/>
          <p:nvPr/>
        </p:nvSpPr>
        <p:spPr>
          <a:xfrm>
            <a:off x="2095107" y="2835896"/>
            <a:ext cx="1956061" cy="1459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TitlePane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B6FF3C0-F638-41CB-9BD4-BA6F5E82B66F}"/>
              </a:ext>
            </a:extLst>
          </p:cNvPr>
          <p:cNvSpPr/>
          <p:nvPr/>
        </p:nvSpPr>
        <p:spPr>
          <a:xfrm>
            <a:off x="1395167" y="1300899"/>
            <a:ext cx="593889" cy="1388884"/>
          </a:xfrm>
          <a:prstGeom prst="leftBrace">
            <a:avLst>
              <a:gd name="adj1" fmla="val 58466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BA4B4-6AC5-4B3E-BB68-7EDEF66C047B}"/>
              </a:ext>
            </a:extLst>
          </p:cNvPr>
          <p:cNvSpPr txBox="1"/>
          <p:nvPr/>
        </p:nvSpPr>
        <p:spPr>
          <a:xfrm>
            <a:off x="609600" y="17439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Radio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Button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457D303-7105-4EA3-AE18-D1242B012CFB}"/>
              </a:ext>
            </a:extLst>
          </p:cNvPr>
          <p:cNvSpPr/>
          <p:nvPr/>
        </p:nvSpPr>
        <p:spPr>
          <a:xfrm>
            <a:off x="1296185" y="2906596"/>
            <a:ext cx="593889" cy="1388884"/>
          </a:xfrm>
          <a:prstGeom prst="leftBrace">
            <a:avLst>
              <a:gd name="adj1" fmla="val 58466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85A62B-ABDE-4606-9952-EECF22C80625}"/>
              </a:ext>
            </a:extLst>
          </p:cNvPr>
          <p:cNvSpPr txBox="1"/>
          <p:nvPr/>
        </p:nvSpPr>
        <p:spPr>
          <a:xfrm>
            <a:off x="503767" y="3277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Radio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Button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96E56A-FC6E-40DD-909A-3CE0DA5B874E}"/>
              </a:ext>
            </a:extLst>
          </p:cNvPr>
          <p:cNvSpPr txBox="1"/>
          <p:nvPr/>
        </p:nvSpPr>
        <p:spPr>
          <a:xfrm>
            <a:off x="3307999" y="58589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VBox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085F7D-A023-48C0-A3DC-3200E2968328}"/>
              </a:ext>
            </a:extLst>
          </p:cNvPr>
          <p:cNvSpPr/>
          <p:nvPr/>
        </p:nvSpPr>
        <p:spPr>
          <a:xfrm>
            <a:off x="2088037" y="4441593"/>
            <a:ext cx="1956061" cy="4414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Button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C3C433-98A6-464B-B77E-972C72472766}"/>
              </a:ext>
            </a:extLst>
          </p:cNvPr>
          <p:cNvSpPr/>
          <p:nvPr/>
        </p:nvSpPr>
        <p:spPr>
          <a:xfrm>
            <a:off x="2088037" y="5022884"/>
            <a:ext cx="1956061" cy="4414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165094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3AAC-A8D6-463C-91C3-2876A9AC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FCB51-F50A-4CE6-9023-F059FBC1A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1: Adding a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as the Root Layout Node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Drag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from the Scene Builder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Library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window’s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Containers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section onto the content panel</a:t>
            </a:r>
          </a:p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2: Configuring the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We set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Pref Width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Pref Height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properties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640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480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respectively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Recall that the stage’s size is determined based on the size of the root node in the FXML document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Set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Padding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inset it from the stage’s edges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CA71D-635C-4BC4-9532-D6D61AE0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65041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8FD9-DE36-4A58-8CE5-B2F8A008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2DB27-C7CB-4113-B2E5-8CBAD58C1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3: Adding the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Pane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Drag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left area and an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into the center area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As you drag over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Scene Builder shows the layout’s five areas and highlights the area in which area the item you’re dragging will be placed when you release the mouse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fx:id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drawingAreaPane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as specified in Fig. 13.5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set its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Spacing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(in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Inspector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Layout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section)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add some vertical spacing between the controls that will be added to this container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51781-4266-4F1C-9054-A74063D4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87661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8145-7D88-4B47-AF4C-8C991AB3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C97D4-153B-41C6-8AEC-635FB1182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3: Adding the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Pane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(cont.)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Set its right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Margin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add some horizontal spacing between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be added to this container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Also reset its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Pref Width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Pref Height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properties to their default values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USE_COMPUTED_SIZE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 and set its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Max Height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MAX_VALUE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This will enable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be as wide as it needs to be to accommodate its child nodes and occupy the full column height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D39BD-CB0B-4770-9945-E74A1D2C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812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F592-E913-42CB-9903-D63BDCC6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Laying Out Nodes in a Scene Graph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DB4E8-67D0-4AEC-9CEF-BF47198A3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 layout determines the size and positioning of nodes in the scene graph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general, a node’s size should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be defined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explicitly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Doing so often creates a design that looks pleasing when it first loads, but deteriorates when the app is resized or the content updates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C331-27A6-425D-BD4B-E328018D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071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CC23-EABB-4153-8B74-50CD7992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2E494-A354-4584-8990-1F58B6E1A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3: Adding the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Pane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(cont.)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Reset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Pref Width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Pref Height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their default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USE_COMPUTED_SIZE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values, and set its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Max Width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Max Height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MAX_VALUE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so that it occupies the full width and height of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center area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JavaFX CSS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category of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Inspector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window’s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Properties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section, click the field below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Style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(which is initially empty) and select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fx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-background-color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indicate that you’d like to specify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background color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the field to the right, specify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white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710CF-941E-42ED-8A77-504582A7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50414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9581-0C89-40F1-B9B8-E52EEF80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42C81-AFFC-47EC-A193-F8E2C4D79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4: Adding the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TitledPane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the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From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Library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window’s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Containers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section, drag two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TitledPane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(empty)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objects onto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the first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TitledPane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set its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Text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Drawing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the second, set its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Text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Pen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B2789-64A9-4D68-8049-2DD8DD5F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72256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5580-6ECB-4CC1-8F2B-8155D961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6139D-8663-41D8-AAE8-BF633B666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5: Customizing the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TitledPane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Each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TitledPane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 the completed GUI contains multiple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We’ll use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within each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TitledPane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help arrange those controls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Drag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onto each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TitledPane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each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set its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Spacing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its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Pref Width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Pref Height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USE_COMPUTED_SIZE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will be sized based on their contents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9CBE3-3EC3-49A3-87A2-3994C77B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4303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D95B-3CAD-4E14-8D0F-DBF50298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CF4FA-A9D0-43D7-8112-652B33A96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6: Adding the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the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From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Library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window’s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Controls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section, drag four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onto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for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Drawing Color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TitledPane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and three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onto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for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Pen Size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Titled-Pane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then configure their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Text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properties and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fx:id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as shown in Fig. 13.5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Select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blackRadioButton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ensure that its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Selected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is checked, then do the same for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mediumRadioButton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907A7-6AB8-4BA0-9225-3D07CC4B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6062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3DFD-C5A0-49FB-81E2-02A54243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C843D-DBA8-4E3F-B3F3-0E5629C24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7: Specifying the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ToggleGroup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for the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Select all four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 the first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TitledPane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then set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Toggle Group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to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colorToggleGroup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When the FXML file is loaded,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ToggleGroup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object by that name will be created and these four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will be associated with it to ensure that only one is selected at a time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Repeat this step for the three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 the second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TitledPane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but set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Toggle Group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to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sizeToggleGroup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9C3B4-070B-4383-B4B8-46538426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65324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3377-3564-41D5-8C20-89E44439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DF942-11E5-4056-BE3D-9D5E5F730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8: Changing the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TitledPane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 Preferred Width and Height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each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TitledPane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set its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Pref Width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Pref Height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USE_COMPUTED_SIZE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so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Titled-Pane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 will be sized based on their contents.</a:t>
            </a:r>
          </a:p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9: Adding the 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Button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Add two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 below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TitledPane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then configure their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Text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properties and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fx:id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as shown in Fig. 13.5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Set each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Max Width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MAX_VALUE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so that they fill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width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0B54A-D5F8-4BFB-BB43-1C32127E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85545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38C0-0EBC-4CBA-99B3-E5D474FA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32A04-CCF2-42C1-B257-CBDECDD2F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10: Setting the Width the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endParaRPr lang="en-US" b="1" i="1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We’d like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be only as wide as it needs to be to display the controls in that column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To specify this, select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Document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window’s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Hierarchy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section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Set the column’s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Min Width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Pref Width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USE_COMPUTED_SIZE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then set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Max Width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USE_PREF_SIZE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(which indicates that the maximum width should be the preferred width)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Also, reset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Max Height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its default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USE_COMPUTED_SIZE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value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GUI is now complete and should appear as shown in Fig. 13.5.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CA476-9B1C-4656-B318-975653C1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655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26A9-5D06-493C-B8D9-E2168FFE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0C42A-24E6-4A28-A499-E9F79FC29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11: Specifying the Controller Class’s Name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As we mentioned in Section 12.5.2, in a JavaFX FXML app, the app’s controller class typically defines instance variables for interacting with controls programmatically, as well as event-handling methods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To ensure that an object of the controller class is created when the app loads the FXML file at runtime, you must specify the controller class’s name in the FXML file: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Expand Scene Builder’s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Controller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window (located below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Hierarchy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window).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Controller Class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field, type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PainterController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2D38-48E7-41C3-91C5-1D73EA53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72793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3616-05AD-4AE5-B928-ADCBF839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3D792-B895-40DE-8E59-2701CF9CD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12: Specifying the Event-Handler Method Names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Next, you’ll specify in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Inspector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window’s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Code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section the names of the methods that will be called to handle specific control’s events: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drawingAreaPane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specify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drawingAreaMouseDragged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 Mouse Dragged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event handler (located under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Mouse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heading in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Code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section)</a:t>
            </a:r>
          </a:p>
          <a:p>
            <a:pPr marR="3600" lvl="2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This method will draw a circle in the specified color and size for each mouse-dragged event.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the four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Drawing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Color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specify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colorRadioButtonSelected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as each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 Action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event handler</a:t>
            </a:r>
            <a:endParaRPr lang="en-US" dirty="0">
              <a:solidFill>
                <a:srgbClr val="000000"/>
              </a:solidFill>
            </a:endParaRPr>
          </a:p>
          <a:p>
            <a:pPr marR="3600" lvl="2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This method will set the current drawing color, based on the user’s selection.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A3B39-05B5-4E67-AD67-991410A7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7874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E828-4D0E-46A8-A3F6-EA0DFC54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B7B06-F975-43C6-92E9-730D8F444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12: Specifying the Event-Handler Method Names (cont.)</a:t>
            </a:r>
          </a:p>
          <a:p>
            <a:pPr marR="360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the three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Pen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specify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sizeRadioButtonSelected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as each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 Action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event handler. This method will set the current pen size, based on the user’s selection. </a:t>
            </a:r>
          </a:p>
          <a:p>
            <a:pPr marR="360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Undo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specify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undoButtonPressed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 Action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event handler. This method will remove the last circle the user drew on the screen. </a:t>
            </a:r>
          </a:p>
          <a:p>
            <a:pPr marR="360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Clear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specify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clearButtonPressed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 Action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event handler. This method will clear the entire drawing.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F8492-76EF-4C91-8848-FCA47523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1465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AFA0-6641-4BE3-A829-602281D1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Laying Out Nodes in a Scene Graph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4E249-CF6B-456E-A511-89B182598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addition to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properties, most JavaFX nodes have the properties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prefWidth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prefHeight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minWidth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minHeight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maxWidth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maxHeight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that specify a node’s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range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of acceptable sizes as it’s laid out within its parent node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minimum size properties specify a node’s smallest allowed size in points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maximum size properties specify a node’s largest allowed size in points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preferred size properties specify a node’s preferred width and height that should be used by the layout in most cases.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94F3F-791E-4422-B053-670DA687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8042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72EF-86C0-409A-BC07-2038FF25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09A08-59EF-4AD0-A714-1526A7B40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13: Generating a Sample Controller Class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As you saw in Section 12.5, Scene Builder generates the initial controller-class skeleton for you when you select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View &gt; Show Sample Controller Skeleton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You can copy this code into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PainterController.java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file and store the file in the same folder as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Painter.fxml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We show the completed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PainterController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class in Section 13.3.5.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4B882-863D-449F-B0DF-22294D9A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52740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87F6-B974-4506-A919-5F25B37B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  <a:latin typeface="Consolas" panose="020B0609020204030204" pitchFamily="49" charset="0"/>
              </a:rPr>
              <a:t>Painter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Subclass of </a:t>
            </a:r>
            <a:r>
              <a:rPr lang="en-US" b="1" i="0" u="none" strike="noStrike" baseline="0" dirty="0">
                <a:solidFill>
                  <a:srgbClr val="0070C0"/>
                </a:solidFill>
                <a:latin typeface="Consolas" panose="020B0609020204030204" pitchFamily="49" charset="0"/>
              </a:rPr>
              <a:t>Application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C59D-D7E8-40DD-81A8-C30B4F609A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Figure 13.6 shows class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Painter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subclass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Application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that launches the app, which performs the same tasks to start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Painter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app as described for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Tip Calculator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app in Section 12.5.4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A2703-D55B-49A6-8616-2EF54552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1777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7">
            <a:extLst>
              <a:ext uri="{FF2B5EF4-FFF2-40B4-BE49-F238E27FC236}">
                <a16:creationId xmlns:a16="http://schemas.microsoft.com/office/drawing/2014/main" id="{CC532E0D-2B91-4C2B-88E3-E690C9791B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8A3C3-944F-4181-9997-6C224C16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62864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8">
            <a:extLst>
              <a:ext uri="{FF2B5EF4-FFF2-40B4-BE49-F238E27FC236}">
                <a16:creationId xmlns:a16="http://schemas.microsoft.com/office/drawing/2014/main" id="{160640C3-2EDC-4ECC-9E38-849CB669E2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6B388-1DA5-4B4B-85D6-AA5FFA41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459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E3DA-B650-48C5-AC49-26BBC73C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PainterController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B6577-9DE6-4605-B283-08FCCA9E7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Figure 13.7 shows the final version of class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PainterController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with this app’s new features highlighted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A87EC-1AA3-4B87-8354-140AC4AC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63943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9">
            <a:extLst>
              <a:ext uri="{FF2B5EF4-FFF2-40B4-BE49-F238E27FC236}">
                <a16:creationId xmlns:a16="http://schemas.microsoft.com/office/drawing/2014/main" id="{D7AACC5D-CE30-45BB-BF3B-C28FC44734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85BCD-B533-4308-A2F7-CF2864DE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5436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0">
            <a:extLst>
              <a:ext uri="{FF2B5EF4-FFF2-40B4-BE49-F238E27FC236}">
                <a16:creationId xmlns:a16="http://schemas.microsoft.com/office/drawing/2014/main" id="{6E17AD07-649D-4619-8FC1-B15DE651FFD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78F09-D709-40C9-AAE6-78A4CD7B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1622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1">
            <a:extLst>
              <a:ext uri="{FF2B5EF4-FFF2-40B4-BE49-F238E27FC236}">
                <a16:creationId xmlns:a16="http://schemas.microsoft.com/office/drawing/2014/main" id="{ABD9E996-DAA3-462D-AE2D-C157E66AC7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9C04D-855E-4960-AC8D-5F2DDB8E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38723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2">
            <a:extLst>
              <a:ext uri="{FF2B5EF4-FFF2-40B4-BE49-F238E27FC236}">
                <a16:creationId xmlns:a16="http://schemas.microsoft.com/office/drawing/2014/main" id="{50CF785C-011D-4D59-AE43-0CB5B6023F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BBFC3-7327-400D-9B5E-7C75BAC2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353920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3">
            <a:extLst>
              <a:ext uri="{FF2B5EF4-FFF2-40B4-BE49-F238E27FC236}">
                <a16:creationId xmlns:a16="http://schemas.microsoft.com/office/drawing/2014/main" id="{21232146-5482-4041-AEBD-F3C0222A47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F14AE-9775-463D-A43B-B535E234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355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A2D8-1505-40DB-AD04-181071DD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Laying Out Nodes in a Scene Graph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7D2BF-6316-4E50-9548-48D371DC9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 node’s position should be defined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relative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its parent node and the other nodes in its parent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JavaFX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</a:rPr>
              <a:t>layout panes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are container nodes that arrange their child nodes in a scene graph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relative to one another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based on their sizes and positions</a:t>
            </a:r>
          </a:p>
          <a:p>
            <a:pPr marR="3600" lvl="1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Child nodes are controls, other layout panes, shapes and more.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Most JavaFX layout panes use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relative positioning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—if a layout-pane node is resized, it adjusts its children’s sizes and positions accordingly, based on their preferred, minimum and maximum sizes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6046C-31C4-44C1-8BDB-3C8BE52B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72038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4">
            <a:extLst>
              <a:ext uri="{FF2B5EF4-FFF2-40B4-BE49-F238E27FC236}">
                <a16:creationId xmlns:a16="http://schemas.microsoft.com/office/drawing/2014/main" id="{A7610167-39EB-4891-BC33-46AEF6977BD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36CDF-B818-4D0B-89DF-7BCE58C9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7472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5">
            <a:extLst>
              <a:ext uri="{FF2B5EF4-FFF2-40B4-BE49-F238E27FC236}">
                <a16:creationId xmlns:a16="http://schemas.microsoft.com/office/drawing/2014/main" id="{7DA53738-063F-4937-8E34-1EDC4CBE1E5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963"/>
            <a:ext cx="12192000" cy="3902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59FEF-0037-4CF8-AF3C-EAE25C1D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7302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2E5D-4998-4C86-98B6-7DC879EF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PainterController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4F5D3-0400-46DC-9AF3-17E08E1DC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09537" indent="0">
              <a:buNone/>
            </a:pP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PenSize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Lines 15–25 define the nested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type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PenSize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which specifies three pen sizes—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SMALL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MEDIUM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LARGE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Each has a corresponding radius that will be used when creating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Circle-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object to display in response to a mouse-drag event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Java allows you to declare classes, interfaces and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as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</a:rPr>
              <a:t>nested types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inside other classes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Except for the anonymous inner class introduced in Section 12.5.5, all the classes, interfaces and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we’ve discussed were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</a:rPr>
              <a:t>top level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—that is, they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were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not declared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inside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another type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type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PenSize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is declared here as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nested type because it’s used only by class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PainterController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CF1FD-7ACA-488F-9463-F53DBD52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04840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9B65-985B-4980-B2A3-4B4EF3AC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PainterController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2A62C-2E2B-41B1-8BDF-03B87E41D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Instance Variables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Lines 28–37 declare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@FXML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instance variables that the controller uses to programmatically interact with the GUI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These variables must match the corresponding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fx:id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values that you specified in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Painter.fxml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Two of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@FXML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instance variables are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ToggleGroup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—in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event handlers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Used to determine which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was selected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Lines 40–41 define two additional instance variables that store the current drawing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the current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PenSize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respectively.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86B51-DB33-4259-90BA-B769D15B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94050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AE6B-9246-433E-BC1B-34D517F0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PainterController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57D47-A065-4BF7-A5C6-866123618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Method 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initialize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When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FXMLLoader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creates a controller-class object,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FXMLLoader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determines whether the class contains an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initialize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with no parameters and, if so, calls that method to initialize the controller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Lines 44–53 define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initialize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specify each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corresponding user data object—either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or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PenSize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You’ll use these objects in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s’ event handlers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1F103-70A0-4C4F-BFB0-E4A6DEF5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89628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CCA5-2E86-4688-A0F1-B8C77DDA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PainterController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B523-2689-4D50-87ED-70427A84EC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drawingAreaMouseDragged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Event Handler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Lines 56–61 define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drawingAreaMouseDragged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which responds to drag events in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drawingAreaPane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Each mouse event handler you define must have one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MouseEvent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parameter (package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javafx.scene.input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This parameter contains information about the event, such as its location, whether any mouse buttons were pressed, which node the user interacted with and more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A1DD4-6676-4CA2-BF63-B9F32A86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614852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ED38-CF5B-4BFC-81F5-29688AF5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PainterController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CCC66-C176-4F42-B2B2-AEB56EC7D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drawingAreaMouseDragged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Event Handler (cont.)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You specified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drawingAreaMouseDragged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 Scene Builder as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drawingAreaPane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 Mouse Dragged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event handler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Lines 58–59 create a new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object using the constructor that takes as arguments the center point’s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-coordinate, the center point’s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-coordinate,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radius and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Next, line 60 attaches the new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drawingAreaPane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ACAA6-6FB9-49A8-959C-99423A35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02360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1F48-E2DC-4D3A-895E-82B7EACA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PainterController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EDC6-871A-4124-B058-EBED9553E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drawingAreaMouseDragged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Event Handler (cont.)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Each layout pane has a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getChildren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that returns an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ObservableList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&lt;Node&gt;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collection containing the layout’s child nodes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provides methods for adding and removing elements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You’ll learn more about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later in this chapter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 60 uses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ObservableList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to add a new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drawingAreaPane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—all JavaFX shapes inherit indirectly from class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package.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50B15-6B5C-4033-9E9C-2C672AE7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34002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F2AD-94CD-46D3-A084-9D7992A3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PainterController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AA16C-9C47-4ADA-B0E1-CA1ED0E41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colorRadioButtonSelected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Event Handler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Lines 64–69 define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colorRadioButtonSelected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which responds 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of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Drawing Color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—these occur each time a new color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is selected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You specified this event handler in Scene Builder as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 Action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event handler for all four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Drawing Color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Lines 67–68 set the current drawing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1D272-1CD0-4DFE-AD43-09806AAA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331668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DEC1-5B45-43FF-AFEF-0FD847E7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PainterController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528B4-E53A-4C75-A625-2CF6D07D5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09537" indent="0">
              <a:buNone/>
            </a:pP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colorRadioButtonSelected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Event Handler (cont.)</a:t>
            </a:r>
          </a:p>
          <a:p>
            <a:pPr marR="3600" lvl="0" rtl="0"/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ColorToggleGroup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getSelectedToggle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returns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Toggle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that’s currently selected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Class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is one of several controls (others are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RadioButtonMenuItem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 that implement interface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We then use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Toggle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getUserData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to get the user data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that was associated with the corresponding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initialize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the color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this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aways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so we cast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assign it to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brushColor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E386B-0A37-4933-9AF3-0F4B9113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368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C5EB-EA36-4497-ACDF-CB51B6BD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Laying Out Nodes in a Scene Graph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27340-1ECD-40AA-A4F8-AE390B7E4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Figure 13.1 describes each of the JavaFX layout panes, including those presented in Chapter 12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this chapter, we’ll use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from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javafx.scene.layout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package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B565A-3188-43C9-B972-1249E1E3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577456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D85B-9317-4A9B-BE30-49EE3035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PainterController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426D4-DA0E-41F5-AD0E-957D226604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sizeRadioButtonSelected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Event Handler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Lines 72–77 define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sizeRadioButtonSelected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which responds to the pen size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You specified this event handler as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 Action-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event handler for all three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Pen Size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Lines 75–76 set the current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PenSize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using the same approach as setting the current color in 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colorRadioButtonSelected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49DEF-E292-4AA2-878E-D53271BB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193605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FE47-868B-461A-83B9-88803AEA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PainterController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4D824-98AF-4B2A-8F76-266928AB0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09537" indent="0">
              <a:buNone/>
            </a:pP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undoButtonPressed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Event Handler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Lines 80–88 define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undoButtonPressed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which responds to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from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undo-Button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by removing the last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displayed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You specified this event handler in Scene Builder as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undoButton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 Action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event handler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To undo the last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we remove the last child from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drawingAreaPane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collection of child nodes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First, line 82 gets the number of elements in that collection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Then, if that’s greater than 0, line 86 removes the node at the last index in the collection.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CB1B5-4690-41A2-8575-2564A0C4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54120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EE72-55DD-4C55-A371-89F80A0F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PainterController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747B-A62F-43A1-87B7-928DF6436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clearButtonPressed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Event Handler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Lines 91–94 define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clearButtonPressed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which responds 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from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clear-Button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by clearing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drawingAreaPane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collection of child nodes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You specified this event handler in Scene Builder as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clearButton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 Action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event handler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 93 clears the collection of child nodes to erase the entire drawing.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CA4ED-D6CE-4050-8753-629B385A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274627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0596-9CFC-4AC5-858B-5A77C039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Color Chooser App: Property Bindings and Property Listeners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3D30D-3C6E-4DD0-9D72-19490C3A0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this section, we present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Color Chooser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app (Fig. 13.8) that demonstrates property bindings and property listeners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61AE1-938B-41EB-B286-0246435C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375203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6">
            <a:extLst>
              <a:ext uri="{FF2B5EF4-FFF2-40B4-BE49-F238E27FC236}">
                <a16:creationId xmlns:a16="http://schemas.microsoft.com/office/drawing/2014/main" id="{77EB0938-C383-492A-83E4-6D4FCD65B1F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96297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E272E-64F7-4B8C-A8BB-50D57752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453685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CEBB-32AC-4BCD-B1A6-E2C25A17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Technologies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93C14-74CD-49AC-9CD7-51E220536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RGBA Colors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app uses the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</a:rPr>
              <a:t>RGBA color system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display a rectangle of color based on the values of four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Slider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RGBA, every color is represented by its red, green and blue color values, each ranging from 0 to 255, where 0 denotes no color and 255 full color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alpha value (A)—which ranges from 0.0 to 1.0—represents a color’s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opacity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with 0.0 being completely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transparent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1.0 completely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opaque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color displayed in Fig. 13.8(b) is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semitransparent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You’ll use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object that’s created with RGBA values to fill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that displays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F8C31-87C2-4C9B-A0EB-556BACD9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01280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D65-CA49-4846-A51F-99119AF8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Technologies Overview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F00D7-FAFF-4841-BBFB-236A0CA39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Properties of a Class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JavaFX makes extensive use of properties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</a:rPr>
              <a:t>property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is defined by creating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set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get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methods named as follows</a:t>
            </a:r>
          </a:p>
          <a:p>
            <a:pPr marL="630238" marR="0" lvl="2" indent="0" rtl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public final void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b="0" i="1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PropertyName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Type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i="1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propertyName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public final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Type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US" b="0" i="1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PropertyName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Typically, such methods manipulate a corresponding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private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instance variable that has the same name as the property, but this is not required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Methods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setHour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getHour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together represent a property named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hour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typically would manipulate a private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hour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instance variable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If the property represents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value, its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get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name typically begins with “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” rather than “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”—for example,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A38F3-EBB9-4455-97BC-D72392F0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323179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7">
            <a:extLst>
              <a:ext uri="{FF2B5EF4-FFF2-40B4-BE49-F238E27FC236}">
                <a16:creationId xmlns:a16="http://schemas.microsoft.com/office/drawing/2014/main" id="{5688DBD6-C933-48FB-B015-4EF9239311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9238"/>
            <a:ext cx="12192000" cy="38195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8340D-C3D6-48F1-9953-D3D66E9D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089198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2CF6-4711-4AC1-990B-1FA02F1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Technologies Overview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3E4E-12D9-44C6-B234-9C61938A6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Property Bindings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JavaFX properties are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observable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—when a property’s value changes, other objects can respond accordingly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This is similar to event handling</a:t>
            </a:r>
          </a:p>
          <a:p>
            <a:pPr marR="3600" lv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One way to respond to a property change is via 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</a:rPr>
              <a:t>property binding</a:t>
            </a:r>
            <a:r>
              <a:rPr lang="en-US" dirty="0">
                <a:solidFill>
                  <a:srgbClr val="000000"/>
                </a:solidFill>
              </a:rPr>
              <a:t>—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enables a property of one object to be updated when a property of another changes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You’ll use property bindings to enable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display the corresponding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Slider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current value when the user moves that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Slider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thumb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Property bindings are not limited to JavaFX controls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Package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javafx.beans.property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contains many classes that you can use to define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bindable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properties in your own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2B670-3ABB-4168-9ABF-D09B627A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46807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3FCA-DB83-4709-A0AD-E55776E6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Technologies Overview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41E3-79FA-45E3-8AD8-496969EFF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Property Listeners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Property listeners are similar to property bindings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</a:rPr>
              <a:t>property listener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is an event handler that’s invoked when a property’s value changes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this app, when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Slider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value changes, a property listener will store the value in a corresponding instance variable, create a new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based on the values of all four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Slider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 and set that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as the fill color of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object that displays the current color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More on properties, property bindings and property listeners: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http://docs.oracle.com/javase/8/javafx/properties-binding-tutorial/binding.htm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EE090-0BCE-47C8-A0B4-BB9A654F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9346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07">
            <a:extLst>
              <a:ext uri="{FF2B5EF4-FFF2-40B4-BE49-F238E27FC236}">
                <a16:creationId xmlns:a16="http://schemas.microsoft.com/office/drawing/2014/main" id="{0BA73B84-499D-4836-9224-A7B47FCD11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5" y="9427"/>
            <a:ext cx="99885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EC9DA-5B4A-45B9-96BF-646DCB94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584133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40F4-5DA8-4F39-9BE1-4A6C0112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1DA75-C85C-4B97-8976-14E8BB525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this section, we’ll discuss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Color Chooser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app’s GUI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As you build the GUI, recall that it’s often easier to manipulate layouts and controls via the Scene Builder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Document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window’s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Hierarchy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section than directly in the stage design area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Before proceeding, open Scene Builder and create an FXML file named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ColorChooser.fxml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FEAAF-E307-440F-B533-A00A995C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1363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D3F4-F7DE-4CED-A732-C12462DD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30423-3966-426B-908D-CEC809F97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 err="1">
                <a:latin typeface="Calibri" panose="020F0502020204030204" pitchFamily="34" charset="0"/>
              </a:rPr>
              <a:t>fx:id</a:t>
            </a:r>
            <a:r>
              <a:rPr lang="en-US" b="1" i="1" u="none" strike="noStrike" baseline="0" dirty="0">
                <a:latin typeface="Cambria" panose="02040503050406030204" pitchFamily="18" charset="0"/>
              </a:rPr>
              <a:t> Property Values for This App’s Controls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Figure 13.9 shows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fx:id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properties of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Color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Choooser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app’s programmatically manipulated controls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As you build the GUI, you should set the corresponding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fx:id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properties in the FXML document, as you learned in Chapter 12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3883A-6865-4A2B-A7D6-B293E006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65977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8">
            <a:extLst>
              <a:ext uri="{FF2B5EF4-FFF2-40B4-BE49-F238E27FC236}">
                <a16:creationId xmlns:a16="http://schemas.microsoft.com/office/drawing/2014/main" id="{20897289-CF86-4BD1-B69C-6FB12553A8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0"/>
            <a:ext cx="119507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44FF0-CE29-44BE-AF0F-C8C2700B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755939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180E-A088-42AE-A2F5-D86A5966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71783-372B-4083-9A6E-BB46652AD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1: Adding a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Drag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from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Library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window’s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Containers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section onto Scene Builder’s content panel</a:t>
            </a:r>
          </a:p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2: Configuring the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This app’s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requires four rows and four columns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Use the techniques you’ve learned previously to add two columns and one row 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Set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Hgap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Padding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properties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inset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from the stage’s edges and to provide space between its columns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92703-7ECC-4428-B2BE-30FB6A60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73240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9158-4268-43C8-9858-E71BFC9C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DE70C-6B69-470D-9B08-4B9782071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3: Adding the Controls 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Using Fig. 13.9 as a guide, add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Slider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are located in the Scene Builder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Library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Shapes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section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When adding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place both into the rightmost column’s first row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Be sure to add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before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so that it will be located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behind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the rectangle in the layout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Set the text of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 and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as shown and set all the appropriate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fx:id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properties as you add each control.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026B0-1CA7-4DB1-B953-8F059816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43700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752E-DD46-48DB-A04B-87B48EB6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D872A-DEC1-41AE-8EC6-043DEE61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4: Configuring the 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Slider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 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the red, green and blue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Slider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s, set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properties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(the maximum amount of a given color in the RGBA color scheme)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the alpha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Slider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set its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1.0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(the maximum opacity in the RGBA color scheme).</a:t>
            </a:r>
          </a:p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5: Configuring the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Set all of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Pref Width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properties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3284C-BA6A-4BB4-B28D-24172B7C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681323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A9C8-2F1A-444E-B936-FAF99806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C1915-E21B-4FA3-A40E-A002CF3B2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6: Configuring the 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Width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Height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properties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then set its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Row Span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Remainder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so that it spans all four rows.</a:t>
            </a:r>
          </a:p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7: Configuring the 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Radius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then set its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Row Span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Remainder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so that it spans all four rows.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B8B13-1F39-4C49-BBF6-4545A0ED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33312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FB38-C3E7-43E0-B4CA-0CCC8B08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AEA13-29B3-4301-9848-5E5B767E2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8: Configuring the Rows 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Set all four columns’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Pref Height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properties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USE_COMPUTED_SIZE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so that the rows are only as tall as their content</a:t>
            </a:r>
          </a:p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9: Configuring the Columns 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Set all four columns’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Pref Width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properties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USE_COMPUTED_SIZE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so that the columns are only as wide as their content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the leftmost column, set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Halignment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RIGHT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the rightmost column, set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Halignment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CENTER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10: Configuring the </a:t>
            </a:r>
            <a:r>
              <a:rPr lang="en-US" b="1" i="1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Set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Pref Width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Pref Height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properties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USE_COMPUTED_SIZE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so that it sizes itself, based on its contents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Your GUI should now appear as shown in Fig. 13.9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153D4-5B02-4033-87CC-40CD3E71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23964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1E80-BFE0-4FE9-B59A-58EC4D95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5C4D0-8BC5-4B48-8BF8-D98BA975E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11: Specifying the Controller Class’s Name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To ensure that an object of the controller class is created when the app loads the FXML file at runtime, specify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ColorChooserController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as the controller class’s name in the FXML file as you’ve done previously.</a:t>
            </a:r>
          </a:p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Step 12: Generating a Sample Controller Class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Select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View &gt; Show Sample Controller Skeleton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then copy this code into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ColorChooserController.java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file and store the file in the same folder as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ColorChooser.fxml</a:t>
            </a:r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F09A2-D7CA-4966-A00F-DDA23EA2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64477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D03C-66FC-454D-892E-7CEFDAE7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ColorChooser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Subclass of </a:t>
            </a:r>
            <a:r>
              <a:rPr lang="en-US" b="1" i="0" u="none" strike="noStrike" baseline="0" dirty="0">
                <a:solidFill>
                  <a:srgbClr val="0070C0"/>
                </a:solidFill>
                <a:latin typeface="Consolas" panose="020B0609020204030204" pitchFamily="49" charset="0"/>
              </a:rPr>
              <a:t>Application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05715-BD02-41FF-A2E5-79D7148BD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Figure 13.6 shows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ColorChooser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subclass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Application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that launches the app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This class loads the FXML and displays the app as in the prior JavaFX examples</a:t>
            </a:r>
          </a:p>
          <a:p>
            <a:pPr marL="109537" marR="3600" lvl="0" indent="0" rtl="0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D53FF-1730-4CDD-9FCD-6AAB20DA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532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08">
            <a:extLst>
              <a:ext uri="{FF2B5EF4-FFF2-40B4-BE49-F238E27FC236}">
                <a16:creationId xmlns:a16="http://schemas.microsoft.com/office/drawing/2014/main" id="{157F61C9-9F5D-420B-BA7C-3A38D8FFC8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0"/>
            <a:ext cx="117062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6AEC6-2C66-45DB-AA2C-FD3019C3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089186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9">
            <a:extLst>
              <a:ext uri="{FF2B5EF4-FFF2-40B4-BE49-F238E27FC236}">
                <a16:creationId xmlns:a16="http://schemas.microsoft.com/office/drawing/2014/main" id="{F02E62D2-EFEA-444B-8431-3CC8E11C290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CD71-0855-4AEC-9BF6-5025C809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23571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0">
            <a:extLst>
              <a:ext uri="{FF2B5EF4-FFF2-40B4-BE49-F238E27FC236}">
                <a16:creationId xmlns:a16="http://schemas.microsoft.com/office/drawing/2014/main" id="{1B7A1D15-A8EB-4E6E-8B7A-6EA82C7F1F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95D60-A063-44CF-849B-2CEF7A73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49489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F6A0-1E52-403E-AC44-D14F5046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ColorChooserController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F8C0F-DD7C-445F-B589-78E509B22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Figure 13.11 shows the final version of class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ColorChooserController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with this app’s new features highlighted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25F88-9F64-4F3A-8998-D88BFC9F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81841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1">
            <a:extLst>
              <a:ext uri="{FF2B5EF4-FFF2-40B4-BE49-F238E27FC236}">
                <a16:creationId xmlns:a16="http://schemas.microsoft.com/office/drawing/2014/main" id="{9B67D14B-5CF9-481E-9C2B-8E2DCAC941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339"/>
            <a:ext cx="12192000" cy="4768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C0C2A-10A4-40C1-8B8A-5027013C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800668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2">
            <a:extLst>
              <a:ext uri="{FF2B5EF4-FFF2-40B4-BE49-F238E27FC236}">
                <a16:creationId xmlns:a16="http://schemas.microsoft.com/office/drawing/2014/main" id="{BA52ED8A-C24B-4089-903A-3D4FC8652C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2C09B-ABFE-4988-975A-12C3C4C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323975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3">
            <a:extLst>
              <a:ext uri="{FF2B5EF4-FFF2-40B4-BE49-F238E27FC236}">
                <a16:creationId xmlns:a16="http://schemas.microsoft.com/office/drawing/2014/main" id="{1C6FE58D-DAD9-48B2-B74E-ED507587D9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AA3B4-40BB-4ADA-B23C-8F4B124B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258575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4">
            <a:extLst>
              <a:ext uri="{FF2B5EF4-FFF2-40B4-BE49-F238E27FC236}">
                <a16:creationId xmlns:a16="http://schemas.microsoft.com/office/drawing/2014/main" id="{E6ECDBD0-D2AA-41DC-B124-B7DE02ED88F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D4F7A-F2E5-426D-84DF-B82582F3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247627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5">
            <a:extLst>
              <a:ext uri="{FF2B5EF4-FFF2-40B4-BE49-F238E27FC236}">
                <a16:creationId xmlns:a16="http://schemas.microsoft.com/office/drawing/2014/main" id="{2ED47D07-EA07-4180-86C3-258CBE1DE42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42F48-982D-4FF5-8962-D5796DC2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64825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3221-3B87-432F-BBD4-81FEB54F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ColorChooserController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AE5D0-F4C8-43A5-8883-2100AD67F9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Instance Variables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Lines 13–27 declare the controller’s instance variables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Variables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red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green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alpha-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store the current values of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redSlider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greenSlider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blueSlider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alphaSlider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respectively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These values are used to update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colorRectangle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fill color each time the user moves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Slider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thumb.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56CEB-F1C4-4C9D-8D7F-2D732AA0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42049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19E-1945-4024-8BC1-5F91E964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ColorChooserController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1F349-7EE9-4F0B-A963-7CE415CB4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Method 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initialize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Lines 29–81 define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initialize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which initializes the controller after the GUI is created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this app,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initialize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configures the property bindings and property listeners.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E002C-EB6E-4CB1-A2AC-0301B3A8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4316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7F72-5995-45F0-A0D1-90F03BE1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Painter App: </a:t>
            </a:r>
            <a:r>
              <a:rPr lang="en-US" b="1" i="0" u="none" strike="noStrike" baseline="0" dirty="0" err="1">
                <a:solidFill>
                  <a:srgbClr val="3380E6"/>
                </a:solidFill>
                <a:latin typeface="Consolas" panose="020B0609020204030204" pitchFamily="49" charset="0"/>
              </a:rPr>
              <a:t>RadioButton</a:t>
            </a:r>
            <a:r>
              <a:rPr lang="en-US" b="1" i="0" u="none" strike="noStrike" baseline="0" dirty="0" err="1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  <a:r>
              <a:rPr lang="en-US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, Mouse Events and Shapes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A4704-83D8-486A-A9F4-D4ACEDFD6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this section, you’ll create a simple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Painter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app (Fig. 13.2) that allows you to drag the mouse to draw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First, we’ll overview the technologies you’ll use, then we’ll discuss creating the app’s project and building its GUI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Finally, we’ll present the source code for its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Painter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PainterController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classes.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9D077-419F-47B2-A05F-E9441E00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581804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8BE2-9862-45A5-9D6C-F3C30B3E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ColorChooserController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7D481-A39A-48A1-B723-98325A71B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Property-to-Property Bindings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Lines 31–38 set up property bindings between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Slider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value and the corresponding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Text-Field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text so that changing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Slider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updates the corresponding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Consider lines 31–32, which bind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redSlider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valueProperty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redText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-Field’s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textProperty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:</a:t>
            </a:r>
          </a:p>
          <a:p>
            <a:pPr marL="630238" marR="0" lvl="2" indent="0" rtl="0">
              <a:buNone/>
            </a:pP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redTextField.textProperty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().bind(              </a:t>
            </a:r>
            <a:b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redSlider.valueProperty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asString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Consolas" panose="020B0609020204030204" pitchFamily="49" charset="0"/>
              </a:rPr>
              <a:t>"%.0f"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231ED-B5F4-422A-9C13-9FB41F9C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853546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1304-4429-40BE-90CB-817A79F0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ColorChooserController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C6DAF-3D41-4C36-9457-60EC1F5CC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Property-to-Property Bindings (cont.)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Each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has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that’s returned by its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textProperty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as a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StringProperty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(package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javafx.beans.property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StringProperty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bind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receives an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ObservableValue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as an argument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When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changes, the bound property updates accordingly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this case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is the result of the expression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redSlider.valueProperty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asString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("%.0f")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DFFC4-1667-4F12-8B84-1CD2BCEA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56373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9F81-9FF1-4EB4-9A3A-5F8E92B5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ColorChooserController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25FB7-99A7-4037-A577-EAAEAC121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Property-to-Property Bindings (cont.)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Slider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valueProperty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returns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Slider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as a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DoubleProperty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—an observable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value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Because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property must be bound 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we call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DoubleProperty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asString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which returns a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StringBinding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object (an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 that produces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representation of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DoubleProperty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This version of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asString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receives a format-control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specifying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DoubleProperty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format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D55DE-7301-4E56-AE0E-9D17D375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677341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CCB9-C787-4B8F-BE68-B06E65D8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>
                <a:solidFill>
                  <a:srgbClr val="0070C0"/>
                </a:solidFill>
                <a:latin typeface="Consolas" panose="020B0609020204030204" pitchFamily="49" charset="0"/>
              </a:rPr>
              <a:t>ColorChooserController</a:t>
            </a:r>
            <a:r>
              <a:rPr lang="en-US" b="1" i="0" u="none" strike="noStrike" baseline="0" dirty="0">
                <a:solidFill>
                  <a:srgbClr val="0070C0"/>
                </a:solidFill>
              </a:rPr>
              <a:t> Class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B0555-5C5A-45D6-9C36-C5496543B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Property Listeners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To perform an arbitrary task when a property’s value changes, register a property listener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Lines 41–80 register property listeners for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Slider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s’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properties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Consider lines 41–50, which register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ChangeListener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that executes when the user moves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redSlider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thumb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Each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ChangeListener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stores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value of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parameter in a corresponding instance variable, then calls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colorRectangle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setFill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to change its color, using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rgb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to create the new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6F8A0-20B4-41A7-BA4B-5ACC5CEC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70716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9488-F47A-4668-A612-EC91110F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 dirty="0">
                <a:solidFill>
                  <a:srgbClr val="3380E6"/>
                </a:solidFill>
                <a:latin typeface="Calibri" panose="020F0502020204030204" pitchFamily="34" charset="0"/>
              </a:rPr>
              <a:t>Cover Viewer App: Data-Driven GUIs with JavaFX Collections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A7B1B-F7CA-4666-8C3B-D520441BF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Often an app needs to edit and display data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JavaFX provides a comprehensive model for allowing GUIs to interact with data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this section, you’ll build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Cover Viewer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app (Fig. 13.12), which binds a list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objects to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When the user selects an item in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the corresponding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’s cover image is displayed in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6F648-25D7-4B83-AA4B-DB4A61E0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109796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6">
            <a:extLst>
              <a:ext uri="{FF2B5EF4-FFF2-40B4-BE49-F238E27FC236}">
                <a16:creationId xmlns:a16="http://schemas.microsoft.com/office/drawing/2014/main" id="{82E4E3C1-7129-4B32-B875-0447A608D1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" y="0"/>
            <a:ext cx="88709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0DE44-9EBC-4F63-801D-55178232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43268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79B6-4CC7-4948-9F30-4F28C5EF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Technologies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9F2E0-58C5-47A0-8C15-1CEE756D3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This app uses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control to display a collection of book titles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Though you can individually add items to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in this app you’ll bind an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ObservableList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object 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endParaRPr lang="en-US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If you make changes to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its observer (the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in this app) will automatically be notified of those changes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Package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javafx.collections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defines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(similar to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) and other observable collection interfaces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package also contains class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FXCollections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which provides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methods for creating and manipulating observable collections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You’ll use a property listener to display the correct image when the user selects an item from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—in this case, the property that changes is the selected item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6DBD-A2A7-4A3D-B095-D2F0E6CB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05552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96B1-4DF0-4AD9-93E5-31F7ED68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Adding Images to the App’s Folder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F3011-9671-46E0-895B-C51B29E96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From this chapter’s examples folder, copy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images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folder (which contains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large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small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subfolders) into the folder where you’ll save this app’s FXML file, and the source-code files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CoverViewer.java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CoverViewerController.java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Though you’ll use only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large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images in this example, you’ll copy this app’s folder to create the next example, which uses both sets of images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7684E-1C6B-403B-8AA5-893B37E7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00152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C903-1453-4269-9EFD-9C9AE3C8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0070C0"/>
                </a:solidFill>
              </a:rPr>
              <a:t>Building the 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BFD91-4AC9-46EC-B661-D7D5FBE6D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 this section, we’ll discuss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Cover Viewer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app’s GUI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As you’ve done previously, create a new FXML file, then save it as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CoverViewer.fxml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marL="109537" indent="0">
              <a:buNone/>
            </a:pPr>
            <a:r>
              <a:rPr lang="en-US" b="1" i="1" u="none" strike="noStrike" baseline="0" dirty="0" err="1">
                <a:latin typeface="Calibri" panose="020F0502020204030204" pitchFamily="34" charset="0"/>
              </a:rPr>
              <a:t>fx:id</a:t>
            </a:r>
            <a:r>
              <a:rPr lang="en-US" b="1" i="1" u="none" strike="noStrike" baseline="0" dirty="0">
                <a:latin typeface="Cambria" panose="02040503050406030204" pitchFamily="18" charset="0"/>
              </a:rPr>
              <a:t> Property Values for This App’s Controls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Figure 13.13 shows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fx:id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properties of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Cover Viewer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app’s programmatically manipulated controls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As you build the GUI, you should set the corresponding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fx:id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properties in the FXML document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70D3C-867D-4918-A44C-50AE0A72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92761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7">
            <a:extLst>
              <a:ext uri="{FF2B5EF4-FFF2-40B4-BE49-F238E27FC236}">
                <a16:creationId xmlns:a16="http://schemas.microsoft.com/office/drawing/2014/main" id="{C8274994-726F-48FA-9007-663183E4BE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0"/>
            <a:ext cx="9486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9C209-0F77-4BD0-814F-FB8B12AE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24451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JHTP11_09</Template>
  <TotalTime>426</TotalTime>
  <Words>8936</Words>
  <Application>Microsoft Office PowerPoint</Application>
  <PresentationFormat>Widescreen</PresentationFormat>
  <Paragraphs>747</Paragraphs>
  <Slides>147</Slides>
  <Notes>1</Notes>
  <HiddenSlides>26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147</vt:i4>
      </vt:variant>
    </vt:vector>
  </HeadingPairs>
  <TitlesOfParts>
    <vt:vector size="157" baseType="lpstr">
      <vt:lpstr>Arial</vt:lpstr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Chapter 13 JavaFX GUI: Part 2</vt:lpstr>
      <vt:lpstr>Introduction</vt:lpstr>
      <vt:lpstr>Laying Out Nodes in a Scene Graph </vt:lpstr>
      <vt:lpstr>Laying Out Nodes in a Scene Graph (cont.)</vt:lpstr>
      <vt:lpstr>Laying Out Nodes in a Scene Graph (cont.)</vt:lpstr>
      <vt:lpstr>Laying Out Nodes in a Scene Graph (cont.)</vt:lpstr>
      <vt:lpstr>PowerPoint Presentation</vt:lpstr>
      <vt:lpstr>PowerPoint Presentation</vt:lpstr>
      <vt:lpstr>Painter App: RadioButtons, Mouse Events and Shapes </vt:lpstr>
      <vt:lpstr>PowerPoint Presentation</vt:lpstr>
      <vt:lpstr>Technologies Overview</vt:lpstr>
      <vt:lpstr>Technologies Overview (cont.)</vt:lpstr>
      <vt:lpstr>PowerPoint Presentation</vt:lpstr>
      <vt:lpstr>PowerPoint Presentation</vt:lpstr>
      <vt:lpstr>Technologies Overview (cont.)</vt:lpstr>
      <vt:lpstr>PowerPoint Presentation</vt:lpstr>
      <vt:lpstr>PowerPoint Presentation</vt:lpstr>
      <vt:lpstr>Technologies Overview (cont.)</vt:lpstr>
      <vt:lpstr>Creating the Painter.fxml File </vt:lpstr>
      <vt:lpstr>Building the GUI</vt:lpstr>
      <vt:lpstr>Technologies Overview (cont.)</vt:lpstr>
      <vt:lpstr>Technologies Overview (cont.)</vt:lpstr>
      <vt:lpstr>PowerPoint Presentation</vt:lpstr>
      <vt:lpstr>Building the GUI (cont.)</vt:lpstr>
      <vt:lpstr>PowerPoint Presentation</vt:lpstr>
      <vt:lpstr>PowerPoint Presentation</vt:lpstr>
      <vt:lpstr>Building the GUI (cont.)</vt:lpstr>
      <vt:lpstr>Building the GUI (cont.)</vt:lpstr>
      <vt:lpstr>Building the GUI (cont.)</vt:lpstr>
      <vt:lpstr>Building the GUI (cont.)</vt:lpstr>
      <vt:lpstr>Building the GUI (cont.)</vt:lpstr>
      <vt:lpstr>Building the GUI (cont.)</vt:lpstr>
      <vt:lpstr>Building the GUI (cont.)</vt:lpstr>
      <vt:lpstr>Building the GUI (cont.)</vt:lpstr>
      <vt:lpstr>Building the GUI (cont.)</vt:lpstr>
      <vt:lpstr>Building the GUI (cont.)</vt:lpstr>
      <vt:lpstr>Building the GUI (cont.)</vt:lpstr>
      <vt:lpstr>Building the GUI (cont.)</vt:lpstr>
      <vt:lpstr>Building the GUI (cont.)</vt:lpstr>
      <vt:lpstr>Building the GUI (cont.)</vt:lpstr>
      <vt:lpstr>Painter Subclass of Application </vt:lpstr>
      <vt:lpstr>PowerPoint Presentation</vt:lpstr>
      <vt:lpstr>PowerPoint Presentation</vt:lpstr>
      <vt:lpstr>PainterController Class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PainterController Class </vt:lpstr>
      <vt:lpstr>PainterController Class (cont.)</vt:lpstr>
      <vt:lpstr>PainterController Class (cont.)</vt:lpstr>
      <vt:lpstr>PainterController Class (cont.)</vt:lpstr>
      <vt:lpstr>PainterController Class (cont.)</vt:lpstr>
      <vt:lpstr>PainterController Class (cont.)</vt:lpstr>
      <vt:lpstr>PainterController Class (cont.)</vt:lpstr>
      <vt:lpstr>PainterController Class (cont.)</vt:lpstr>
      <vt:lpstr>PainterController Class (cont.)</vt:lpstr>
      <vt:lpstr>PainterController Class (cont.)</vt:lpstr>
      <vt:lpstr>PainterController Class (cont.)</vt:lpstr>
      <vt:lpstr>Color Chooser App: Property Bindings and Property Listeners </vt:lpstr>
      <vt:lpstr>PowerPoint Presentation</vt:lpstr>
      <vt:lpstr>Technologies Overview</vt:lpstr>
      <vt:lpstr>Technologies Overview (cont.)</vt:lpstr>
      <vt:lpstr>PowerPoint Presentation</vt:lpstr>
      <vt:lpstr>Technologies Overview (cont.)</vt:lpstr>
      <vt:lpstr>Technologies Overview (cont.)</vt:lpstr>
      <vt:lpstr>Building the GUI</vt:lpstr>
      <vt:lpstr>Building the GUI (cont.)</vt:lpstr>
      <vt:lpstr>PowerPoint Presentation</vt:lpstr>
      <vt:lpstr>Building the GUI (cont.)</vt:lpstr>
      <vt:lpstr>Building the GUI (cont.)</vt:lpstr>
      <vt:lpstr>Building the GUI (cont.)</vt:lpstr>
      <vt:lpstr>Building the GUI (cont.)</vt:lpstr>
      <vt:lpstr>Building the GUI (cont.)</vt:lpstr>
      <vt:lpstr>Building the GUI (cont.)</vt:lpstr>
      <vt:lpstr>ColorChooser Subclass of Application </vt:lpstr>
      <vt:lpstr>PowerPoint Presentation</vt:lpstr>
      <vt:lpstr>PowerPoint Presentation</vt:lpstr>
      <vt:lpstr>ColorChooserController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ColorChooserController Class (cont.)</vt:lpstr>
      <vt:lpstr>ColorChooserController Class (cont.)</vt:lpstr>
      <vt:lpstr>ColorChooserController Class (cont.)</vt:lpstr>
      <vt:lpstr>ColorChooserController Class (cont.)</vt:lpstr>
      <vt:lpstr>ColorChooserController Class (cont.)</vt:lpstr>
      <vt:lpstr>ColorChooserController Class (cont.)</vt:lpstr>
      <vt:lpstr>Cover Viewer App: Data-Driven GUIs with JavaFX Collections </vt:lpstr>
      <vt:lpstr>PowerPoint Presentation</vt:lpstr>
      <vt:lpstr>Technologies Overview</vt:lpstr>
      <vt:lpstr>Adding Images to the App’s Folder</vt:lpstr>
      <vt:lpstr>Building the GUI</vt:lpstr>
      <vt:lpstr>PowerPoint Presentation</vt:lpstr>
      <vt:lpstr>Building the GUI (cont.)</vt:lpstr>
      <vt:lpstr>Building the GUI (cont.)</vt:lpstr>
      <vt:lpstr>Building the GUI (cont.)</vt:lpstr>
      <vt:lpstr>CoverViewer Subclass of Application </vt:lpstr>
      <vt:lpstr>PowerPoint Presentation</vt:lpstr>
      <vt:lpstr>CoverViewerController Class</vt:lpstr>
      <vt:lpstr>PowerPoint Presentation</vt:lpstr>
      <vt:lpstr>PowerPoint Presentation</vt:lpstr>
      <vt:lpstr>PowerPoint Presentation</vt:lpstr>
      <vt:lpstr>PowerPoint Presentation</vt:lpstr>
      <vt:lpstr>CoverViewerController Class (cont.)</vt:lpstr>
      <vt:lpstr>CoverViewerController Class (cont.)</vt:lpstr>
      <vt:lpstr>CoverViewerController Class (cont.)</vt:lpstr>
      <vt:lpstr>CoverViewerController Class (cont.)</vt:lpstr>
      <vt:lpstr>CoverViewerController Class (cont.)</vt:lpstr>
      <vt:lpstr>Cover Viewer App: Customizing ListView Cells </vt:lpstr>
      <vt:lpstr>PowerPoint Presentation</vt:lpstr>
      <vt:lpstr>Technologies Overview</vt:lpstr>
      <vt:lpstr>Technologies Overview (cont.)</vt:lpstr>
      <vt:lpstr>Copying the CoverViewer App</vt:lpstr>
      <vt:lpstr>ImageTextCell Custom Cell Factory Class </vt:lpstr>
      <vt:lpstr>PowerPoint Presentation</vt:lpstr>
      <vt:lpstr>PowerPoint Presentation</vt:lpstr>
      <vt:lpstr>PowerPoint Presentation</vt:lpstr>
      <vt:lpstr>ImageTextCell Custom Cell Factory Class (cont.)</vt:lpstr>
      <vt:lpstr> ImageTextCell Custom Cell Factory Class (cont.)</vt:lpstr>
      <vt:lpstr>ImageTextCell Custom Cell Factory Class (cont.)</vt:lpstr>
      <vt:lpstr>ImageTextCell Custom Cell Factory Class (cont.)</vt:lpstr>
      <vt:lpstr>ImageTextCell Custom Cell Factory Class (cont.)</vt:lpstr>
      <vt:lpstr>PowerPoint Presentation</vt:lpstr>
      <vt:lpstr>CoverViewerController Class </vt:lpstr>
      <vt:lpstr>CoverViewerController Class (cont.)</vt:lpstr>
      <vt:lpstr>CoverViewerController Class (cont.)</vt:lpstr>
      <vt:lpstr>13.7  Additional JavaFX Capabilities</vt:lpstr>
      <vt:lpstr>13.7  Additional JavaFX Capabilities (cont.)</vt:lpstr>
      <vt:lpstr>13.7  Additional JavaFX Capabilities (cont.)</vt:lpstr>
      <vt:lpstr>13.7  Additional JavaFX Capabilities (cont.)</vt:lpstr>
      <vt:lpstr>13.7  Additional JavaFX Capabilities (cont.)</vt:lpstr>
      <vt:lpstr>13.7  Additional JavaFX Capabilities (cont.)</vt:lpstr>
      <vt:lpstr>13.7  Additional JavaFX Capabilities (cont.)</vt:lpstr>
      <vt:lpstr>13.7  Additional JavaFX Capabilities (cont.)</vt:lpstr>
      <vt:lpstr>13.7  Additional JavaFX Capabilities (cont.)</vt:lpstr>
      <vt:lpstr>13.8  JavaFX 9: Java SE 9 JavaFX Updates </vt:lpstr>
      <vt:lpstr>13.8  JavaFX 9: Java SE 9 JavaFX Updates (cont.)</vt:lpstr>
      <vt:lpstr>13.8  JavaFX 9: Java SE 9 JavaFX Updates (cont.)</vt:lpstr>
      <vt:lpstr>13.8  JavaFX 9: Java SE 9 JavaFX Updates (cont.)</vt:lpstr>
      <vt:lpstr>13.8  JavaFX 9: Java SE 9 JavaFX Updates (cont.)</vt:lpstr>
      <vt:lpstr>13.8  JavaFX 9: Java SE 9 JavaFX Updates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JavaFX GUI: Part 2</dc:title>
  <dc:creator>Paul Deitel</dc:creator>
  <cp:lastModifiedBy>Julie A. Harazduk</cp:lastModifiedBy>
  <cp:revision>56</cp:revision>
  <dcterms:created xsi:type="dcterms:W3CDTF">2017-07-15T16:23:40Z</dcterms:created>
  <dcterms:modified xsi:type="dcterms:W3CDTF">2019-04-16T02:21:19Z</dcterms:modified>
</cp:coreProperties>
</file>