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9" r:id="rId3"/>
    <p:sldId id="302" r:id="rId4"/>
    <p:sldId id="323" r:id="rId5"/>
    <p:sldId id="322" r:id="rId6"/>
    <p:sldId id="318" r:id="rId7"/>
    <p:sldId id="312" r:id="rId8"/>
    <p:sldId id="315" r:id="rId9"/>
    <p:sldId id="287" r:id="rId10"/>
    <p:sldId id="298" r:id="rId11"/>
    <p:sldId id="304" r:id="rId12"/>
    <p:sldId id="317" r:id="rId13"/>
    <p:sldId id="308" r:id="rId14"/>
    <p:sldId id="320" r:id="rId15"/>
    <p:sldId id="295" r:id="rId16"/>
    <p:sldId id="258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363859-3254-4FD9-AE0F-97A3C1FB092B}">
          <p14:sldIdLst>
            <p14:sldId id="256"/>
            <p14:sldId id="289"/>
            <p14:sldId id="302"/>
            <p14:sldId id="323"/>
            <p14:sldId id="322"/>
            <p14:sldId id="318"/>
            <p14:sldId id="312"/>
            <p14:sldId id="315"/>
            <p14:sldId id="287"/>
            <p14:sldId id="298"/>
            <p14:sldId id="304"/>
            <p14:sldId id="317"/>
            <p14:sldId id="308"/>
            <p14:sldId id="320"/>
            <p14:sldId id="2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e lin" initials="g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CDF2"/>
    <a:srgbClr val="336799"/>
    <a:srgbClr val="008CDA"/>
    <a:srgbClr val="4F81BD"/>
    <a:srgbClr val="62A5E8"/>
    <a:srgbClr val="A8CD8E"/>
    <a:srgbClr val="0070AF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77880" autoAdjust="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C7366AF-0435-4FAA-BD69-A337809A6547}" type="datetime1">
              <a:rPr lang="zh-CN" altLang="en-US"/>
              <a:pPr>
                <a:defRPr/>
              </a:pPr>
              <a:t>2016/10/12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67CA51D-9B1C-48FC-85BA-4FEB2398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96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90B1C57-41F1-4C9A-B136-729240200ECD}" type="datetime1">
              <a:rPr lang="zh-CN" altLang="en-US"/>
              <a:pPr>
                <a:defRPr/>
              </a:pPr>
              <a:t>2016/10/12</a:t>
            </a:fld>
            <a:endParaRPr lang="zh-CN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B77BF118-BAE7-4E81-85A3-64558548B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46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9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工作室\工作室VI\幻灯片模板\模板背景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0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54025" y="1577975"/>
            <a:ext cx="8280400" cy="4398963"/>
            <a:chOff x="480" y="1296"/>
            <a:chExt cx="4608" cy="2448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b="1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177" y="2368"/>
              <a:ext cx="36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593" y="1538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4243" y="1674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232" y="2949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673" y="3302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循环过程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0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297" y="1229"/>
              <a:ext cx="9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297" y="1918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7" y="2639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297" y="3309"/>
              <a:ext cx="9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6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1250" y="3001963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8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5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4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891" y="1933"/>
              <a:ext cx="536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gray">
            <a:xfrm>
              <a:off x="2618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gray">
            <a:xfrm>
              <a:off x="4346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30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7162800" cy="4495800"/>
            <a:chOff x="624" y="720"/>
            <a:chExt cx="4512" cy="2832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kern="0" dirty="0">
                  <a:solidFill>
                    <a:srgbClr val="4B546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点击输入题目</a:t>
              </a:r>
              <a:endParaRPr lang="en-US" altLang="zh-CN" sz="28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2204" y="2471"/>
                <a:ext cx="569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28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2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96" y="2414"/>
                  <a:ext cx="491" cy="2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zh-CN" altLang="en-US" sz="2400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文本</a:t>
                  </a:r>
                  <a:endParaRPr lang="en-US" altLang="zh-CN" sz="2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6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gray">
              <a:xfrm>
                <a:off x="893" y="1192"/>
                <a:ext cx="40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0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59"/>
              <p:cNvSpPr txBox="1">
                <a:spLocks noChangeArrowheads="1"/>
              </p:cNvSpPr>
              <p:nvPr/>
            </p:nvSpPr>
            <p:spPr bwMode="gray">
              <a:xfrm>
                <a:off x="1640" y="861"/>
                <a:ext cx="34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9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1770063"/>
            <a:ext cx="9144000" cy="3886200"/>
            <a:chOff x="0" y="1008"/>
            <a:chExt cx="5760" cy="2448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5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5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9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93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90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91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6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4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85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7" name="Text Box 76"/>
              <p:cNvSpPr txBox="1">
                <a:spLocks noChangeArrowheads="1"/>
              </p:cNvSpPr>
              <p:nvPr/>
            </p:nvSpPr>
            <p:spPr bwMode="gray">
              <a:xfrm rot="3925970">
                <a:off x="813" y="2572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78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11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9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73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70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71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9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5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915" y="257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22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3060" y="2571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3359" y="2396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3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4292" y="266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588" y="248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sp>
          <p:nvSpPr>
            <p:cNvPr id="9" name="Text Box 84"/>
            <p:cNvSpPr txBox="1">
              <a:spLocks noChangeArrowheads="1"/>
            </p:cNvSpPr>
            <p:nvPr/>
          </p:nvSpPr>
          <p:spPr bwMode="gray">
            <a:xfrm>
              <a:off x="76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2001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gray">
            <a:xfrm>
              <a:off x="1876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2002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297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4084" y="1008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  <p:cxnSp>
          <p:nvCxnSpPr>
            <p:cNvPr id="13" name="AutoShape 88"/>
            <p:cNvCxnSpPr>
              <a:cxnSpLocks noChangeShapeType="1"/>
              <a:stCxn id="103" idx="3"/>
              <a:endCxn id="104" idx="1"/>
            </p:cNvCxnSpPr>
            <p:nvPr/>
          </p:nvCxnSpPr>
          <p:spPr bwMode="gray">
            <a:xfrm>
              <a:off x="1224" y="1149"/>
              <a:ext cx="6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  <a:stCxn id="104" idx="3"/>
              <a:endCxn id="105" idx="1"/>
            </p:cNvCxnSpPr>
            <p:nvPr/>
          </p:nvCxnSpPr>
          <p:spPr bwMode="gray">
            <a:xfrm>
              <a:off x="2332" y="1149"/>
              <a:ext cx="6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0"/>
            <p:cNvCxnSpPr>
              <a:cxnSpLocks noChangeShapeType="1"/>
              <a:stCxn id="105" idx="3"/>
            </p:cNvCxnSpPr>
            <p:nvPr/>
          </p:nvCxnSpPr>
          <p:spPr bwMode="gray">
            <a:xfrm>
              <a:off x="3434" y="1149"/>
              <a:ext cx="65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82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95375" y="1719263"/>
            <a:ext cx="6978650" cy="3770312"/>
            <a:chOff x="690" y="960"/>
            <a:chExt cx="4396" cy="237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 rot="39573186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35969022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18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66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94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18" y="3072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0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18" y="3033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gray">
            <a:xfrm>
              <a:off x="2689" y="2051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550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gray">
          <a:xfrm>
            <a:off x="1493838" y="19192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32543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48545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gray">
          <a:xfrm>
            <a:off x="66071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78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2004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530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7056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1262" y="2258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2462" y="149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3614" y="16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3422" y="245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2030" y="28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3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49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1624013"/>
            <a:ext cx="7391400" cy="4156075"/>
            <a:chOff x="576" y="768"/>
            <a:chExt cx="4656" cy="261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440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2233" y="1632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4B546F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624" y="1584"/>
              <a:chExt cx="1248" cy="1296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9520F"/>
                    </a:gs>
                    <a:gs pos="100000">
                      <a:srgbClr val="D9520F">
                        <a:gamma/>
                        <a:shade val="63529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9520F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gray">
              <a:xfrm>
                <a:off x="951" y="2244"/>
                <a:ext cx="585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  <a:endParaRPr lang="en-US" altLang="zh-CN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400" y="1488"/>
              <a:chExt cx="1152" cy="1152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/>
                    </a:gs>
                    <a:gs pos="100000">
                      <a:srgbClr val="9CC76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CC76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2698" y="2025"/>
                <a:ext cx="52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1824" y="288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观点</a:t>
              </a:r>
              <a:endPara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3072" y="2544"/>
              <a:chExt cx="960" cy="958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87E3"/>
                    </a:gs>
                    <a:gs pos="100000">
                      <a:srgbClr val="4987E3">
                        <a:gamma/>
                        <a:shade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987E3">
                        <a:gamma/>
                        <a:tint val="0"/>
                        <a:invGamma/>
                      </a:srgbClr>
                    </a:gs>
                    <a:gs pos="100000">
                      <a:srgbClr val="4987E3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88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4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1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Text Box 103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7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4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Text Box 116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0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3228975"/>
            <a:ext cx="2155825" cy="2544763"/>
            <a:chOff x="768" y="1853"/>
            <a:chExt cx="1358" cy="160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68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25" y="1973"/>
              <a:ext cx="12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00" y="816"/>
            <a:chExt cx="1781" cy="963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00" y="816"/>
              <a:ext cx="1781" cy="963"/>
              <a:chOff x="1997" y="1314"/>
              <a:chExt cx="1889" cy="1009"/>
            </a:xfrm>
          </p:grpSpPr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6A1B6"/>
                    </a:gs>
                    <a:gs pos="100000">
                      <a:srgbClr val="36A1B6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>
                        <a:gamma/>
                        <a:tint val="44314"/>
                        <a:invGamma/>
                      </a:srgbClr>
                    </a:gs>
                    <a:gs pos="100000">
                      <a:srgbClr val="9CC76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46275"/>
                      <a:invGamma/>
                    </a:srgbClr>
                  </a:gs>
                  <a:gs pos="100000">
                    <a:srgbClr val="4987E3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47" cy="824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alpha val="0"/>
                    </a:srgbClr>
                  </a:gs>
                  <a:gs pos="100000">
                    <a:srgbClr val="4987E3">
                      <a:gamma/>
                      <a:tint val="34902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79216"/>
                      <a:invGamma/>
                    </a:srgbClr>
                  </a:gs>
                  <a:gs pos="100000">
                    <a:srgbClr val="4987E3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1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>
                      <a:alpha val="3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67" y="936"/>
              <a:ext cx="795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题目</a:t>
              </a:r>
              <a:endPara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387975" y="3228975"/>
            <a:ext cx="2232025" cy="2544763"/>
            <a:chOff x="3394" y="1853"/>
            <a:chExt cx="1406" cy="1603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394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516" y="1968"/>
              <a:ext cx="1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083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81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8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7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6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551167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73" y="153511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51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3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:\工作室\工作室VI\幻灯片模板\模板背景_2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3448050" y="5922963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DA3AC602-D3CA-44EB-9D39-24BE0BBEF390}" type="slidenum">
              <a:rPr lang="en-US" altLang="zh-CN" b="1">
                <a:solidFill>
                  <a:schemeClr val="bg1"/>
                </a:solidFill>
                <a:latin typeface="Calibri" pitchFamily="-112" charset="0"/>
                <a:ea typeface="ＭＳ Ｐゴシック" pitchFamily="-112" charset="-128"/>
              </a:rPr>
              <a:pPr>
                <a:buFontTx/>
                <a:buNone/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225" y="6488113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fld id="{D9BDAB6F-D46B-4BC3-B982-54F56FEF708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88113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8B793B60-E8D3-4C91-A093-CA0A6EB8C16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2016/10/12</a:t>
            </a:fld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47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har char="•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114300" y="2528843"/>
            <a:ext cx="6919546" cy="1323439"/>
          </a:xfrm>
        </p:spPr>
        <p:txBody>
          <a:bodyPr/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      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面向</a:t>
            </a:r>
            <a:r>
              <a:rPr lang="zh-CN" altLang="zh-CN" sz="4000" dirty="0" smtClean="0"/>
              <a:t>新疆</a:t>
            </a:r>
            <a:r>
              <a:rPr lang="zh-CN" altLang="zh-CN" sz="4000" dirty="0"/>
              <a:t>暴</a:t>
            </a:r>
            <a:r>
              <a:rPr lang="zh-CN" altLang="zh-CN" sz="4000" dirty="0" smtClean="0"/>
              <a:t>恐</a:t>
            </a:r>
            <a:r>
              <a:rPr lang="zh-CN" altLang="en-US" sz="4000" dirty="0" smtClean="0"/>
              <a:t>事件</a:t>
            </a:r>
            <a:r>
              <a:rPr lang="zh-CN" altLang="zh-CN" sz="4000" dirty="0" smtClean="0"/>
              <a:t>的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命名实体识别和事件抽取研究</a:t>
            </a:r>
            <a:endParaRPr lang="zh-CN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216" y="60242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2016-10-10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于创新园大厦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09783"/>
              </p:ext>
            </p:extLst>
          </p:nvPr>
        </p:nvGraphicFramePr>
        <p:xfrm>
          <a:off x="1469366" y="4608566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学生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林广和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指导老师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张绍武</a:t>
                      </a: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副教授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0465" y="1164688"/>
            <a:ext cx="8661400" cy="4902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命名实体识别步骤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基础工作</a:t>
            </a:r>
            <a:endParaRPr lang="en-US" altLang="zh-CN" sz="22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对语料进行标注</a:t>
            </a:r>
            <a:endParaRPr lang="en-US" altLang="zh-CN" sz="20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利用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进行</a:t>
            </a:r>
            <a:r>
              <a:rPr lang="zh-CN" altLang="zh-CN" sz="2000" dirty="0" smtClean="0"/>
              <a:t>词向量训练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核心工作</a:t>
            </a:r>
            <a:endParaRPr lang="zh-CN" altLang="zh-CN" sz="2200" dirty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 smtClean="0"/>
              <a:t>实现</a:t>
            </a:r>
            <a:r>
              <a:rPr lang="zh-CN" altLang="zh-CN" sz="2000" dirty="0" smtClean="0"/>
              <a:t>字符向量</a:t>
            </a:r>
            <a:r>
              <a:rPr lang="zh-CN" altLang="en-US" sz="2000" dirty="0" smtClean="0"/>
              <a:t>。</a:t>
            </a:r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构造句级对数似然函数</a:t>
            </a:r>
            <a:endParaRPr lang="en-US" altLang="zh-CN" sz="2400" dirty="0"/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通过维特比算法进行预测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</a:t>
            </a:r>
            <a:r>
              <a:rPr lang="zh-CN" altLang="zh-CN" sz="4000" b="1" dirty="0" smtClean="0"/>
              <a:t>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47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对语料进行</a:t>
            </a: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标注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r>
              <a:rPr lang="zh-CN" altLang="en-US" sz="2200" dirty="0" smtClean="0"/>
              <a:t>定义</a:t>
            </a:r>
            <a:r>
              <a:rPr lang="zh-CN" altLang="en-US" sz="2200" dirty="0"/>
              <a:t>了</a:t>
            </a:r>
            <a:r>
              <a:rPr lang="en-US" altLang="zh-CN" sz="2200" dirty="0"/>
              <a:t>13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通常采用</a:t>
            </a:r>
            <a:r>
              <a:rPr lang="en-US" altLang="zh-CN" sz="2200" dirty="0" smtClean="0"/>
              <a:t>IOBES</a:t>
            </a:r>
            <a:r>
              <a:rPr lang="zh-CN" altLang="en-US" sz="2200" dirty="0" smtClean="0"/>
              <a:t>进行标记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结合</a:t>
            </a:r>
            <a:r>
              <a:rPr lang="en-US" altLang="zh-CN" sz="2200" dirty="0" smtClean="0"/>
              <a:t>PERSON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ORG</a:t>
            </a:r>
          </a:p>
          <a:p>
            <a:pPr lvl="1"/>
            <a:r>
              <a:rPr lang="zh-CN" altLang="en-US" sz="2200" dirty="0" smtClean="0"/>
              <a:t>形如</a:t>
            </a:r>
            <a:r>
              <a:rPr lang="en-US" altLang="zh-CN" sz="2200" dirty="0" smtClean="0"/>
              <a:t>B_X</a:t>
            </a:r>
            <a:r>
              <a:rPr lang="zh-CN" altLang="en-US" sz="2200" dirty="0" smtClean="0"/>
              <a:t>，</a:t>
            </a:r>
            <a:r>
              <a:rPr lang="en-US" altLang="zh-CN" sz="2200" smtClean="0"/>
              <a:t>X</a:t>
            </a:r>
            <a:r>
              <a:rPr lang="zh-CN" altLang="en-US" sz="2200" smtClean="0"/>
              <a:t>，</a:t>
            </a:r>
            <a:r>
              <a:rPr lang="zh-CN" altLang="en-US" sz="2200" dirty="0" smtClean="0"/>
              <a:t>如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B_PERSON:</a:t>
            </a:r>
            <a:r>
              <a:rPr lang="zh-CN" altLang="en-US" sz="2200" dirty="0" smtClean="0"/>
              <a:t>人名的开始；</a:t>
            </a:r>
            <a:endParaRPr lang="en-US" altLang="zh-CN" sz="2200" dirty="0" smtClean="0"/>
          </a:p>
          <a:p>
            <a:pPr marL="914400" lvl="2" indent="0">
              <a:buNone/>
            </a:pPr>
            <a:endParaRPr lang="en-US" altLang="zh-CN" sz="2200" dirty="0" smtClean="0"/>
          </a:p>
          <a:p>
            <a:pPr lvl="2"/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：单独的地名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159367"/>
            <a:ext cx="8626311" cy="466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30" y="5195655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词向量</a:t>
            </a:r>
            <a:r>
              <a:rPr lang="zh-CN" altLang="en-US" sz="2400" b="1" dirty="0">
                <a:solidFill>
                  <a:schemeClr val="tx1"/>
                </a:solidFill>
                <a:cs typeface="微软雅黑" pitchFamily="34" charset="-122"/>
              </a:rPr>
              <a:t>训练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字符向量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049" y="1854679"/>
            <a:ext cx="4735902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构造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微软雅黑" pitchFamily="34" charset="-122"/>
                  </a:rPr>
                  <a:t>句级对数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似然函数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引入</a:t>
                </a:r>
                <a:r>
                  <a:rPr lang="zh-CN" altLang="zh-CN" sz="2200" dirty="0" smtClean="0"/>
                  <a:t>转移</a:t>
                </a:r>
                <a:r>
                  <a:rPr lang="zh-CN" altLang="zh-CN" sz="220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200" dirty="0"/>
                  <a:t>表示从第</a:t>
                </a:r>
                <a:r>
                  <a:rPr lang="en-US" altLang="zh-CN" sz="2200" dirty="0" err="1"/>
                  <a:t>i</a:t>
                </a:r>
                <a:r>
                  <a:rPr lang="zh-CN" altLang="zh-CN" sz="2200" dirty="0"/>
                  <a:t>个标签转移到第</a:t>
                </a:r>
                <a:r>
                  <a:rPr lang="en-US" altLang="zh-CN" sz="2200" dirty="0"/>
                  <a:t>j</a:t>
                </a:r>
                <a:r>
                  <a:rPr lang="zh-CN" altLang="zh-CN" sz="2200" dirty="0"/>
                  <a:t>个标签的分数</a:t>
                </a:r>
                <a:endParaRPr lang="en-US" altLang="zh-CN" sz="2200" dirty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zh-CN" sz="2200" dirty="0"/>
                  <a:t>每个词生成一个的标签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的输出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总得分</m:t>
                    </m:r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进行归一化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目标函数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1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维特比算法预测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动态规划</a:t>
                </a:r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58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研究计划</a:t>
            </a:r>
            <a:endParaRPr lang="zh-CN" altLang="en-US" sz="4000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450077"/>
            <a:ext cx="670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 </a:t>
            </a:r>
            <a:r>
              <a:rPr lang="zh-CN" altLang="zh-CN" sz="3200" dirty="0" smtClean="0"/>
              <a:t>研究背景</a:t>
            </a:r>
            <a:r>
              <a:rPr lang="zh-CN" altLang="en-US" sz="3200" dirty="0" smtClean="0"/>
              <a:t>及</a:t>
            </a:r>
            <a:r>
              <a:rPr lang="zh-CN" altLang="zh-CN" sz="3200" dirty="0" smtClean="0"/>
              <a:t>意义</a:t>
            </a:r>
            <a:endParaRPr lang="en-US" altLang="zh-CN" sz="3200" dirty="0" smtClean="0"/>
          </a:p>
          <a:p>
            <a:r>
              <a:rPr lang="zh-CN" altLang="en-US" sz="3200" dirty="0" smtClean="0"/>
              <a:t> 研究现状</a:t>
            </a:r>
            <a:endParaRPr lang="en-US" altLang="zh-CN" sz="3200" dirty="0" smtClean="0"/>
          </a:p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目标和内容</a:t>
            </a:r>
            <a:endParaRPr lang="en-US" altLang="zh-CN" sz="3200" dirty="0" smtClean="0"/>
          </a:p>
          <a:p>
            <a:r>
              <a:rPr lang="zh-CN" altLang="en-US" sz="3200" dirty="0" smtClean="0"/>
              <a:t> 存在的问题</a:t>
            </a:r>
            <a:endParaRPr lang="en-US" altLang="zh-CN" sz="3200" dirty="0" smtClean="0"/>
          </a:p>
          <a:p>
            <a:r>
              <a:rPr lang="zh-CN" altLang="en-US" sz="3200" dirty="0" smtClean="0"/>
              <a:t> 研究思路 </a:t>
            </a:r>
            <a:endParaRPr lang="en-US" altLang="zh-CN" sz="3200" dirty="0" smtClean="0"/>
          </a:p>
          <a:p>
            <a:r>
              <a:rPr lang="zh-CN" altLang="en-US" sz="3200" dirty="0" smtClean="0"/>
              <a:t> 研究方法</a:t>
            </a:r>
            <a:endParaRPr lang="en-US" altLang="zh-CN" sz="3200" dirty="0"/>
          </a:p>
          <a:p>
            <a:r>
              <a:rPr lang="zh-CN" altLang="en-US" sz="3200" dirty="0" smtClean="0"/>
              <a:t> 研究计划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目录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9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近年来</a:t>
            </a:r>
            <a:r>
              <a:rPr lang="zh-CN" altLang="en-US" sz="2200" dirty="0" smtClean="0"/>
              <a:t>世界各地恐怖袭击</a:t>
            </a:r>
            <a:r>
              <a:rPr lang="zh-CN" altLang="en-US" sz="2200" dirty="0"/>
              <a:t>事件</a:t>
            </a:r>
            <a:r>
              <a:rPr lang="zh-CN" altLang="en-US" sz="2200" dirty="0" smtClean="0"/>
              <a:t>时有发生。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国内新疆总体稳定，但仍有很大隐患。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境外敌对势力</a:t>
            </a:r>
            <a:r>
              <a:rPr lang="zh-CN" altLang="en-US" sz="2200" dirty="0" smtClean="0"/>
              <a:t>通过</a:t>
            </a:r>
            <a:r>
              <a:rPr lang="zh-CN" altLang="zh-CN" sz="2200" dirty="0" smtClean="0"/>
              <a:t>网络</a:t>
            </a:r>
            <a:r>
              <a:rPr lang="zh-CN" altLang="en-US" sz="2200" dirty="0"/>
              <a:t>手段</a:t>
            </a:r>
            <a:r>
              <a:rPr lang="zh-CN" altLang="en-US" sz="2200" dirty="0" smtClean="0"/>
              <a:t>形成</a:t>
            </a:r>
            <a:r>
              <a:rPr lang="zh-CN" altLang="zh-CN" sz="2200" dirty="0" smtClean="0"/>
              <a:t>网络</a:t>
            </a:r>
            <a:r>
              <a:rPr lang="zh-CN" altLang="zh-CN" sz="2200" dirty="0"/>
              <a:t>舆论和社会</a:t>
            </a:r>
            <a:r>
              <a:rPr lang="zh-CN" altLang="zh-CN" sz="2200" dirty="0" smtClean="0"/>
              <a:t>舆论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pPr marL="0" lvl="1" indent="0">
              <a:lnSpc>
                <a:spcPct val="125000"/>
              </a:lnSpc>
              <a:buClr>
                <a:srgbClr val="FBB030"/>
              </a:buCl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/>
              <a:t>-  </a:t>
            </a:r>
            <a:r>
              <a:rPr lang="zh-CN" altLang="en-US" sz="2200" dirty="0"/>
              <a:t>有效把握社会舆论的动向，</a:t>
            </a:r>
            <a:r>
              <a:rPr lang="zh-CN" altLang="en-US" sz="2200" dirty="0" smtClean="0"/>
              <a:t>及时处置</a:t>
            </a:r>
            <a:r>
              <a:rPr lang="zh-CN" altLang="en-US" sz="2200" dirty="0"/>
              <a:t>突发</a:t>
            </a:r>
            <a:r>
              <a:rPr lang="zh-CN" altLang="en-US" sz="2200" dirty="0" smtClean="0"/>
              <a:t>事件。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项目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    </a:t>
            </a:r>
            <a:r>
              <a:rPr lang="en-US" altLang="zh-CN" sz="2200" b="0" dirty="0">
                <a:solidFill>
                  <a:schemeClr val="tx2"/>
                </a:solidFill>
              </a:rPr>
              <a:t>-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国家</a:t>
            </a:r>
            <a:r>
              <a:rPr lang="zh-CN" altLang="en-US" sz="2200" b="0" dirty="0">
                <a:solidFill>
                  <a:schemeClr val="tx2"/>
                </a:solidFill>
              </a:rPr>
              <a:t>自然科学基金</a:t>
            </a:r>
            <a:r>
              <a:rPr lang="en-US" altLang="zh-CN" sz="2200" b="0" dirty="0">
                <a:solidFill>
                  <a:schemeClr val="tx2"/>
                </a:solidFill>
              </a:rPr>
              <a:t>《</a:t>
            </a:r>
            <a:r>
              <a:rPr lang="zh-CN" altLang="en-US" sz="2200" b="0" dirty="0">
                <a:solidFill>
                  <a:schemeClr val="tx2"/>
                </a:solidFill>
              </a:rPr>
              <a:t>新疆暴恐事件的国际舆论倾向性分析</a:t>
            </a:r>
            <a:r>
              <a:rPr lang="en-US" altLang="zh-CN" sz="2200" b="0" dirty="0">
                <a:solidFill>
                  <a:schemeClr val="tx2"/>
                </a:solidFill>
              </a:rPr>
              <a:t>》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研究背景及意义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Ando </a:t>
            </a:r>
            <a:r>
              <a:rPr lang="zh-CN" altLang="en-US" sz="2200" dirty="0"/>
              <a:t>和</a:t>
            </a:r>
            <a:r>
              <a:rPr lang="en-US" altLang="zh-CN" sz="2200" dirty="0"/>
              <a:t> Zhang</a:t>
            </a:r>
            <a:r>
              <a:rPr lang="zh-CN" altLang="en-US" sz="2200" dirty="0"/>
              <a:t>（</a:t>
            </a:r>
            <a:r>
              <a:rPr lang="en-US" altLang="zh-CN" sz="2200" dirty="0"/>
              <a:t> 2005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采用</a:t>
            </a:r>
            <a:r>
              <a:rPr lang="en-US" altLang="zh-CN" sz="2200" dirty="0"/>
              <a:t> </a:t>
            </a:r>
            <a:r>
              <a:rPr lang="zh-CN" altLang="en-US" sz="2200" dirty="0"/>
              <a:t>半监督方式得到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89.31%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Wang</a:t>
            </a:r>
            <a:r>
              <a:rPr lang="zh-CN" altLang="en-US" sz="2200" dirty="0"/>
              <a:t>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等人 采用 </a:t>
            </a:r>
            <a:r>
              <a:rPr lang="en-US" altLang="zh-CN" sz="2200" dirty="0" err="1"/>
              <a:t>BiLSTM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89.64%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Huang</a:t>
            </a:r>
            <a:r>
              <a:rPr lang="zh-CN" altLang="en-US" sz="2200" dirty="0"/>
              <a:t>等人（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）采用</a:t>
            </a:r>
            <a:r>
              <a:rPr lang="en-US" altLang="zh-CN" sz="2200" dirty="0" err="1"/>
              <a:t>BiLSTM</a:t>
            </a:r>
            <a:r>
              <a:rPr lang="en-US" altLang="zh-CN" sz="2200" dirty="0"/>
              <a:t>-CRF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90.10%</a:t>
            </a:r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Ando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 K, Zhang T. A framework for learning predictive structures from multiple tasks and unlabeled data[J]. Journal of Machine Learning Research, 2005, 6(Nov): 1817-1853.</a:t>
            </a: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Wang P, Qian Y, Soong F K, et al. A Unified Tagging Solution: Bidirectional LSTM Recurrent Neural Network with Word Embedding[J].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arXiv:1511.00215, 2015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.</a:t>
            </a: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Huang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Z, Xu W, Yu K. Bidirectional LSTM-CRF models for sequence tagging[J].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arXiv:1508.01991, 2015.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endParaRPr lang="zh-CN" altLang="en-US" sz="14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研究现状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51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研究目标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在没有语言学的先验</a:t>
            </a:r>
            <a:r>
              <a:rPr lang="zh-CN" altLang="en-US" sz="2200" dirty="0"/>
              <a:t>知识</a:t>
            </a:r>
            <a:r>
              <a:rPr lang="zh-CN" altLang="en-US" sz="2200" dirty="0" smtClean="0"/>
              <a:t>情况</a:t>
            </a:r>
            <a:r>
              <a:rPr lang="zh-CN" altLang="en-US" sz="2200" smtClean="0"/>
              <a:t>下，实现关于</a:t>
            </a:r>
            <a:r>
              <a:rPr lang="zh-CN" altLang="en-US" sz="2200" dirty="0" smtClean="0"/>
              <a:t>新疆暴恐事件的命名实体识别。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采集国际媒体关于新疆暴恐事件的报道，抽取新闻</a:t>
            </a:r>
            <a:r>
              <a:rPr lang="zh-CN" altLang="en-US" sz="2200" dirty="0" smtClean="0"/>
              <a:t>事件</a:t>
            </a:r>
            <a:r>
              <a:rPr lang="en-US" altLang="zh-CN" sz="2200" dirty="0" smtClean="0"/>
              <a:t>5W1H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研究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新疆暴恐事件语料采集、预处理和语料的标注</a:t>
            </a:r>
            <a:endParaRPr lang="zh-CN" altLang="en-US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字符向量模型</a:t>
            </a:r>
            <a:r>
              <a:rPr lang="zh-CN" altLang="en-US" sz="2200" dirty="0"/>
              <a:t>的建立</a:t>
            </a:r>
            <a:r>
              <a:rPr lang="zh-CN" altLang="en-US" sz="2200" dirty="0" smtClean="0"/>
              <a:t>，构建句</a:t>
            </a:r>
            <a:r>
              <a:rPr lang="zh-CN" altLang="en-US" sz="2200" dirty="0"/>
              <a:t>级对数</a:t>
            </a:r>
            <a:r>
              <a:rPr lang="zh-CN" altLang="en-US" sz="2200" dirty="0" smtClean="0"/>
              <a:t>似然函数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利用</a:t>
            </a:r>
            <a:r>
              <a:rPr lang="zh-CN" altLang="en-US" sz="2200" dirty="0"/>
              <a:t>事件抽取</a:t>
            </a:r>
            <a:r>
              <a:rPr lang="zh-CN" altLang="en-US" sz="2200" dirty="0" smtClean="0"/>
              <a:t>技术，</a:t>
            </a:r>
            <a:r>
              <a:rPr lang="zh-CN" altLang="en-US" sz="2200" dirty="0"/>
              <a:t>以结构化的</a:t>
            </a:r>
            <a:r>
              <a:rPr lang="zh-CN" altLang="en-US" sz="2200" dirty="0" smtClean="0"/>
              <a:t>形式抽取和存储新疆暴恐事件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研究目标和内容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pPr lvl="1"/>
            <a:r>
              <a:rPr lang="en-US" altLang="zh-CN" sz="2200" dirty="0" err="1" smtClean="0"/>
              <a:t>Standford</a:t>
            </a:r>
            <a:r>
              <a:rPr lang="en-US" altLang="zh-CN" sz="2200" dirty="0" smtClean="0"/>
              <a:t> NER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×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 smtClean="0"/>
              <a:t>期望 </a:t>
            </a:r>
            <a:r>
              <a:rPr lang="en-US" altLang="zh-CN" sz="2200" dirty="0" smtClean="0"/>
              <a:t>NER</a:t>
            </a:r>
            <a:r>
              <a:rPr lang="zh-CN" altLang="en-US" sz="2200" dirty="0" smtClean="0"/>
              <a:t>（√）</a:t>
            </a:r>
            <a:endParaRPr lang="en-US" altLang="zh-CN" sz="22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（译文：鲁</a:t>
            </a:r>
            <a:r>
              <a:rPr lang="zh-CN" altLang="en-US" dirty="0"/>
              <a:t>克沁镇位于</a:t>
            </a:r>
            <a:r>
              <a:rPr lang="zh-CN" altLang="en-US" dirty="0" smtClean="0"/>
              <a:t>吐鲁番市，距离新疆省会乌鲁木齐</a:t>
            </a:r>
            <a:r>
              <a:rPr lang="zh-CN" altLang="en-US" dirty="0"/>
              <a:t>东南</a:t>
            </a:r>
            <a:r>
              <a:rPr lang="en-US" altLang="zh-CN" dirty="0"/>
              <a:t>176</a:t>
            </a:r>
            <a:r>
              <a:rPr lang="zh-CN" altLang="en-US" dirty="0" smtClean="0"/>
              <a:t>英里。）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存在的问题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2289484"/>
            <a:ext cx="8082381" cy="456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005112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597" y="5767409"/>
            <a:ext cx="8661400" cy="516849"/>
          </a:xfrm>
        </p:spPr>
        <p:txBody>
          <a:bodyPr/>
          <a:lstStyle/>
          <a:p>
            <a:pPr marL="338138" lvl="1" indent="0">
              <a:lnSpc>
                <a:spcPct val="110000"/>
              </a:lnSpc>
              <a:buNone/>
            </a:pPr>
            <a:r>
              <a:rPr lang="en-US" altLang="zh-CN" sz="1400" dirty="0" err="1" smtClean="0">
                <a:solidFill>
                  <a:schemeClr val="tx1"/>
                </a:solidFill>
                <a:cs typeface="微软雅黑" pitchFamily="34" charset="-122"/>
              </a:rPr>
              <a:t>Collobert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R, Weston J,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Bottou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L, et al. Natural language processing (almost) from scratch[J]. Journal of Machine Learning Research, 2011, 12(Aug): 2493-2537.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6461" y="1324203"/>
            <a:ext cx="3819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四项任务建立一套统一的模型；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引入句级对数似然函数（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CRF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层）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提出了一个未去实现想法：比词级更细粒度的字符级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zh-CN" altLang="en-US" dirty="0" smtClean="0">
              <a:latin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86" y="1201111"/>
            <a:ext cx="3993854" cy="44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dirty="0"/>
              <a:t>dos Santos C N, </a:t>
            </a:r>
            <a:r>
              <a:rPr lang="en-US" altLang="zh-CN" sz="1400" b="0" dirty="0" err="1"/>
              <a:t>Zadrozny</a:t>
            </a:r>
            <a:r>
              <a:rPr lang="en-US" altLang="zh-CN" sz="1400" b="0" dirty="0"/>
              <a:t> B. Learning Character-level Representations for Part-of-Speech Tagging[C]//ICML. 2014: 1818-1826.</a:t>
            </a:r>
            <a:endParaRPr lang="zh-CN" altLang="en-US" sz="14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en-US" altLang="zh-CN" dirty="0" smtClean="0"/>
              <a:t>POS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4645025" y="5011947"/>
            <a:ext cx="4041775" cy="1147726"/>
          </a:xfrm>
        </p:spPr>
        <p:txBody>
          <a:bodyPr/>
          <a:lstStyle/>
          <a:p>
            <a:r>
              <a:rPr lang="en-US" altLang="zh-CN" sz="1400" b="0" dirty="0"/>
              <a:t>dos Santos C, </a:t>
            </a:r>
            <a:r>
              <a:rPr lang="en-US" altLang="zh-CN" sz="1400" b="0" dirty="0" err="1"/>
              <a:t>Guimaraes</a:t>
            </a:r>
            <a:r>
              <a:rPr lang="en-US" altLang="zh-CN" sz="1400" b="0" dirty="0"/>
              <a:t> V, </a:t>
            </a:r>
            <a:r>
              <a:rPr lang="en-US" altLang="zh-CN" sz="1400" b="0" dirty="0" err="1"/>
              <a:t>Niterói</a:t>
            </a:r>
            <a:r>
              <a:rPr lang="en-US" altLang="zh-CN" sz="1400" b="0" dirty="0"/>
              <a:t> R J, et al. Boosting named entity recognition with neural character </a:t>
            </a:r>
            <a:r>
              <a:rPr lang="en-US" altLang="zh-CN" sz="1400" b="0" dirty="0" err="1" smtClean="0"/>
              <a:t>embeddings</a:t>
            </a:r>
            <a:r>
              <a:rPr lang="en-US" altLang="zh-CN" sz="1400" b="0" dirty="0" smtClean="0"/>
              <a:t>[C] //</a:t>
            </a:r>
            <a:r>
              <a:rPr lang="en-US" altLang="zh-CN" sz="1400" b="0" dirty="0"/>
              <a:t>Proceedings of NEWS 2015 The Fifth Named Entities Workshop. 2015: 25.</a:t>
            </a:r>
            <a:endParaRPr lang="zh-CN" altLang="en-US" sz="1400" b="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zh-CN" altLang="en-US" dirty="0" smtClean="0"/>
              <a:t>西班牙、葡萄牙的</a:t>
            </a:r>
            <a:r>
              <a:rPr lang="en-US" altLang="zh-CN" dirty="0" smtClean="0"/>
              <a:t>NER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7" y="1860509"/>
            <a:ext cx="2807655" cy="3531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8" y="2232837"/>
            <a:ext cx="3630440" cy="2779109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 bwMode="auto">
          <a:xfrm>
            <a:off x="3688552" y="3383693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GDELT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Google </a:t>
            </a:r>
            <a:r>
              <a:rPr lang="en-US" altLang="zh-CN" sz="2200" dirty="0" err="1" smtClean="0"/>
              <a:t>BigQuery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调研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200" dirty="0" smtClean="0"/>
              <a:t>语料采集工作</a:t>
            </a:r>
            <a:endParaRPr lang="en-US" altLang="zh-CN" sz="2200" dirty="0" smtClean="0"/>
          </a:p>
          <a:p>
            <a:pPr lvl="1"/>
            <a:r>
              <a:rPr lang="zh-CN" altLang="en-US" sz="2200" smtClean="0"/>
              <a:t>和师兄共同完成</a:t>
            </a:r>
            <a:r>
              <a:rPr lang="en-US" altLang="zh-CN" sz="2200" dirty="0" smtClean="0"/>
              <a:t>6000</a:t>
            </a:r>
            <a:r>
              <a:rPr lang="zh-CN" altLang="en-US" sz="2200" dirty="0" smtClean="0"/>
              <a:t>余篇新疆暴恐事件的</a:t>
            </a:r>
            <a:r>
              <a:rPr lang="zh-CN" altLang="en-US" sz="2200" dirty="0"/>
              <a:t>语料</a:t>
            </a:r>
            <a:r>
              <a:rPr lang="zh-CN" altLang="en-US" sz="2200" dirty="0" smtClean="0"/>
              <a:t>采集工作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400" dirty="0" smtClean="0"/>
              <a:t>相关论文学习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前期准备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78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研室ppt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228600" indent="-228600">
          <a:buFont typeface="Arial" pitchFamily="34" charset="0"/>
          <a:buChar char="•"/>
          <a:defRPr dirty="0" err="1" smtClean="0">
            <a:latin typeface="Calibri" pitchFamily="34" charset="0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教研室ppt模板</Template>
  <TotalTime>4158</TotalTime>
  <Words>655</Words>
  <Application>Microsoft Office PowerPoint</Application>
  <PresentationFormat>全屏显示(4:3)</PresentationFormat>
  <Paragraphs>126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ＭＳ Ｐゴシック</vt:lpstr>
      <vt:lpstr>Segoe</vt:lpstr>
      <vt:lpstr>Segoe Semibold</vt:lpstr>
      <vt:lpstr>黑体</vt:lpstr>
      <vt:lpstr>华文细黑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教研室ppt模板</vt:lpstr>
      <vt:lpstr>       面向新疆暴恐事件的 命名实体识别和事件抽取研究</vt:lpstr>
      <vt:lpstr>目录</vt:lpstr>
      <vt:lpstr>研究背景及意义</vt:lpstr>
      <vt:lpstr>研究现状</vt:lpstr>
      <vt:lpstr>研究目标和内容</vt:lpstr>
      <vt:lpstr>存在的问题</vt:lpstr>
      <vt:lpstr>研究思路</vt:lpstr>
      <vt:lpstr>研究思路</vt:lpstr>
      <vt:lpstr>前期准备</vt:lpstr>
      <vt:lpstr>研究方法</vt:lpstr>
      <vt:lpstr>研究方法</vt:lpstr>
      <vt:lpstr>研究方法</vt:lpstr>
      <vt:lpstr>研究方法</vt:lpstr>
      <vt:lpstr>研究方法</vt:lpstr>
      <vt:lpstr>研究计划</vt:lpstr>
      <vt:lpstr>PowerPoint 演示文稿</vt:lpstr>
    </vt:vector>
  </TitlesOfParts>
  <Company>快速装机版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    Summary</dc:title>
  <dc:creator>Administrator</dc:creator>
  <cp:lastModifiedBy>guanghe lin</cp:lastModifiedBy>
  <cp:revision>493</cp:revision>
  <dcterms:created xsi:type="dcterms:W3CDTF">2014-10-16T04:26:12Z</dcterms:created>
  <dcterms:modified xsi:type="dcterms:W3CDTF">2016-10-12T00:47:55Z</dcterms:modified>
</cp:coreProperties>
</file>