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825395-7FD8-4CCE-95DA-B66749AD900D}">
  <a:tblStyle styleId="{F5825395-7FD8-4CCE-95DA-B66749AD900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7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377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dataset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Hidden layer is new set of inputs for the outputs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Classification - machine must decide yes or no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Hidden layer is new set of inputs for the outputs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Classification - machine must decide yes or no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the ‘machine learns’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Description of neural pruning / image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a neuron “learns”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visualize the error function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Readjusts the weights to reduce the error in the next run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Because lots of weights to adjust can take the decreasing slope to see if getting closer to minimizing error function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Minimize error function to improve NN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can change number of cycles and learning rate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60% of the time correct.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sure its clear that this is the conclusion. Final output!!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Conversational features: education leve, age at tbi, age at death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 dementia using patient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Mention NN before data set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Genes, rna, proteins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Tnf</a:t>
            </a:r>
            <a:r>
              <a:rPr lang="en"/>
              <a:t> = tumor necrosis factor (involved in inflammation, cell death)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Tau</a:t>
            </a:r>
            <a:r>
              <a:rPr lang="en"/>
              <a:t> - abnormal protein inside neurofibrillary tangles found in brain cells - transport decreases and brain cells die ...leads to alzheimers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Vegf</a:t>
            </a:r>
            <a:r>
              <a:rPr lang="en"/>
              <a:t> - vascular endothelial growth factor - this staves off dementia (a loss of vegf increases dementia)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 allele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Straightforward experiment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used sigmoid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a number of others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Normalizes the node, which is to be used as the input for the next feed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Explain that age is not valued more than allele so we need to normalize our hidden layer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a Dementia Dataset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Vincent Chiodo &amp; Lisa Gibson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259" name="Shape 259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60" name="Shape 260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cxnSp>
        <p:nvCxnSpPr>
          <p:cNvPr id="266" name="Shape 266"/>
          <p:cNvCxnSpPr>
            <a:stCxn id="258" idx="6"/>
            <a:endCxn id="262" idx="2"/>
          </p:cNvCxnSpPr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>
            <a:stCxn id="258" idx="6"/>
            <a:endCxn id="260" idx="2"/>
          </p:cNvCxnSpPr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8" name="Shape 268"/>
          <p:cNvCxnSpPr>
            <a:stCxn id="258" idx="6"/>
            <a:endCxn id="261" idx="2"/>
          </p:cNvCxnSpPr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9" name="Shape 269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.47</a:t>
            </a:r>
          </a:p>
        </p:txBody>
      </p:sp>
      <p:sp>
        <p:nvSpPr>
          <p:cNvPr id="270" name="Shape 270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.53</a:t>
            </a:r>
          </a:p>
        </p:txBody>
      </p:sp>
      <p:cxnSp>
        <p:nvCxnSpPr>
          <p:cNvPr id="271" name="Shape 271"/>
          <p:cNvCxnSpPr>
            <a:endCxn id="261" idx="2"/>
          </p:cNvCxnSpPr>
          <p:nvPr/>
        </p:nvCxnSpPr>
        <p:spPr>
          <a:xfrm rot="10800000" flipH="1">
            <a:off x="1767925" y="2588162"/>
            <a:ext cx="1377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2" name="Shape 272"/>
          <p:cNvCxnSpPr>
            <a:stCxn id="259" idx="6"/>
            <a:endCxn id="262" idx="2"/>
          </p:cNvCxnSpPr>
          <p:nvPr/>
        </p:nvCxnSpPr>
        <p:spPr>
          <a:xfrm rot="10800000" flipH="1">
            <a:off x="1767975" y="1270575"/>
            <a:ext cx="1377300" cy="21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3" name="Shape 273"/>
          <p:cNvCxnSpPr>
            <a:stCxn id="259" idx="6"/>
            <a:endCxn id="260" idx="2"/>
          </p:cNvCxnSpPr>
          <p:nvPr/>
        </p:nvCxnSpPr>
        <p:spPr>
          <a:xfrm>
            <a:off x="1767975" y="3459075"/>
            <a:ext cx="13773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4" name="Shape 274"/>
          <p:cNvCxnSpPr>
            <a:stCxn id="262" idx="6"/>
            <a:endCxn id="270" idx="2"/>
          </p:cNvCxnSpPr>
          <p:nvPr/>
        </p:nvCxnSpPr>
        <p:spPr>
          <a:xfrm>
            <a:off x="3927325" y="1270625"/>
            <a:ext cx="14535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5" name="Shape 275"/>
          <p:cNvCxnSpPr>
            <a:stCxn id="262" idx="6"/>
            <a:endCxn id="269" idx="2"/>
          </p:cNvCxnSpPr>
          <p:nvPr/>
        </p:nvCxnSpPr>
        <p:spPr>
          <a:xfrm>
            <a:off x="3927325" y="1270625"/>
            <a:ext cx="1453500" cy="21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6" name="Shape 276"/>
          <p:cNvCxnSpPr>
            <a:stCxn id="261" idx="6"/>
            <a:endCxn id="270" idx="2"/>
          </p:cNvCxnSpPr>
          <p:nvPr/>
        </p:nvCxnSpPr>
        <p:spPr>
          <a:xfrm rot="10800000" flipH="1">
            <a:off x="3927325" y="1793462"/>
            <a:ext cx="14535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7" name="Shape 277"/>
          <p:cNvCxnSpPr>
            <a:stCxn id="261" idx="6"/>
            <a:endCxn id="269" idx="2"/>
          </p:cNvCxnSpPr>
          <p:nvPr/>
        </p:nvCxnSpPr>
        <p:spPr>
          <a:xfrm>
            <a:off x="3927325" y="2588162"/>
            <a:ext cx="14535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>
            <a:endCxn id="270" idx="2"/>
          </p:cNvCxnSpPr>
          <p:nvPr/>
        </p:nvCxnSpPr>
        <p:spPr>
          <a:xfrm rot="10800000" flipH="1">
            <a:off x="3927275" y="1793475"/>
            <a:ext cx="14535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9" name="Shape 279"/>
          <p:cNvCxnSpPr>
            <a:stCxn id="260" idx="6"/>
            <a:endCxn id="269" idx="2"/>
          </p:cNvCxnSpPr>
          <p:nvPr/>
        </p:nvCxnSpPr>
        <p:spPr>
          <a:xfrm rot="10800000" flipH="1">
            <a:off x="3927325" y="3459025"/>
            <a:ext cx="14535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0" name="Shape 280"/>
          <p:cNvSpPr txBox="1"/>
          <p:nvPr/>
        </p:nvSpPr>
        <p:spPr>
          <a:xfrm>
            <a:off x="2075875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weights1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4241300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weights2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4253775" y="10720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500300" y="15485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119300" y="20057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424100" y="24629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347900" y="31487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576500" y="36059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288" name="Shape 288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293" name="Shape 293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294" name="Shape 294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295" name="Shape 295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296" name="Shape 296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20+.6</a:t>
            </a:r>
          </a:p>
        </p:txBody>
      </p:sp>
      <p:sp>
        <p:nvSpPr>
          <p:cNvPr id="297" name="Shape 297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40+.5</a:t>
            </a:r>
          </a:p>
        </p:txBody>
      </p:sp>
      <p:sp>
        <p:nvSpPr>
          <p:cNvPr id="298" name="Shape 298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60+.3</a:t>
            </a:r>
          </a:p>
        </p:txBody>
      </p:sp>
      <p:sp>
        <p:nvSpPr>
          <p:cNvPr id="299" name="Shape 299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.99</a:t>
            </a:r>
          </a:p>
        </p:txBody>
      </p:sp>
      <p:sp>
        <p:nvSpPr>
          <p:cNvPr id="300" name="Shape 300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01" name="Shape 301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718775" y="293100"/>
            <a:ext cx="1635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hidden layer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312" name="Shape 312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13" name="Shape 313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cxnSp>
        <p:nvCxnSpPr>
          <p:cNvPr id="319" name="Shape 319"/>
          <p:cNvCxnSpPr>
            <a:stCxn id="311" idx="6"/>
            <a:endCxn id="315" idx="2"/>
          </p:cNvCxnSpPr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0" name="Shape 320"/>
          <p:cNvCxnSpPr>
            <a:stCxn id="311" idx="6"/>
            <a:endCxn id="313" idx="2"/>
          </p:cNvCxnSpPr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1" name="Shape 321"/>
          <p:cNvCxnSpPr>
            <a:stCxn id="311" idx="6"/>
            <a:endCxn id="314" idx="2"/>
          </p:cNvCxnSpPr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.47</a:t>
            </a:r>
          </a:p>
        </p:txBody>
      </p:sp>
      <p:sp>
        <p:nvSpPr>
          <p:cNvPr id="323" name="Shape 323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.53</a:t>
            </a:r>
          </a:p>
        </p:txBody>
      </p:sp>
      <p:cxnSp>
        <p:nvCxnSpPr>
          <p:cNvPr id="324" name="Shape 324"/>
          <p:cNvCxnSpPr>
            <a:endCxn id="314" idx="2"/>
          </p:cNvCxnSpPr>
          <p:nvPr/>
        </p:nvCxnSpPr>
        <p:spPr>
          <a:xfrm rot="10800000" flipH="1">
            <a:off x="1767925" y="2588162"/>
            <a:ext cx="1377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5" name="Shape 325"/>
          <p:cNvCxnSpPr>
            <a:stCxn id="312" idx="6"/>
            <a:endCxn id="315" idx="2"/>
          </p:cNvCxnSpPr>
          <p:nvPr/>
        </p:nvCxnSpPr>
        <p:spPr>
          <a:xfrm rot="10800000" flipH="1">
            <a:off x="1767975" y="1270575"/>
            <a:ext cx="1377300" cy="21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6" name="Shape 326"/>
          <p:cNvCxnSpPr>
            <a:stCxn id="312" idx="6"/>
            <a:endCxn id="313" idx="2"/>
          </p:cNvCxnSpPr>
          <p:nvPr/>
        </p:nvCxnSpPr>
        <p:spPr>
          <a:xfrm>
            <a:off x="1767975" y="3459075"/>
            <a:ext cx="13773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>
            <a:stCxn id="315" idx="6"/>
            <a:endCxn id="323" idx="2"/>
          </p:cNvCxnSpPr>
          <p:nvPr/>
        </p:nvCxnSpPr>
        <p:spPr>
          <a:xfrm>
            <a:off x="3927325" y="1270625"/>
            <a:ext cx="14535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>
            <a:stCxn id="315" idx="6"/>
            <a:endCxn id="322" idx="2"/>
          </p:cNvCxnSpPr>
          <p:nvPr/>
        </p:nvCxnSpPr>
        <p:spPr>
          <a:xfrm>
            <a:off x="3927325" y="1270625"/>
            <a:ext cx="1453500" cy="21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9" name="Shape 329"/>
          <p:cNvCxnSpPr>
            <a:stCxn id="314" idx="6"/>
            <a:endCxn id="323" idx="2"/>
          </p:cNvCxnSpPr>
          <p:nvPr/>
        </p:nvCxnSpPr>
        <p:spPr>
          <a:xfrm rot="10800000" flipH="1">
            <a:off x="3927325" y="1793462"/>
            <a:ext cx="14535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0" name="Shape 330"/>
          <p:cNvCxnSpPr>
            <a:stCxn id="314" idx="6"/>
            <a:endCxn id="322" idx="2"/>
          </p:cNvCxnSpPr>
          <p:nvPr/>
        </p:nvCxnSpPr>
        <p:spPr>
          <a:xfrm>
            <a:off x="3927325" y="2588162"/>
            <a:ext cx="14535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1" name="Shape 331"/>
          <p:cNvCxnSpPr>
            <a:endCxn id="323" idx="2"/>
          </p:cNvCxnSpPr>
          <p:nvPr/>
        </p:nvCxnSpPr>
        <p:spPr>
          <a:xfrm rot="10800000" flipH="1">
            <a:off x="3927275" y="1793475"/>
            <a:ext cx="14535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2" name="Shape 332"/>
          <p:cNvCxnSpPr>
            <a:stCxn id="313" idx="6"/>
            <a:endCxn id="322" idx="2"/>
          </p:cNvCxnSpPr>
          <p:nvPr/>
        </p:nvCxnSpPr>
        <p:spPr>
          <a:xfrm rot="10800000" flipH="1">
            <a:off x="3927325" y="3459025"/>
            <a:ext cx="14535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3" name="Shape 333"/>
          <p:cNvSpPr txBox="1"/>
          <p:nvPr/>
        </p:nvSpPr>
        <p:spPr>
          <a:xfrm>
            <a:off x="2075875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weights1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4241300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weights2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4253775" y="10720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500300" y="15485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4119300" y="20057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424100" y="24629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4347900" y="31487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576500" y="3605925"/>
            <a:ext cx="3075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341" name="Shape 341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346" name="Shape 346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347" name="Shape 347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348" name="Shape 348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349" name="Shape 349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20+.6</a:t>
            </a:r>
          </a:p>
        </p:txBody>
      </p:sp>
      <p:sp>
        <p:nvSpPr>
          <p:cNvPr id="350" name="Shape 350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40+.5</a:t>
            </a:r>
          </a:p>
        </p:txBody>
      </p:sp>
      <p:sp>
        <p:nvSpPr>
          <p:cNvPr id="351" name="Shape 351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60+.3</a:t>
            </a:r>
          </a:p>
        </p:txBody>
      </p:sp>
      <p:sp>
        <p:nvSpPr>
          <p:cNvPr id="352" name="Shape 352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.99</a:t>
            </a:r>
          </a:p>
        </p:txBody>
      </p:sp>
      <p:sp>
        <p:nvSpPr>
          <p:cNvPr id="353" name="Shape 353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55" name="Shape 355"/>
          <p:cNvSpPr/>
          <p:nvPr/>
        </p:nvSpPr>
        <p:spPr>
          <a:xfrm>
            <a:off x="7213375" y="2199375"/>
            <a:ext cx="565800" cy="58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56" name="Shape 356"/>
          <p:cNvSpPr/>
          <p:nvPr/>
        </p:nvSpPr>
        <p:spPr>
          <a:xfrm>
            <a:off x="7213375" y="3685275"/>
            <a:ext cx="565800" cy="58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116900" y="2751525"/>
            <a:ext cx="878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decision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7149775" y="41774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patient outcome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2718775" y="293100"/>
            <a:ext cx="1635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hidden layer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 PROPAGATION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sp>
        <p:nvSpPr>
          <p:cNvPr id="378" name="Shape 378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.47</a:t>
            </a:r>
          </a:p>
        </p:txBody>
      </p:sp>
      <p:sp>
        <p:nvSpPr>
          <p:cNvPr id="379" name="Shape 379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.53</a:t>
            </a:r>
          </a:p>
        </p:txBody>
      </p:sp>
      <p:cxnSp>
        <p:nvCxnSpPr>
          <p:cNvPr id="380" name="Shape 380"/>
          <p:cNvCxnSpPr>
            <a:stCxn id="381" idx="6"/>
            <a:endCxn id="379" idx="2"/>
          </p:cNvCxnSpPr>
          <p:nvPr/>
        </p:nvCxnSpPr>
        <p:spPr>
          <a:xfrm>
            <a:off x="3927275" y="1270575"/>
            <a:ext cx="14535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82" name="Shape 382"/>
          <p:cNvCxnSpPr>
            <a:stCxn id="383" idx="6"/>
            <a:endCxn id="379" idx="2"/>
          </p:cNvCxnSpPr>
          <p:nvPr/>
        </p:nvCxnSpPr>
        <p:spPr>
          <a:xfrm rot="10800000" flipH="1">
            <a:off x="3927275" y="1793475"/>
            <a:ext cx="14535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84" name="Shape 384"/>
          <p:cNvCxnSpPr>
            <a:endCxn id="379" idx="2"/>
          </p:cNvCxnSpPr>
          <p:nvPr/>
        </p:nvCxnSpPr>
        <p:spPr>
          <a:xfrm rot="10800000" flipH="1">
            <a:off x="3927275" y="1793475"/>
            <a:ext cx="14535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385" name="Shape 385"/>
          <p:cNvSpPr txBox="1"/>
          <p:nvPr/>
        </p:nvSpPr>
        <p:spPr>
          <a:xfrm>
            <a:off x="2075875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weights1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4241300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weights2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392" name="Shape 392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393" name="Shape 393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394" name="Shape 394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395" name="Shape 395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20+.6</a:t>
            </a:r>
          </a:p>
        </p:txBody>
      </p:sp>
      <p:sp>
        <p:nvSpPr>
          <p:cNvPr id="396" name="Shape 396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40+.5</a:t>
            </a:r>
          </a:p>
        </p:txBody>
      </p:sp>
      <p:sp>
        <p:nvSpPr>
          <p:cNvPr id="397" name="Shape 397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60+.3</a:t>
            </a:r>
          </a:p>
        </p:txBody>
      </p:sp>
      <p:sp>
        <p:nvSpPr>
          <p:cNvPr id="398" name="Shape 398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4104025" y="601725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Recalculate/adjust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7213375" y="2199375"/>
            <a:ext cx="565800" cy="58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7213375" y="3685275"/>
            <a:ext cx="565800" cy="58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7116900" y="2751525"/>
            <a:ext cx="878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decision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149775" y="41774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patient outcome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718775" y="293100"/>
            <a:ext cx="1635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hidden layer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sp>
        <p:nvSpPr>
          <p:cNvPr id="420" name="Shape 420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.47</a:t>
            </a:r>
          </a:p>
        </p:txBody>
      </p:sp>
      <p:sp>
        <p:nvSpPr>
          <p:cNvPr id="421" name="Shape 421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.53</a:t>
            </a:r>
          </a:p>
        </p:txBody>
      </p:sp>
      <p:sp>
        <p:nvSpPr>
          <p:cNvPr id="422" name="Shape 422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427" name="Shape 427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428" name="Shape 428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429" name="Shape 429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430" name="Shape 430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20+.6</a:t>
            </a:r>
          </a:p>
        </p:txBody>
      </p:sp>
      <p:sp>
        <p:nvSpPr>
          <p:cNvPr id="431" name="Shape 431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40+.5</a:t>
            </a:r>
          </a:p>
        </p:txBody>
      </p:sp>
      <p:sp>
        <p:nvSpPr>
          <p:cNvPr id="432" name="Shape 432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60+.3</a:t>
            </a:r>
          </a:p>
        </p:txBody>
      </p:sp>
      <p:sp>
        <p:nvSpPr>
          <p:cNvPr id="433" name="Shape 433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4104025" y="601725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Recalculate/adjust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7" name="Shape 437"/>
          <p:cNvCxnSpPr/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38" name="Shape 438"/>
          <p:cNvCxnSpPr/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39" name="Shape 439"/>
          <p:cNvCxnSpPr/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 rot="10800000" flipH="1">
            <a:off x="1767925" y="2588162"/>
            <a:ext cx="1377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41" name="Shape 441"/>
          <p:cNvCxnSpPr/>
          <p:nvPr/>
        </p:nvCxnSpPr>
        <p:spPr>
          <a:xfrm rot="10800000" flipH="1">
            <a:off x="1767975" y="1270575"/>
            <a:ext cx="1377300" cy="21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42" name="Shape 442"/>
          <p:cNvCxnSpPr/>
          <p:nvPr/>
        </p:nvCxnSpPr>
        <p:spPr>
          <a:xfrm>
            <a:off x="1767975" y="3459075"/>
            <a:ext cx="13773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443" name="Shape 443"/>
          <p:cNvSpPr txBox="1"/>
          <p:nvPr/>
        </p:nvSpPr>
        <p:spPr>
          <a:xfrm>
            <a:off x="1818025" y="601725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Recalculate/adjust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4" name="Shape 444"/>
          <p:cNvCxnSpPr/>
          <p:nvPr/>
        </p:nvCxnSpPr>
        <p:spPr>
          <a:xfrm>
            <a:off x="3927275" y="1270575"/>
            <a:ext cx="14535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45" name="Shape 445"/>
          <p:cNvCxnSpPr/>
          <p:nvPr/>
        </p:nvCxnSpPr>
        <p:spPr>
          <a:xfrm>
            <a:off x="3927275" y="1270575"/>
            <a:ext cx="1453500" cy="21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3927275" y="1793475"/>
            <a:ext cx="14535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47" name="Shape 447"/>
          <p:cNvCxnSpPr/>
          <p:nvPr/>
        </p:nvCxnSpPr>
        <p:spPr>
          <a:xfrm>
            <a:off x="3927275" y="2588175"/>
            <a:ext cx="14535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48" name="Shape 448"/>
          <p:cNvCxnSpPr/>
          <p:nvPr/>
        </p:nvCxnSpPr>
        <p:spPr>
          <a:xfrm rot="10800000" flipH="1">
            <a:off x="3927275" y="1793475"/>
            <a:ext cx="14535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x="3927275" y="3459075"/>
            <a:ext cx="14535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450" name="Shape 450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  <p:sp>
        <p:nvSpPr>
          <p:cNvPr id="452" name="Shape 452"/>
          <p:cNvSpPr/>
          <p:nvPr/>
        </p:nvSpPr>
        <p:spPr>
          <a:xfrm>
            <a:off x="7213375" y="2199375"/>
            <a:ext cx="565800" cy="58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7213375" y="3685275"/>
            <a:ext cx="565800" cy="58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7116900" y="2751525"/>
            <a:ext cx="878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decision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7149775" y="41774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patient outcome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718775" y="293100"/>
            <a:ext cx="1635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hidden layer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93700" y="4352375"/>
            <a:ext cx="5789100" cy="8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particular algorithm runs forward and backward 300 times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80</a:t>
            </a:r>
          </a:p>
        </p:txBody>
      </p:sp>
      <p:sp>
        <p:nvSpPr>
          <p:cNvPr id="465" name="Shape 465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0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sp>
        <p:nvSpPr>
          <p:cNvPr id="469" name="Shape 469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2075875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weights1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4241300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weights2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478" name="Shape 478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479" name="Shape 479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480" name="Shape 480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481" name="Shape 481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20+.6</a:t>
            </a:r>
          </a:p>
        </p:txBody>
      </p:sp>
      <p:sp>
        <p:nvSpPr>
          <p:cNvPr id="482" name="Shape 482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483" name="Shape 483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60+.3</a:t>
            </a:r>
          </a:p>
        </p:txBody>
      </p:sp>
      <p:sp>
        <p:nvSpPr>
          <p:cNvPr id="484" name="Shape 484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6" name="Shape 486"/>
          <p:cNvCxnSpPr/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7" name="Shape 487"/>
          <p:cNvCxnSpPr/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8" name="Shape 488"/>
          <p:cNvCxnSpPr/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x="1767925" y="2588162"/>
            <a:ext cx="1377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0" name="Shape 490"/>
          <p:cNvCxnSpPr/>
          <p:nvPr/>
        </p:nvCxnSpPr>
        <p:spPr>
          <a:xfrm rot="10800000" flipH="1">
            <a:off x="1767975" y="1270575"/>
            <a:ext cx="1377300" cy="21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1" name="Shape 491"/>
          <p:cNvCxnSpPr/>
          <p:nvPr/>
        </p:nvCxnSpPr>
        <p:spPr>
          <a:xfrm>
            <a:off x="1767975" y="3459075"/>
            <a:ext cx="13773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2" name="Shape 492"/>
          <p:cNvCxnSpPr/>
          <p:nvPr/>
        </p:nvCxnSpPr>
        <p:spPr>
          <a:xfrm>
            <a:off x="3927275" y="1270575"/>
            <a:ext cx="14535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3" name="Shape 493"/>
          <p:cNvCxnSpPr/>
          <p:nvPr/>
        </p:nvCxnSpPr>
        <p:spPr>
          <a:xfrm>
            <a:off x="3927275" y="1270575"/>
            <a:ext cx="1453500" cy="21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4" name="Shape 494"/>
          <p:cNvCxnSpPr/>
          <p:nvPr/>
        </p:nvCxnSpPr>
        <p:spPr>
          <a:xfrm rot="10800000" flipH="1">
            <a:off x="3927275" y="1793475"/>
            <a:ext cx="14535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5" name="Shape 495"/>
          <p:cNvCxnSpPr/>
          <p:nvPr/>
        </p:nvCxnSpPr>
        <p:spPr>
          <a:xfrm>
            <a:off x="3927275" y="2588175"/>
            <a:ext cx="14535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6" name="Shape 496"/>
          <p:cNvCxnSpPr/>
          <p:nvPr/>
        </p:nvCxnSpPr>
        <p:spPr>
          <a:xfrm rot="10800000" flipH="1">
            <a:off x="3927275" y="1793475"/>
            <a:ext cx="14535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7" name="Shape 497"/>
          <p:cNvCxnSpPr/>
          <p:nvPr/>
        </p:nvCxnSpPr>
        <p:spPr>
          <a:xfrm rot="10800000" flipH="1">
            <a:off x="3927275" y="3459075"/>
            <a:ext cx="14535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8" name="Shape 498"/>
          <p:cNvSpPr/>
          <p:nvPr/>
        </p:nvSpPr>
        <p:spPr>
          <a:xfrm>
            <a:off x="7213375" y="2199375"/>
            <a:ext cx="565800" cy="58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7213375" y="3685275"/>
            <a:ext cx="565800" cy="58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1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7116900" y="2751525"/>
            <a:ext cx="878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decision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7149775" y="41774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patient outcome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2718775" y="293100"/>
            <a:ext cx="1635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hidden layer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THINK THIS IS COMPLEX?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l="15731" t="7246" r="9035" b="6997"/>
          <a:stretch/>
        </p:blipFill>
        <p:spPr>
          <a:xfrm>
            <a:off x="2014626" y="76200"/>
            <a:ext cx="5114749" cy="4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436550" y="1828800"/>
            <a:ext cx="12744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Demographic inputs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223025" y="302540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 total of 11 features, the algorithm was able to predict dementia ~70% of the time!!</a:t>
            </a: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80199" y="858375"/>
            <a:ext cx="4570976" cy="328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Successes &amp; Obstacles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Getting an accurate output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Understanding of Neural Networks and Machine Learning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Learned how much there is left to learn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15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000" dirty="0"/>
              <a:t>Purpose and goals of </a:t>
            </a:r>
            <a:r>
              <a:rPr lang="en" sz="2000" dirty="0" smtClean="0"/>
              <a:t>project:</a:t>
            </a:r>
            <a:endParaRPr lang="en-US" sz="2000" dirty="0" smtClean="0"/>
          </a:p>
          <a:p>
            <a:pPr marL="457200" lvl="0" indent="-3556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" sz="2000" dirty="0" smtClean="0"/>
              <a:t>Learn </a:t>
            </a:r>
            <a:r>
              <a:rPr lang="en" sz="2000" dirty="0"/>
              <a:t>about Machine </a:t>
            </a:r>
            <a:r>
              <a:rPr lang="en" sz="2000" dirty="0" smtClean="0"/>
              <a:t>Learnin</a:t>
            </a:r>
            <a:r>
              <a:rPr lang="en-US" sz="2000" dirty="0" smtClean="0"/>
              <a:t>g</a:t>
            </a:r>
          </a:p>
          <a:p>
            <a:pPr marL="101600" lvl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 dirty="0" smtClean="0"/>
              <a:t>	- </a:t>
            </a:r>
            <a:r>
              <a:rPr lang="en" sz="2000" dirty="0" smtClean="0"/>
              <a:t>Neural Networks</a:t>
            </a:r>
            <a:endParaRPr lang="en-US" sz="2000" dirty="0" smtClean="0"/>
          </a:p>
          <a:p>
            <a:pPr marL="457200" lvl="0" indent="-3556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" sz="2000" dirty="0" smtClean="0"/>
              <a:t>Apply </a:t>
            </a:r>
            <a:r>
              <a:rPr lang="en" sz="2000" dirty="0"/>
              <a:t>it to a dataset in health or biology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958" y="1382274"/>
            <a:ext cx="3957516" cy="22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311700" y="925963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When NOT to use Machine Learning</a:t>
            </a:r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When you can do basic stats and get reasonable answers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Machine Learning does not tell you which input is significant</a:t>
            </a:r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Need to do more stats</a:t>
            </a:r>
          </a:p>
          <a:p>
            <a:pPr marL="457200" lvl="0" indent="-3556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Pandas to organize large dataset CSVs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Forward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Create our own neural network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Incorporate more data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Determine significant inputs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000" dirty="0"/>
              <a:t>Animate and visualize the neural network</a:t>
            </a:r>
          </a:p>
          <a:p>
            <a:pPr marL="742950" lvl="0" indent="-285750">
              <a:spcBef>
                <a:spcPts val="0"/>
              </a:spcBef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story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Audience- Why do I care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-simplify the error calculation in relation to the ‘softmax’? vs binary outcome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-difference between number of training rows vs epochs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Trains 300 times on one input, repeats for all rows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-1 output node or 2?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83200" y="64435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4277700" y="10025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4277700" y="50267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4277700" y="92837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4277700" y="128880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277700" y="164922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4277700" y="200965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4277700" y="479077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4277700" y="442575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4277700" y="404122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4277700" y="365670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4277700" y="320565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4277700" y="2787862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4277700" y="237007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72" name="Shape 572"/>
          <p:cNvCxnSpPr>
            <a:stCxn id="558" idx="6"/>
            <a:endCxn id="559" idx="2"/>
          </p:cNvCxnSpPr>
          <p:nvPr/>
        </p:nvCxnSpPr>
        <p:spPr>
          <a:xfrm rot="10800000" flipH="1">
            <a:off x="932800" y="236800"/>
            <a:ext cx="3345000" cy="54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3" name="Shape 573"/>
          <p:cNvCxnSpPr>
            <a:stCxn id="558" idx="6"/>
            <a:endCxn id="560" idx="2"/>
          </p:cNvCxnSpPr>
          <p:nvPr/>
        </p:nvCxnSpPr>
        <p:spPr>
          <a:xfrm rot="10800000" flipH="1">
            <a:off x="932800" y="639400"/>
            <a:ext cx="3345000" cy="1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4" name="Shape 574"/>
          <p:cNvCxnSpPr>
            <a:stCxn id="558" idx="6"/>
            <a:endCxn id="561" idx="2"/>
          </p:cNvCxnSpPr>
          <p:nvPr/>
        </p:nvCxnSpPr>
        <p:spPr>
          <a:xfrm>
            <a:off x="932800" y="781000"/>
            <a:ext cx="33450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5" name="Shape 575"/>
          <p:cNvCxnSpPr>
            <a:endCxn id="562" idx="2"/>
          </p:cNvCxnSpPr>
          <p:nvPr/>
        </p:nvCxnSpPr>
        <p:spPr>
          <a:xfrm>
            <a:off x="957600" y="408750"/>
            <a:ext cx="3320100" cy="10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6" name="Shape 576"/>
          <p:cNvCxnSpPr>
            <a:endCxn id="563" idx="2"/>
          </p:cNvCxnSpPr>
          <p:nvPr/>
        </p:nvCxnSpPr>
        <p:spPr>
          <a:xfrm>
            <a:off x="946800" y="419675"/>
            <a:ext cx="3330900" cy="13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7" name="Shape 577"/>
          <p:cNvCxnSpPr>
            <a:endCxn id="564" idx="2"/>
          </p:cNvCxnSpPr>
          <p:nvPr/>
        </p:nvCxnSpPr>
        <p:spPr>
          <a:xfrm>
            <a:off x="957600" y="409000"/>
            <a:ext cx="3320100" cy="1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8" name="Shape 578"/>
          <p:cNvCxnSpPr>
            <a:stCxn id="558" idx="6"/>
            <a:endCxn id="571" idx="2"/>
          </p:cNvCxnSpPr>
          <p:nvPr/>
        </p:nvCxnSpPr>
        <p:spPr>
          <a:xfrm>
            <a:off x="932800" y="781000"/>
            <a:ext cx="3345000" cy="17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9" name="Shape 579"/>
          <p:cNvCxnSpPr>
            <a:stCxn id="558" idx="6"/>
            <a:endCxn id="570" idx="2"/>
          </p:cNvCxnSpPr>
          <p:nvPr/>
        </p:nvCxnSpPr>
        <p:spPr>
          <a:xfrm>
            <a:off x="932800" y="781000"/>
            <a:ext cx="3345000" cy="2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0" name="Shape 580"/>
          <p:cNvCxnSpPr>
            <a:stCxn id="558" idx="6"/>
            <a:endCxn id="569" idx="2"/>
          </p:cNvCxnSpPr>
          <p:nvPr/>
        </p:nvCxnSpPr>
        <p:spPr>
          <a:xfrm>
            <a:off x="932800" y="781000"/>
            <a:ext cx="3345000" cy="25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1" name="Shape 581"/>
          <p:cNvCxnSpPr>
            <a:stCxn id="558" idx="6"/>
            <a:endCxn id="568" idx="2"/>
          </p:cNvCxnSpPr>
          <p:nvPr/>
        </p:nvCxnSpPr>
        <p:spPr>
          <a:xfrm>
            <a:off x="932800" y="781000"/>
            <a:ext cx="3345000" cy="30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2" name="Shape 582"/>
          <p:cNvCxnSpPr>
            <a:stCxn id="558" idx="6"/>
            <a:endCxn id="567" idx="2"/>
          </p:cNvCxnSpPr>
          <p:nvPr/>
        </p:nvCxnSpPr>
        <p:spPr>
          <a:xfrm>
            <a:off x="932800" y="781000"/>
            <a:ext cx="3345000" cy="3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3" name="Shape 583"/>
          <p:cNvCxnSpPr>
            <a:stCxn id="558" idx="6"/>
            <a:endCxn id="566" idx="2"/>
          </p:cNvCxnSpPr>
          <p:nvPr/>
        </p:nvCxnSpPr>
        <p:spPr>
          <a:xfrm>
            <a:off x="932800" y="781000"/>
            <a:ext cx="3345000" cy="3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4" name="Shape 584"/>
          <p:cNvCxnSpPr>
            <a:stCxn id="558" idx="6"/>
            <a:endCxn id="565" idx="2"/>
          </p:cNvCxnSpPr>
          <p:nvPr/>
        </p:nvCxnSpPr>
        <p:spPr>
          <a:xfrm>
            <a:off x="932800" y="781000"/>
            <a:ext cx="3345000" cy="41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5" name="Shape 585"/>
          <p:cNvSpPr/>
          <p:nvPr/>
        </p:nvSpPr>
        <p:spPr>
          <a:xfrm>
            <a:off x="683200" y="23680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683300" y="454807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683300" y="107030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683300" y="1496250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683300" y="1934462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683300" y="2370062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683300" y="2805662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83300" y="324127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683300" y="367687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683300" y="4112475"/>
            <a:ext cx="249600" cy="27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5" name="Shape 595"/>
          <p:cNvGrpSpPr/>
          <p:nvPr/>
        </p:nvGrpSpPr>
        <p:grpSpPr>
          <a:xfrm>
            <a:off x="932900" y="236750"/>
            <a:ext cx="3344800" cy="4690800"/>
            <a:chOff x="932900" y="236750"/>
            <a:chExt cx="3344800" cy="4690800"/>
          </a:xfrm>
        </p:grpSpPr>
        <p:cxnSp>
          <p:nvCxnSpPr>
            <p:cNvPr id="596" name="Shape 596"/>
            <p:cNvCxnSpPr/>
            <p:nvPr/>
          </p:nvCxnSpPr>
          <p:spPr>
            <a:xfrm rot="10800000" flipH="1">
              <a:off x="932900" y="236750"/>
              <a:ext cx="3344700" cy="1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97" name="Shape 597"/>
            <p:cNvCxnSpPr/>
            <p:nvPr/>
          </p:nvCxnSpPr>
          <p:spPr>
            <a:xfrm>
              <a:off x="932900" y="405050"/>
              <a:ext cx="3344700" cy="23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98" name="Shape 598"/>
            <p:cNvCxnSpPr/>
            <p:nvPr/>
          </p:nvCxnSpPr>
          <p:spPr>
            <a:xfrm>
              <a:off x="932900" y="405050"/>
              <a:ext cx="3344700" cy="66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99" name="Shape 599"/>
            <p:cNvCxnSpPr/>
            <p:nvPr/>
          </p:nvCxnSpPr>
          <p:spPr>
            <a:xfrm>
              <a:off x="957600" y="408750"/>
              <a:ext cx="3320100" cy="101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0" name="Shape 600"/>
            <p:cNvCxnSpPr/>
            <p:nvPr/>
          </p:nvCxnSpPr>
          <p:spPr>
            <a:xfrm>
              <a:off x="946800" y="419675"/>
              <a:ext cx="3330900" cy="136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1" name="Shape 601"/>
            <p:cNvCxnSpPr/>
            <p:nvPr/>
          </p:nvCxnSpPr>
          <p:spPr>
            <a:xfrm>
              <a:off x="957600" y="409000"/>
              <a:ext cx="3320100" cy="17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2" name="Shape 602"/>
            <p:cNvCxnSpPr/>
            <p:nvPr/>
          </p:nvCxnSpPr>
          <p:spPr>
            <a:xfrm>
              <a:off x="932900" y="405050"/>
              <a:ext cx="3344700" cy="210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3" name="Shape 603"/>
            <p:cNvCxnSpPr/>
            <p:nvPr/>
          </p:nvCxnSpPr>
          <p:spPr>
            <a:xfrm>
              <a:off x="932900" y="405050"/>
              <a:ext cx="3344700" cy="251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4" name="Shape 604"/>
            <p:cNvCxnSpPr/>
            <p:nvPr/>
          </p:nvCxnSpPr>
          <p:spPr>
            <a:xfrm>
              <a:off x="932900" y="405050"/>
              <a:ext cx="3344700" cy="29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5" name="Shape 605"/>
            <p:cNvCxnSpPr/>
            <p:nvPr/>
          </p:nvCxnSpPr>
          <p:spPr>
            <a:xfrm>
              <a:off x="932900" y="405050"/>
              <a:ext cx="3344700" cy="338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6" name="Shape 606"/>
            <p:cNvCxnSpPr/>
            <p:nvPr/>
          </p:nvCxnSpPr>
          <p:spPr>
            <a:xfrm>
              <a:off x="932900" y="405050"/>
              <a:ext cx="3344700" cy="377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7" name="Shape 607"/>
            <p:cNvCxnSpPr/>
            <p:nvPr/>
          </p:nvCxnSpPr>
          <p:spPr>
            <a:xfrm>
              <a:off x="932900" y="405050"/>
              <a:ext cx="3344700" cy="415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8" name="Shape 608"/>
            <p:cNvCxnSpPr/>
            <p:nvPr/>
          </p:nvCxnSpPr>
          <p:spPr>
            <a:xfrm>
              <a:off x="932900" y="405050"/>
              <a:ext cx="3344700" cy="452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609" name="Shape 609"/>
          <p:cNvCxnSpPr>
            <a:endCxn id="562" idx="2"/>
          </p:cNvCxnSpPr>
          <p:nvPr/>
        </p:nvCxnSpPr>
        <p:spPr>
          <a:xfrm>
            <a:off x="957600" y="785550"/>
            <a:ext cx="3320100" cy="6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0" name="Shape 610"/>
          <p:cNvCxnSpPr>
            <a:stCxn id="558" idx="6"/>
            <a:endCxn id="563" idx="2"/>
          </p:cNvCxnSpPr>
          <p:nvPr/>
        </p:nvCxnSpPr>
        <p:spPr>
          <a:xfrm>
            <a:off x="932800" y="781000"/>
            <a:ext cx="3345000" cy="10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1" name="Shape 611"/>
          <p:cNvCxnSpPr>
            <a:stCxn id="558" idx="6"/>
            <a:endCxn id="564" idx="2"/>
          </p:cNvCxnSpPr>
          <p:nvPr/>
        </p:nvCxnSpPr>
        <p:spPr>
          <a:xfrm>
            <a:off x="932800" y="781000"/>
            <a:ext cx="3345000" cy="13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&amp; Technologies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86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/>
              <a:t>Data</a:t>
            </a:r>
          </a:p>
          <a:p>
            <a:pPr marL="101600" lvl="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000" dirty="0" smtClean="0"/>
              <a:t>  </a:t>
            </a:r>
            <a:r>
              <a:rPr lang="en" sz="2000" dirty="0" smtClean="0"/>
              <a:t>Allen </a:t>
            </a:r>
            <a:r>
              <a:rPr lang="en" sz="2000" dirty="0"/>
              <a:t>Institute for Brain Science 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Demographic data (age, brain injury(y/n), education level)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50,000 RNA sequences - backtracked to DNA (genes)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Brain pathology/signaling proteins (tau, tnf, vegf)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/>
              <a:t>Technologies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 smtClean="0"/>
              <a:t>Python and Pandas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0" name="Shape 100" descr="Image result for pandas pyth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706" y="3788091"/>
            <a:ext cx="2009947" cy="108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INITIALIZING &amp; TRAINING A NEURAL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095800" y="452100"/>
            <a:ext cx="21984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Example Input: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age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114" name="Shape 114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24875" y="2468000"/>
            <a:ext cx="16749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apoe4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5139075" y="946487"/>
          <a:ext cx="2910975" cy="3440200"/>
        </p:xfrm>
        <a:graphic>
          <a:graphicData uri="http://schemas.openxmlformats.org/drawingml/2006/table">
            <a:tbl>
              <a:tblPr>
                <a:noFill/>
                <a:tableStyleId>{F5825395-7FD8-4CCE-95DA-B66749AD900D}</a:tableStyleId>
              </a:tblPr>
              <a:tblGrid>
                <a:gridCol w="864250"/>
                <a:gridCol w="899600"/>
                <a:gridCol w="1147125"/>
              </a:tblGrid>
              <a:tr h="520325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Inputs (X)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Outputs (Y)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u="sng"/>
                        <a:t>age</a:t>
                      </a: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u="sng"/>
                        <a:t>apoe4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u="sng"/>
                        <a:t>dementia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100 yrs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Yes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Yes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E2F3"/>
                    </a:solidFill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80 yrs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68 yrs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73 yrs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5635000" y="452100"/>
            <a:ext cx="2001000" cy="4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Example Data: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124" name="Shape 124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25" name="Shape 125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718775" y="293100"/>
            <a:ext cx="1635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hidden layer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146" name="Shape 146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47" name="Shape 147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148" name="Shape 148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149" name="Shape 149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60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cxnSp>
        <p:nvCxnSpPr>
          <p:cNvPr id="153" name="Shape 153"/>
          <p:cNvCxnSpPr>
            <a:stCxn id="145" idx="6"/>
            <a:endCxn id="149" idx="2"/>
          </p:cNvCxnSpPr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>
            <a:stCxn id="145" idx="6"/>
            <a:endCxn id="147" idx="2"/>
          </p:cNvCxnSpPr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5" name="Shape 155"/>
          <p:cNvCxnSpPr>
            <a:stCxn id="145" idx="6"/>
            <a:endCxn id="148" idx="2"/>
          </p:cNvCxnSpPr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6" name="Shape 156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2075875" y="690300"/>
            <a:ext cx="1069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RANDOMweights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262675" y="1453162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.6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288725" y="2129337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.4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316025" y="29588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718775" y="293100"/>
            <a:ext cx="1635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hidden layer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172" name="Shape 172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3" name="Shape 173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cxnSp>
        <p:nvCxnSpPr>
          <p:cNvPr id="179" name="Shape 179"/>
          <p:cNvCxnSpPr>
            <a:stCxn id="171" idx="6"/>
            <a:endCxn id="175" idx="2"/>
          </p:cNvCxnSpPr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0" name="Shape 180"/>
          <p:cNvCxnSpPr>
            <a:stCxn id="171" idx="6"/>
            <a:endCxn id="173" idx="2"/>
          </p:cNvCxnSpPr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1" name="Shape 181"/>
          <p:cNvCxnSpPr>
            <a:stCxn id="171" idx="6"/>
            <a:endCxn id="174" idx="2"/>
          </p:cNvCxnSpPr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4" name="Shape 184"/>
          <p:cNvCxnSpPr>
            <a:endCxn id="174" idx="2"/>
          </p:cNvCxnSpPr>
          <p:nvPr/>
        </p:nvCxnSpPr>
        <p:spPr>
          <a:xfrm rot="10800000" flipH="1">
            <a:off x="1767925" y="2588162"/>
            <a:ext cx="1377300" cy="870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72" idx="6"/>
            <a:endCxn id="175" idx="2"/>
          </p:cNvCxnSpPr>
          <p:nvPr/>
        </p:nvCxnSpPr>
        <p:spPr>
          <a:xfrm rot="10800000" flipH="1">
            <a:off x="1767975" y="1270575"/>
            <a:ext cx="1377300" cy="218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6" name="Shape 186"/>
          <p:cNvCxnSpPr>
            <a:stCxn id="172" idx="6"/>
            <a:endCxn id="173" idx="2"/>
          </p:cNvCxnSpPr>
          <p:nvPr/>
        </p:nvCxnSpPr>
        <p:spPr>
          <a:xfrm>
            <a:off x="1767975" y="3459075"/>
            <a:ext cx="1377300" cy="446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2075875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weights1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8" name="Shape 188"/>
          <p:cNvCxnSpPr/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/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2034075" y="2748562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.3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076825" y="314637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.5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110275" y="35684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.6</a:t>
            </a:r>
          </a:p>
        </p:txBody>
      </p:sp>
      <p:sp>
        <p:nvSpPr>
          <p:cNvPr id="194" name="Shape 194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198" name="Shape 198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199" name="Shape 199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60</a:t>
            </a:r>
          </a:p>
        </p:txBody>
      </p:sp>
      <p:sp>
        <p:nvSpPr>
          <p:cNvPr id="200" name="Shape 200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201" name="Shape 201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202" name="Shape 202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60</a:t>
            </a:r>
          </a:p>
        </p:txBody>
      </p:sp>
      <p:sp>
        <p:nvSpPr>
          <p:cNvPr id="203" name="Shape 203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20+.6</a:t>
            </a:r>
          </a:p>
        </p:txBody>
      </p:sp>
      <p:sp>
        <p:nvSpPr>
          <p:cNvPr id="204" name="Shape 204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40+.5</a:t>
            </a:r>
          </a:p>
        </p:txBody>
      </p:sp>
      <p:sp>
        <p:nvSpPr>
          <p:cNvPr id="205" name="Shape 205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60+.3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718775" y="293100"/>
            <a:ext cx="1635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hidden layer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9858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216" name="Shape 216"/>
          <p:cNvSpPr/>
          <p:nvPr/>
        </p:nvSpPr>
        <p:spPr>
          <a:xfrm>
            <a:off x="9858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095800" y="998925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024875" y="2468000"/>
            <a:ext cx="704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apoe4 allele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024875" y="3780225"/>
            <a:ext cx="1161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0 - absent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1 - present</a:t>
            </a:r>
          </a:p>
        </p:txBody>
      </p:sp>
      <p:cxnSp>
        <p:nvCxnSpPr>
          <p:cNvPr id="220" name="Shape 220"/>
          <p:cNvCxnSpPr>
            <a:stCxn id="215" idx="6"/>
            <a:endCxn id="221" idx="2"/>
          </p:cNvCxnSpPr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2" name="Shape 222"/>
          <p:cNvCxnSpPr>
            <a:stCxn id="215" idx="6"/>
            <a:endCxn id="223" idx="2"/>
          </p:cNvCxnSpPr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4" name="Shape 224"/>
          <p:cNvCxnSpPr>
            <a:stCxn id="215" idx="6"/>
            <a:endCxn id="225" idx="2"/>
          </p:cNvCxnSpPr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6" name="Shape 226"/>
          <p:cNvSpPr/>
          <p:nvPr/>
        </p:nvSpPr>
        <p:spPr>
          <a:xfrm>
            <a:off x="5380775" y="30617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380775" y="139612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8" name="Shape 228"/>
          <p:cNvCxnSpPr>
            <a:endCxn id="225" idx="2"/>
          </p:cNvCxnSpPr>
          <p:nvPr/>
        </p:nvCxnSpPr>
        <p:spPr>
          <a:xfrm rot="10800000" flipH="1">
            <a:off x="1767925" y="2588162"/>
            <a:ext cx="1377300" cy="87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9" name="Shape 229"/>
          <p:cNvCxnSpPr>
            <a:stCxn id="216" idx="6"/>
            <a:endCxn id="221" idx="2"/>
          </p:cNvCxnSpPr>
          <p:nvPr/>
        </p:nvCxnSpPr>
        <p:spPr>
          <a:xfrm rot="10800000" flipH="1">
            <a:off x="1767975" y="1270575"/>
            <a:ext cx="1377300" cy="218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0" name="Shape 230"/>
          <p:cNvCxnSpPr>
            <a:stCxn id="216" idx="6"/>
            <a:endCxn id="223" idx="2"/>
          </p:cNvCxnSpPr>
          <p:nvPr/>
        </p:nvCxnSpPr>
        <p:spPr>
          <a:xfrm>
            <a:off x="1767975" y="3459075"/>
            <a:ext cx="1377300" cy="44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075875" y="690300"/>
            <a:ext cx="9570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weights1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2" name="Shape 232"/>
          <p:cNvCxnSpPr/>
          <p:nvPr/>
        </p:nvCxnSpPr>
        <p:spPr>
          <a:xfrm rot="10800000" flipH="1">
            <a:off x="1767975" y="1270575"/>
            <a:ext cx="13773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/>
          <p:nvPr/>
        </p:nvCxnSpPr>
        <p:spPr>
          <a:xfrm>
            <a:off x="1767975" y="1793475"/>
            <a:ext cx="1377300" cy="21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/>
          <p:nvPr/>
        </p:nvCxnSpPr>
        <p:spPr>
          <a:xfrm>
            <a:off x="1767975" y="1793475"/>
            <a:ext cx="1377300" cy="7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5" name="Shape 235"/>
          <p:cNvSpPr txBox="1"/>
          <p:nvPr/>
        </p:nvSpPr>
        <p:spPr>
          <a:xfrm>
            <a:off x="3032875" y="161875"/>
            <a:ext cx="1852500" cy="5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900"/>
                </a:solidFill>
              </a:rPr>
              <a:t>transfer/activation function</a:t>
            </a:r>
          </a:p>
        </p:txBody>
      </p:sp>
      <p:sp>
        <p:nvSpPr>
          <p:cNvPr id="236" name="Shape 236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241" name="Shape 241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242" name="Shape 242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  <p:sp>
        <p:nvSpPr>
          <p:cNvPr id="243" name="Shape 243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sp>
        <p:nvSpPr>
          <p:cNvPr id="244" name="Shape 244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20+.6</a:t>
            </a:r>
          </a:p>
        </p:txBody>
      </p:sp>
      <p:sp>
        <p:nvSpPr>
          <p:cNvPr id="245" name="Shape 245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40+.5</a:t>
            </a:r>
          </a:p>
        </p:txBody>
      </p:sp>
      <p:sp>
        <p:nvSpPr>
          <p:cNvPr id="246" name="Shape 246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60+.3</a:t>
            </a:r>
          </a:p>
        </p:txBody>
      </p:sp>
      <p:sp>
        <p:nvSpPr>
          <p:cNvPr id="247" name="Shape 247"/>
          <p:cNvSpPr/>
          <p:nvPr/>
        </p:nvSpPr>
        <p:spPr>
          <a:xfrm>
            <a:off x="3145225" y="35083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.99</a:t>
            </a:r>
          </a:p>
        </p:txBody>
      </p:sp>
      <p:sp>
        <p:nvSpPr>
          <p:cNvPr id="248" name="Shape 248"/>
          <p:cNvSpPr/>
          <p:nvPr/>
        </p:nvSpPr>
        <p:spPr>
          <a:xfrm>
            <a:off x="3145225" y="2190812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49" name="Shape 249"/>
          <p:cNvSpPr/>
          <p:nvPr/>
        </p:nvSpPr>
        <p:spPr>
          <a:xfrm>
            <a:off x="3145225" y="873275"/>
            <a:ext cx="782100" cy="79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14625" y="293100"/>
            <a:ext cx="9246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inputs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256275" y="293100"/>
            <a:ext cx="10311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outputs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299925" y="945325"/>
            <a:ext cx="9438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dementia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149675" y="2620500"/>
            <a:ext cx="12252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dementia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877</Words>
  <Application>Microsoft Macintosh PowerPoint</Application>
  <PresentationFormat>On-screen Show (16:9)</PresentationFormat>
  <Paragraphs>319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Roboto</vt:lpstr>
      <vt:lpstr>geometric</vt:lpstr>
      <vt:lpstr>Machine Learning with a Dementia Dataset </vt:lpstr>
      <vt:lpstr>Introduction</vt:lpstr>
      <vt:lpstr>Data &amp; Technologies</vt:lpstr>
      <vt:lpstr>INITIALIZING &amp; TRAINING A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PROPAGATION</vt:lpstr>
      <vt:lpstr>PowerPoint Presentation</vt:lpstr>
      <vt:lpstr>PowerPoint Presentation</vt:lpstr>
      <vt:lpstr>PowerPoint Presentation</vt:lpstr>
      <vt:lpstr>YOU THINK THIS IS COMPLEX?</vt:lpstr>
      <vt:lpstr>PowerPoint Presentation</vt:lpstr>
      <vt:lpstr>Using a total of 11 features, the algorithm was able to predict dementia ~70% of the time!!</vt:lpstr>
      <vt:lpstr>Successes &amp; Obstacles</vt:lpstr>
      <vt:lpstr>Learning</vt:lpstr>
      <vt:lpstr>Looking Forward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a Dementia Dataset </dc:title>
  <cp:lastModifiedBy>Lisa Gibson</cp:lastModifiedBy>
  <cp:revision>1</cp:revision>
  <dcterms:modified xsi:type="dcterms:W3CDTF">2017-05-06T14:57:31Z</dcterms:modified>
</cp:coreProperties>
</file>