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5"/>
  </p:notesMasterIdLst>
  <p:sldIdLst>
    <p:sldId id="278" r:id="rId2"/>
    <p:sldId id="280" r:id="rId3"/>
    <p:sldId id="294" r:id="rId4"/>
    <p:sldId id="295" r:id="rId5"/>
    <p:sldId id="300" r:id="rId6"/>
    <p:sldId id="301" r:id="rId7"/>
    <p:sldId id="302" r:id="rId8"/>
    <p:sldId id="303" r:id="rId9"/>
    <p:sldId id="304" r:id="rId10"/>
    <p:sldId id="297" r:id="rId11"/>
    <p:sldId id="299" r:id="rId12"/>
    <p:sldId id="305" r:id="rId13"/>
    <p:sldId id="293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634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371600"/>
            <a:ext cx="5385816" cy="1225296"/>
          </a:xfrm>
        </p:spPr>
        <p:txBody>
          <a:bodyPr/>
          <a:lstStyle/>
          <a:p>
            <a:r>
              <a:rPr lang="en-US" dirty="0"/>
              <a:t>Bookly:</a:t>
            </a:r>
            <a:br>
              <a:rPr lang="en-US" dirty="0"/>
            </a:br>
            <a:r>
              <a:rPr lang="en-US" dirty="0"/>
              <a:t>online bookstore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2" algn="just"/>
            <a:r>
              <a:rPr lang="en-US" dirty="0"/>
              <a:t>-Bishal Adhikari</a:t>
            </a:r>
          </a:p>
          <a:p>
            <a:pPr lvl="2" algn="just"/>
            <a:r>
              <a:rPr lang="en-US" dirty="0"/>
              <a:t>-Deepak </a:t>
            </a:r>
            <a:r>
              <a:rPr lang="en-US" dirty="0" err="1"/>
              <a:t>Chhantyal</a:t>
            </a:r>
            <a:endParaRPr lang="en-US" dirty="0"/>
          </a:p>
          <a:p>
            <a:pPr lvl="2" algn="just"/>
            <a:r>
              <a:rPr lang="en-US" dirty="0"/>
              <a:t>-Roshan Adhikari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155" y="210416"/>
            <a:ext cx="6766560" cy="768096"/>
          </a:xfrm>
        </p:spPr>
        <p:txBody>
          <a:bodyPr/>
          <a:lstStyle/>
          <a:p>
            <a:r>
              <a:rPr lang="en-US" sz="3600" dirty="0"/>
              <a:t>Data </a:t>
            </a:r>
            <a:r>
              <a:rPr lang="en-US" sz="3600" dirty="0" err="1"/>
              <a:t>FLow</a:t>
            </a:r>
            <a:r>
              <a:rPr lang="en-US" sz="3600" dirty="0"/>
              <a:t> Diagram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6278536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37F4C4-34B1-CA11-AD55-749BB4DD26D4}"/>
              </a:ext>
            </a:extLst>
          </p:cNvPr>
          <p:cNvSpPr txBox="1"/>
          <p:nvPr/>
        </p:nvSpPr>
        <p:spPr>
          <a:xfrm>
            <a:off x="4564075" y="6046364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DATAFLOW DIAGRAM-LEVEL 1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F49D5CD-5173-C9B6-627A-FBBDDC48D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" y="1037911"/>
            <a:ext cx="1133475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25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768" y="210312"/>
            <a:ext cx="6766560" cy="768096"/>
          </a:xfrm>
        </p:spPr>
        <p:txBody>
          <a:bodyPr/>
          <a:lstStyle/>
          <a:p>
            <a:r>
              <a:rPr lang="en-US" dirty="0"/>
              <a:t>Project Results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6382139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358D8F-F3D8-4952-DAE3-4754065C0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768" y="1485261"/>
            <a:ext cx="8442468" cy="38874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500" dirty="0"/>
              <a:t>📌 </a:t>
            </a:r>
            <a:r>
              <a:rPr lang="en-US" sz="2500" b="1" dirty="0"/>
              <a:t>Outcome: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Bookly improves</a:t>
            </a:r>
            <a:r>
              <a:rPr lang="en-US" sz="2000" dirty="0"/>
              <a:t> book purchasing and management for users and admins.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500" dirty="0"/>
              <a:t>📌 </a:t>
            </a:r>
            <a:r>
              <a:rPr lang="en-US" sz="2500" b="1" dirty="0"/>
              <a:t>Key Achievements: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✅ </a:t>
            </a:r>
            <a:r>
              <a:rPr lang="en-US" sz="2000" b="1" dirty="0"/>
              <a:t>User Login &amp; Registration</a:t>
            </a:r>
            <a:r>
              <a:rPr lang="en-US" sz="2000" dirty="0"/>
              <a:t> –  authentication for users and admins.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Efficient Inventory Management</a:t>
            </a:r>
            <a:r>
              <a:rPr lang="en-US" sz="2000" dirty="0"/>
              <a:t> – Admins can easily manage books.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Cart &amp; Order Management</a:t>
            </a:r>
            <a:r>
              <a:rPr lang="en-US" sz="2000" dirty="0"/>
              <a:t> – Users can add books, update carts, and place orders.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Order Tracking</a:t>
            </a:r>
            <a:r>
              <a:rPr lang="en-US" sz="2000" dirty="0"/>
              <a:t> – Users can view purchase history and track orders.</a:t>
            </a:r>
          </a:p>
        </p:txBody>
      </p:sp>
    </p:spTree>
    <p:extLst>
      <p:ext uri="{BB962C8B-B14F-4D97-AF65-F5344CB8AC3E}">
        <p14:creationId xmlns:p14="http://schemas.microsoft.com/office/powerpoint/2010/main" val="245106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E690B-C3DB-A3B8-6218-1EF687F32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A0DF-617C-B90E-3818-70546F87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942" y="156235"/>
            <a:ext cx="8285152" cy="768096"/>
          </a:xfrm>
        </p:spPr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CD67BE-24AD-79CD-9D61-D046C86C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768" y="1485261"/>
            <a:ext cx="8442468" cy="38874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500" dirty="0"/>
              <a:t>📌 </a:t>
            </a:r>
            <a:r>
              <a:rPr lang="en-US" sz="2500" b="1" dirty="0"/>
              <a:t>Upcoming Features:</a:t>
            </a:r>
          </a:p>
          <a:p>
            <a:pPr>
              <a:lnSpc>
                <a:spcPct val="150000"/>
              </a:lnSpc>
            </a:pPr>
            <a:endParaRPr lang="en-US" sz="25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Book Reviews &amp; Ratings – Users can share reviews and rate books.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Admin Analytics Dashboard – Track sales, trends, and customer behavior.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Enhanced Search Filters – Filter by price, format, and publication year.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Loyalty Program – Earn points for discounts and exclusive offers.</a:t>
            </a:r>
          </a:p>
        </p:txBody>
      </p:sp>
      <p:sp>
        <p:nvSpPr>
          <p:cNvPr id="3" name="Slide Number Placeholder 14">
            <a:extLst>
              <a:ext uri="{FF2B5EF4-FFF2-40B4-BE49-F238E27FC236}">
                <a16:creationId xmlns:a16="http://schemas.microsoft.com/office/drawing/2014/main" id="{1E59EA02-D66F-A80E-B9DE-CA5C27BA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6382139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0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167" y="210312"/>
            <a:ext cx="6766560" cy="768096"/>
          </a:xfrm>
        </p:spPr>
        <p:txBody>
          <a:bodyPr/>
          <a:lstStyle/>
          <a:p>
            <a:r>
              <a:rPr lang="en-US" sz="5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247" y="1241837"/>
            <a:ext cx="6766560" cy="4233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📌 </a:t>
            </a:r>
            <a:r>
              <a:rPr lang="en-US" sz="2000" b="1" dirty="0"/>
              <a:t>What is Bookly?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An e-commerce platform for  buying and organizing books.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Designed for both users (book lovers) and admin (storage manager).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📌 </a:t>
            </a:r>
            <a:r>
              <a:rPr lang="en-US" b="1" dirty="0"/>
              <a:t>Key Features &amp; Benefits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Simple navigation with advance  search filters (genre, name)..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Easy cart and checkout system for smooth book purchasing.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CRUD functionality for administrators to manage inventory and orders.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Order placement for secure transaction.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6373368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869" y="166624"/>
            <a:ext cx="7708393" cy="768096"/>
          </a:xfrm>
        </p:spPr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768" y="1225296"/>
            <a:ext cx="8442468" cy="38874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500" dirty="0"/>
              <a:t>📌 </a:t>
            </a:r>
            <a:r>
              <a:rPr lang="en-US" sz="2500" b="1" dirty="0"/>
              <a:t>Challenges in Existing Online Bookstores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Poor searching capabilities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Inefficient  Cart Management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Limited admin tools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Lack of payment integration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5761" y="6335486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4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648" y="347472"/>
            <a:ext cx="6766560" cy="768096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2684" y="6438123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613A84-08D8-FE1A-03B2-ED3FB7C95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768" y="1225296"/>
            <a:ext cx="8442468" cy="38874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📌 </a:t>
            </a:r>
            <a:r>
              <a:rPr lang="en-US" sz="3200" b="1" dirty="0"/>
              <a:t>Key Objectives:</a:t>
            </a:r>
            <a:endParaRPr lang="en-US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To Create an </a:t>
            </a:r>
            <a:r>
              <a:rPr lang="en-US" sz="2000" b="1" dirty="0"/>
              <a:t>online platform</a:t>
            </a:r>
            <a:r>
              <a:rPr lang="en-US" sz="2000" dirty="0"/>
              <a:t> where customers can shop for books of their choice with ease.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To Expand the </a:t>
            </a:r>
            <a:r>
              <a:rPr lang="en-US" sz="2000" b="1" dirty="0"/>
              <a:t>bookstore’s customer base</a:t>
            </a:r>
            <a:r>
              <a:rPr lang="en-US" sz="2000" dirty="0"/>
              <a:t> by offering a wide variety of books to readers.</a:t>
            </a:r>
            <a:endParaRPr lang="en-US" sz="2000" b="1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809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C5741-0B16-535C-9666-CF49829D6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6C8E-63A5-16F3-7299-15DA38A73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647" y="347472"/>
            <a:ext cx="7363771" cy="768096"/>
          </a:xfrm>
        </p:spPr>
        <p:txBody>
          <a:bodyPr/>
          <a:lstStyle/>
          <a:p>
            <a:r>
              <a:rPr lang="en-US" dirty="0"/>
              <a:t>Background Study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80A8AB-852B-0931-35F3-3A940D3C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2684" y="6373368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06CDBF-D26D-1CF8-89AF-1C347ED06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768" y="1225296"/>
            <a:ext cx="8442468" cy="38874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500" dirty="0"/>
              <a:t>📌 </a:t>
            </a:r>
            <a:r>
              <a:rPr lang="en-US" sz="2500" b="1" dirty="0"/>
              <a:t>Research &amp; Project Selection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Identified a need for a better online bookstore.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Existing platforms lack essential features like stock management &amp; recommendations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/>
              <a:t>📌 </a:t>
            </a:r>
            <a:r>
              <a:rPr lang="en-US" sz="2400" b="1" dirty="0"/>
              <a:t>Key Issues in Current Bookstores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❌ Weak search &amp; poor categorization</a:t>
            </a:r>
            <a:br>
              <a:rPr lang="en-US" sz="2000" dirty="0"/>
            </a:br>
            <a:r>
              <a:rPr lang="en-US" sz="2000" dirty="0"/>
              <a:t>❌ No localized payment options</a:t>
            </a:r>
            <a:br>
              <a:rPr lang="en-US" sz="2000" dirty="0"/>
            </a:br>
            <a:r>
              <a:rPr lang="en-US" sz="2000" dirty="0"/>
              <a:t>❌ Inefficient book &amp; order management</a:t>
            </a:r>
          </a:p>
        </p:txBody>
      </p:sp>
    </p:spTree>
    <p:extLst>
      <p:ext uri="{BB962C8B-B14F-4D97-AF65-F5344CB8AC3E}">
        <p14:creationId xmlns:p14="http://schemas.microsoft.com/office/powerpoint/2010/main" val="419718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7A850-E99E-6748-8416-7CC67FBA6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D64F-76E4-B490-2A9E-02E19B59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647" y="347472"/>
            <a:ext cx="7363771" cy="768096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EFD0538-09C8-0C38-6DCB-85B910DF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2684" y="6602341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3F9298-25B8-E203-EFA1-9064C8CE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768" y="1225296"/>
            <a:ext cx="8442468" cy="38874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500" dirty="0"/>
              <a:t>📌 </a:t>
            </a:r>
            <a:r>
              <a:rPr lang="en-US" sz="2500" b="1" dirty="0"/>
              <a:t>User Requirements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Customers: Register, browse, search, add to cart, and purchase books.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Admins: Manage books, inventory, and orders.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500" dirty="0"/>
              <a:t>📌 </a:t>
            </a:r>
            <a:r>
              <a:rPr lang="en-US" sz="2500" b="1" dirty="0"/>
              <a:t>Functional Requirements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✅ </a:t>
            </a:r>
            <a:r>
              <a:rPr lang="en-US" sz="2000" b="1" dirty="0"/>
              <a:t>User Accounts</a:t>
            </a:r>
            <a:r>
              <a:rPr lang="en-US" sz="2000" dirty="0"/>
              <a:t> – Registration, login/logout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Book Catalog</a:t>
            </a:r>
            <a:r>
              <a:rPr lang="en-US" sz="2000" dirty="0"/>
              <a:t> – Search, filter, and browse books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Cart &amp; Checkout</a:t>
            </a:r>
            <a:r>
              <a:rPr lang="en-US" sz="2000" dirty="0"/>
              <a:t> – Add/remove books, update quantities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Order Management</a:t>
            </a:r>
            <a:r>
              <a:rPr lang="en-US" sz="2000" dirty="0"/>
              <a:t> – Process and track orders</a:t>
            </a:r>
          </a:p>
        </p:txBody>
      </p:sp>
    </p:spTree>
    <p:extLst>
      <p:ext uri="{BB962C8B-B14F-4D97-AF65-F5344CB8AC3E}">
        <p14:creationId xmlns:p14="http://schemas.microsoft.com/office/powerpoint/2010/main" val="216339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C60DF-30CB-4EC3-E6D8-4570F6C77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0E63-1154-17CA-103B-509C80DC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647" y="347472"/>
            <a:ext cx="7363771" cy="768096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0CFDDA2-E288-1A05-4C0A-D2681678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0013" y="6373368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0AD4EB-0903-9CA3-EDCF-80D5E059C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768" y="1485261"/>
            <a:ext cx="8442468" cy="38874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500" dirty="0"/>
              <a:t>📌 </a:t>
            </a:r>
            <a:r>
              <a:rPr lang="en-US" sz="2500" b="1" dirty="0"/>
              <a:t>Non-Functional Requirements</a:t>
            </a:r>
          </a:p>
          <a:p>
            <a:pPr>
              <a:lnSpc>
                <a:spcPct val="150000"/>
              </a:lnSpc>
            </a:pPr>
            <a:endParaRPr lang="en-US" sz="2500" b="1" dirty="0"/>
          </a:p>
          <a:p>
            <a:pPr>
              <a:lnSpc>
                <a:spcPct val="150000"/>
              </a:lnSpc>
            </a:pPr>
            <a:r>
              <a:rPr lang="en-US" sz="2000" dirty="0"/>
              <a:t>🔒 </a:t>
            </a:r>
            <a:r>
              <a:rPr lang="en-US" sz="2000" b="1" dirty="0"/>
              <a:t>Security</a:t>
            </a:r>
            <a:r>
              <a:rPr lang="en-US" sz="2000" dirty="0"/>
              <a:t> – Secure login &amp; transactions</a:t>
            </a:r>
            <a:br>
              <a:rPr lang="en-US" sz="2000" dirty="0"/>
            </a:br>
            <a:r>
              <a:rPr lang="en-US" sz="2000" dirty="0"/>
              <a:t>⚡ </a:t>
            </a:r>
            <a:r>
              <a:rPr lang="en-US" sz="2000" b="1" dirty="0"/>
              <a:t>Performance</a:t>
            </a:r>
            <a:r>
              <a:rPr lang="en-US" sz="2000" dirty="0"/>
              <a:t> – Fast and responsive user experience</a:t>
            </a:r>
            <a:br>
              <a:rPr lang="en-US" sz="2000" dirty="0"/>
            </a:br>
            <a:r>
              <a:rPr lang="en-US" sz="2000" dirty="0"/>
              <a:t>📊 </a:t>
            </a:r>
            <a:r>
              <a:rPr lang="en-US" sz="2000" b="1" dirty="0"/>
              <a:t>Reliability</a:t>
            </a:r>
            <a:r>
              <a:rPr lang="en-US" sz="2000" dirty="0"/>
              <a:t> – Ensures smooth system operation</a:t>
            </a:r>
          </a:p>
        </p:txBody>
      </p:sp>
    </p:spTree>
    <p:extLst>
      <p:ext uri="{BB962C8B-B14F-4D97-AF65-F5344CB8AC3E}">
        <p14:creationId xmlns:p14="http://schemas.microsoft.com/office/powerpoint/2010/main" val="918243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86813-E027-7E37-97C8-C0E1B4905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F1E998-FA3F-49DB-A4E7-59921D85A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21" y="796516"/>
            <a:ext cx="10477500" cy="5857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507922-F2D9-2BD7-7E59-77141EB2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716" y="203609"/>
            <a:ext cx="6766560" cy="768096"/>
          </a:xfrm>
        </p:spPr>
        <p:txBody>
          <a:bodyPr/>
          <a:lstStyle/>
          <a:p>
            <a:r>
              <a:rPr lang="en-US" sz="3600" dirty="0"/>
              <a:t>ER Diagram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FEE6839-4487-6B58-38D5-063E2399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0603" y="6351539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5F017-CA79-C5A0-51AE-AAED220D7DFD}"/>
              </a:ext>
            </a:extLst>
          </p:cNvPr>
          <p:cNvSpPr txBox="1"/>
          <p:nvPr/>
        </p:nvSpPr>
        <p:spPr>
          <a:xfrm>
            <a:off x="5148171" y="6225749"/>
            <a:ext cx="512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FIG: ER DIAGRAM</a:t>
            </a:r>
          </a:p>
        </p:txBody>
      </p:sp>
    </p:spTree>
    <p:extLst>
      <p:ext uri="{BB962C8B-B14F-4D97-AF65-F5344CB8AC3E}">
        <p14:creationId xmlns:p14="http://schemas.microsoft.com/office/powerpoint/2010/main" val="267913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3CA31-E123-FC31-97F3-BD1696993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1B12-3DE0-1D00-90ED-7F08C355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155" y="210416"/>
            <a:ext cx="6766560" cy="768096"/>
          </a:xfrm>
        </p:spPr>
        <p:txBody>
          <a:bodyPr/>
          <a:lstStyle/>
          <a:p>
            <a:r>
              <a:rPr lang="en-US" sz="3600" dirty="0"/>
              <a:t>Data </a:t>
            </a:r>
            <a:r>
              <a:rPr lang="en-US" sz="3600" dirty="0" err="1"/>
              <a:t>FLow</a:t>
            </a:r>
            <a:r>
              <a:rPr lang="en-US" sz="3600" dirty="0"/>
              <a:t> Diagram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6CE9C2B-6B30-A01D-F6E4-7B0DFD67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6226855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0F432B-AF58-053F-12A2-43C961DE166A}"/>
              </a:ext>
            </a:extLst>
          </p:cNvPr>
          <p:cNvSpPr txBox="1"/>
          <p:nvPr/>
        </p:nvSpPr>
        <p:spPr>
          <a:xfrm>
            <a:off x="3804306" y="5151629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DATAFLOW DIAGRAM-LEVEL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92458-1604-3AD5-A314-533D70A55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77" y="2522584"/>
            <a:ext cx="10247099" cy="216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{B988FD3E-84BD-4050-86E0-9F999873F316}tf78438558_win32</Template>
  <TotalTime>1085</TotalTime>
  <Words>468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Sabon Next LT</vt:lpstr>
      <vt:lpstr>Wingdings</vt:lpstr>
      <vt:lpstr>Office Theme</vt:lpstr>
      <vt:lpstr>Bookly: online bookstore</vt:lpstr>
      <vt:lpstr>Introduction</vt:lpstr>
      <vt:lpstr>Problem statements</vt:lpstr>
      <vt:lpstr>Objectives</vt:lpstr>
      <vt:lpstr>Background Study</vt:lpstr>
      <vt:lpstr>Requirements</vt:lpstr>
      <vt:lpstr>Requirements</vt:lpstr>
      <vt:lpstr>ER Diagram</vt:lpstr>
      <vt:lpstr>Data FLow Diagram</vt:lpstr>
      <vt:lpstr>Data FLow Diagram</vt:lpstr>
      <vt:lpstr>Project Results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voting system</dc:title>
  <dc:subject/>
  <dc:creator>Bishal Adhikari</dc:creator>
  <cp:lastModifiedBy>Deepak Chhantyal</cp:lastModifiedBy>
  <cp:revision>15</cp:revision>
  <dcterms:created xsi:type="dcterms:W3CDTF">2022-11-20T12:22:46Z</dcterms:created>
  <dcterms:modified xsi:type="dcterms:W3CDTF">2025-02-23T05:08:46Z</dcterms:modified>
</cp:coreProperties>
</file>