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1"/>
  </p:notesMasterIdLst>
  <p:sldIdLst>
    <p:sldId id="256" r:id="rId3"/>
    <p:sldId id="258" r:id="rId4"/>
    <p:sldId id="260" r:id="rId5"/>
    <p:sldId id="263" r:id="rId6"/>
    <p:sldId id="262" r:id="rId7"/>
    <p:sldId id="261" r:id="rId8"/>
    <p:sldId id="267" r:id="rId9"/>
    <p:sldId id="269" r:id="rId10"/>
  </p:sldIdLst>
  <p:sldSz cx="9144000" cy="5143500" type="screen16x9"/>
  <p:notesSz cx="6858000" cy="9144000"/>
  <p:embeddedFontLst>
    <p:embeddedFont>
      <p:font typeface="Nunito Sans Light" panose="020B0604020202020204" charset="0"/>
      <p:regular r:id="rId12"/>
      <p:bold r:id="rId13"/>
      <p:italic r:id="rId14"/>
      <p:boldItalic r:id="rId15"/>
    </p:embeddedFont>
    <p:embeddedFont>
      <p:font typeface="Nunito Sans Black" panose="020B0604020202020204" charset="0"/>
      <p:bold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4201" autoAdjust="0"/>
  </p:normalViewPr>
  <p:slideViewPr>
    <p:cSldViewPr snapToGrid="0">
      <p:cViewPr varScale="1">
        <p:scale>
          <a:sx n="83" d="100"/>
          <a:sy n="83" d="100"/>
        </p:scale>
        <p:origin x="102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99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2a9bb486b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92a9bb486b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76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2a9bb486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292a9bb486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49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2a9bb486b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92a9bb486b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24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a9bb486b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92a9bb486b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84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2a9bb486b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92a9bb486b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80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2a9bb486b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92a9bb486b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066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2a9bb486b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g292a9bb486b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272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2a9bb486b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292a9bb486b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9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17" name="Google Shape;17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18" name="Google Shape;18;p3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567416" y="1"/>
            <a:ext cx="8264883" cy="1420546"/>
            <a:chOff x="0" y="0"/>
            <a:chExt cx="4353605" cy="748286"/>
          </a:xfrm>
        </p:grpSpPr>
        <p:sp>
          <p:nvSpPr>
            <p:cNvPr id="20" name="Google Shape;20;p3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1" name="Google Shape;21;p3"/>
            <p:cNvSpPr txBox="1"/>
            <p:nvPr/>
          </p:nvSpPr>
          <p:spPr>
            <a:xfrm>
              <a:off x="5" y="65"/>
              <a:ext cx="43536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7323775" y="371838"/>
            <a:ext cx="1410131" cy="4771668"/>
            <a:chOff x="0" y="-123825"/>
            <a:chExt cx="4353600" cy="872111"/>
          </a:xfrm>
        </p:grpSpPr>
        <p:sp>
          <p:nvSpPr>
            <p:cNvPr id="27" name="Google Shape;27;p4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28" name="Google Shape;28;p4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7432334" y="4092124"/>
            <a:ext cx="1410131" cy="1051417"/>
            <a:chOff x="0" y="-123825"/>
            <a:chExt cx="4353600" cy="872111"/>
          </a:xfrm>
        </p:grpSpPr>
        <p:sp>
          <p:nvSpPr>
            <p:cNvPr id="35" name="Google Shape;35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6" name="Google Shape;36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5"/>
          <p:cNvGrpSpPr/>
          <p:nvPr/>
        </p:nvGrpSpPr>
        <p:grpSpPr>
          <a:xfrm>
            <a:off x="5649634" y="4092124"/>
            <a:ext cx="1410131" cy="1051417"/>
            <a:chOff x="0" y="-123825"/>
            <a:chExt cx="4353600" cy="872111"/>
          </a:xfrm>
        </p:grpSpPr>
        <p:sp>
          <p:nvSpPr>
            <p:cNvPr id="38" name="Google Shape;38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39" name="Google Shape;39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0;p5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41" name="Google Shape;41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2" name="Google Shape;42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5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44" name="Google Shape;44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5" name="Google Shape;45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301534" y="4092124"/>
            <a:ext cx="1410131" cy="1051417"/>
            <a:chOff x="0" y="-123825"/>
            <a:chExt cx="4353600" cy="872111"/>
          </a:xfrm>
        </p:grpSpPr>
        <p:sp>
          <p:nvSpPr>
            <p:cNvPr id="47" name="Google Shape;47;p5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48" name="Google Shape;48;p5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6"/>
          <p:cNvGrpSpPr/>
          <p:nvPr/>
        </p:nvGrpSpPr>
        <p:grpSpPr>
          <a:xfrm>
            <a:off x="469116" y="3487857"/>
            <a:ext cx="8264874" cy="1655616"/>
            <a:chOff x="0" y="-123825"/>
            <a:chExt cx="4353600" cy="872111"/>
          </a:xfrm>
        </p:grpSpPr>
        <p:sp>
          <p:nvSpPr>
            <p:cNvPr id="53" name="Google Shape;53;p6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54" name="Google Shape;54;p6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7678067" y="2961530"/>
            <a:ext cx="1465857" cy="1655616"/>
            <a:chOff x="0" y="-123825"/>
            <a:chExt cx="4353600" cy="872111"/>
          </a:xfrm>
        </p:grpSpPr>
        <p:sp>
          <p:nvSpPr>
            <p:cNvPr id="59" name="Google Shape;59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0" name="Google Shape;60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7"/>
          <p:cNvGrpSpPr/>
          <p:nvPr/>
        </p:nvGrpSpPr>
        <p:grpSpPr>
          <a:xfrm>
            <a:off x="7678067" y="526355"/>
            <a:ext cx="1465857" cy="1655616"/>
            <a:chOff x="0" y="-123825"/>
            <a:chExt cx="4353600" cy="872111"/>
          </a:xfrm>
        </p:grpSpPr>
        <p:sp>
          <p:nvSpPr>
            <p:cNvPr id="62" name="Google Shape;62;p7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63" name="Google Shape;63;p7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3866934" y="4092124"/>
            <a:ext cx="1410131" cy="1051417"/>
            <a:chOff x="0" y="-123825"/>
            <a:chExt cx="4353600" cy="872111"/>
          </a:xfrm>
        </p:grpSpPr>
        <p:sp>
          <p:nvSpPr>
            <p:cNvPr id="71" name="Google Shape;71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E5E2DD"/>
            </a:solidFill>
            <a:ln>
              <a:noFill/>
            </a:ln>
          </p:spPr>
        </p:sp>
        <p:sp>
          <p:nvSpPr>
            <p:cNvPr id="72" name="Google Shape;72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solidFill>
              <a:srgbClr val="E5E2DD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8"/>
          <p:cNvGrpSpPr/>
          <p:nvPr/>
        </p:nvGrpSpPr>
        <p:grpSpPr>
          <a:xfrm>
            <a:off x="2084234" y="4092124"/>
            <a:ext cx="1410131" cy="1051417"/>
            <a:chOff x="0" y="-123825"/>
            <a:chExt cx="4353600" cy="872111"/>
          </a:xfrm>
        </p:grpSpPr>
        <p:sp>
          <p:nvSpPr>
            <p:cNvPr id="74" name="Google Shape;74;p8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75" name="Google Shape;75;p8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-50" y="-68900"/>
            <a:ext cx="9143866" cy="3411524"/>
            <a:chOff x="0" y="-123825"/>
            <a:chExt cx="4353600" cy="872111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4353471" cy="748286"/>
            </a:xfrm>
            <a:custGeom>
              <a:avLst/>
              <a:gdLst/>
              <a:ahLst/>
              <a:cxnLst/>
              <a:rect l="l" t="t" r="r" b="b"/>
              <a:pathLst>
                <a:path w="4353471" h="748286" extrusionOk="0">
                  <a:moveTo>
                    <a:pt x="0" y="0"/>
                  </a:moveTo>
                  <a:lnTo>
                    <a:pt x="4353471" y="0"/>
                  </a:lnTo>
                  <a:lnTo>
                    <a:pt x="4353471" y="748286"/>
                  </a:lnTo>
                  <a:lnTo>
                    <a:pt x="0" y="748286"/>
                  </a:lnTo>
                  <a:close/>
                </a:path>
              </a:pathLst>
            </a:custGeom>
            <a:solidFill>
              <a:srgbClr val="6792B0">
                <a:alpha val="74900"/>
              </a:srgbClr>
            </a:solidFill>
            <a:ln>
              <a:noFill/>
            </a:ln>
          </p:spPr>
        </p:sp>
        <p:sp>
          <p:nvSpPr>
            <p:cNvPr id="81" name="Google Shape;81;p9"/>
            <p:cNvSpPr txBox="1"/>
            <p:nvPr/>
          </p:nvSpPr>
          <p:spPr>
            <a:xfrm>
              <a:off x="0" y="-123825"/>
              <a:ext cx="43536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●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○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ans Light"/>
              <a:buChar char="■"/>
              <a:defRPr>
                <a:solidFill>
                  <a:schemeClr val="dk2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59" y="572013"/>
            <a:ext cx="4140145" cy="438013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213321" y="198221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5" name="Google Shape;165;p23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Home</a:t>
            </a:r>
            <a:endParaRPr sz="700"/>
          </a:p>
        </p:txBody>
      </p:sp>
      <p:sp>
        <p:nvSpPr>
          <p:cNvPr id="166" name="Google Shape;166;p23"/>
          <p:cNvSpPr txBox="1"/>
          <p:nvPr/>
        </p:nvSpPr>
        <p:spPr>
          <a:xfrm>
            <a:off x="5663431" y="198221"/>
            <a:ext cx="400217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167" name="Google Shape;167;p23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69" name="Google Shape;169;p23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70" name="Google Shape;170;p23"/>
          <p:cNvSpPr txBox="1"/>
          <p:nvPr/>
        </p:nvSpPr>
        <p:spPr>
          <a:xfrm>
            <a:off x="2977402" y="4121147"/>
            <a:ext cx="31074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Laxman Parajuli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Sandhya Banstola</a:t>
            </a:r>
          </a:p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latin typeface="Montserrat"/>
                <a:sym typeface="Montserrat"/>
              </a:rPr>
              <a:t>Ujjwal Adhikari</a:t>
            </a:r>
            <a:endParaRPr sz="700" dirty="0"/>
          </a:p>
        </p:txBody>
      </p:sp>
      <p:sp>
        <p:nvSpPr>
          <p:cNvPr id="171" name="Google Shape;171;p23"/>
          <p:cNvSpPr/>
          <p:nvPr/>
        </p:nvSpPr>
        <p:spPr>
          <a:xfrm>
            <a:off x="400217" y="3048732"/>
            <a:ext cx="3657600" cy="372410"/>
          </a:xfrm>
          <a:custGeom>
            <a:avLst/>
            <a:gdLst/>
            <a:ahLst/>
            <a:cxnLst/>
            <a:rect l="l" t="t" r="r" b="b"/>
            <a:pathLst>
              <a:path w="7315200" h="744820" extrusionOk="0">
                <a:moveTo>
                  <a:pt x="0" y="0"/>
                </a:moveTo>
                <a:lnTo>
                  <a:pt x="7315200" y="0"/>
                </a:lnTo>
                <a:lnTo>
                  <a:pt x="7315200" y="744820"/>
                </a:lnTo>
                <a:lnTo>
                  <a:pt x="0" y="744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23"/>
          <p:cNvSpPr txBox="1"/>
          <p:nvPr/>
        </p:nvSpPr>
        <p:spPr>
          <a:xfrm>
            <a:off x="400217" y="1435739"/>
            <a:ext cx="457464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 dirty="0">
                <a:latin typeface="Montserrat"/>
                <a:sym typeface="Montserrat"/>
              </a:rPr>
              <a:t>	</a:t>
            </a:r>
            <a:r>
              <a:rPr lang="en" sz="4700" b="1" dirty="0" smtClean="0">
                <a:latin typeface="Montserrat"/>
                <a:sym typeface="Montserrat"/>
              </a:rPr>
              <a:t>Hamro Booking Sewa</a:t>
            </a:r>
            <a:endParaRPr sz="700" dirty="0"/>
          </a:p>
        </p:txBody>
      </p:sp>
      <p:sp>
        <p:nvSpPr>
          <p:cNvPr id="173" name="Google Shape;173;p23"/>
          <p:cNvSpPr txBox="1"/>
          <p:nvPr/>
        </p:nvSpPr>
        <p:spPr>
          <a:xfrm>
            <a:off x="711146" y="3087136"/>
            <a:ext cx="337621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Start searching for </a:t>
            </a:r>
            <a:r>
              <a:rPr lang="en" b="0" i="0" u="none" strike="noStrike" cap="none" dirty="0" smtClean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your hotel room</a:t>
            </a:r>
            <a:endParaRPr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9" y="592924"/>
            <a:ext cx="3317876" cy="440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1" name="Google Shape;191;p25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192" name="Google Shape;192;p25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193" name="Google Shape;193;p25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194" name="Google Shape;194;p25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195" name="Google Shape;195;p25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196" name="Google Shape;196;p25"/>
          <p:cNvSpPr txBox="1"/>
          <p:nvPr/>
        </p:nvSpPr>
        <p:spPr>
          <a:xfrm>
            <a:off x="941754" y="253621"/>
            <a:ext cx="227696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197" name="Google Shape;197;p25"/>
          <p:cNvSpPr txBox="1"/>
          <p:nvPr/>
        </p:nvSpPr>
        <p:spPr>
          <a:xfrm>
            <a:off x="4974858" y="977032"/>
            <a:ext cx="3654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Introduction</a:t>
            </a:r>
            <a:endParaRPr sz="700" u="sng" dirty="0"/>
          </a:p>
        </p:txBody>
      </p:sp>
      <p:sp>
        <p:nvSpPr>
          <p:cNvPr id="198" name="Google Shape;198;p25"/>
          <p:cNvSpPr txBox="1"/>
          <p:nvPr/>
        </p:nvSpPr>
        <p:spPr>
          <a:xfrm>
            <a:off x="3807780" y="1789663"/>
            <a:ext cx="36549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Hamro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Booking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Sewa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is a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laravel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 and react </a:t>
            </a:r>
            <a:r>
              <a:rPr lang="en-US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native based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android application project on online hotel booking where users can view, select and book hotel. </a:t>
            </a:r>
            <a:endParaRPr sz="700" b="1" dirty="0">
              <a:solidFill>
                <a:schemeClr val="bg2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974858" y="3553359"/>
            <a:ext cx="38517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project has different modules in the development work, which are divided among super admin, hotel owners,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customers, and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search option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2" name="Google Shape;222;p27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</p:txBody>
      </p:sp>
      <p:sp>
        <p:nvSpPr>
          <p:cNvPr id="223" name="Google Shape;223;p27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224" name="Google Shape;224;p27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ea typeface="Nunito Sans"/>
                <a:cs typeface="Nunito Sans"/>
                <a:sym typeface="Nunito Sans"/>
              </a:rPr>
              <a:t>Hotel</a:t>
            </a:r>
            <a:r>
              <a:rPr lang="en" sz="1000" b="1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endParaRPr sz="700" dirty="0"/>
          </a:p>
        </p:txBody>
      </p:sp>
      <p:sp>
        <p:nvSpPr>
          <p:cNvPr id="225" name="Google Shape;225;p27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26" name="Google Shape;226;p27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27" name="Google Shape;227;p27"/>
          <p:cNvSpPr txBox="1"/>
          <p:nvPr/>
        </p:nvSpPr>
        <p:spPr>
          <a:xfrm>
            <a:off x="932041" y="227059"/>
            <a:ext cx="2174222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Hotel Booking Sewa</a:t>
            </a:r>
            <a:endParaRPr sz="500" dirty="0"/>
          </a:p>
        </p:txBody>
      </p:sp>
      <p:sp>
        <p:nvSpPr>
          <p:cNvPr id="228" name="Google Shape;228;p27"/>
          <p:cNvSpPr txBox="1"/>
          <p:nvPr/>
        </p:nvSpPr>
        <p:spPr>
          <a:xfrm>
            <a:off x="514350" y="3216117"/>
            <a:ext cx="2467200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Pricing Transparency</a:t>
            </a:r>
            <a:endParaRPr sz="700" dirty="0"/>
          </a:p>
        </p:txBody>
      </p:sp>
      <p:sp>
        <p:nvSpPr>
          <p:cNvPr id="229" name="Google Shape;229;p27"/>
          <p:cNvSpPr txBox="1"/>
          <p:nvPr/>
        </p:nvSpPr>
        <p:spPr>
          <a:xfrm>
            <a:off x="514350" y="3865913"/>
            <a:ext cx="2467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Online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hotel booking apps lacks of transparency in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pricing.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14350" y="2173200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700" dirty="0"/>
          </a:p>
        </p:txBody>
      </p:sp>
      <p:sp>
        <p:nvSpPr>
          <p:cNvPr id="231" name="Google Shape;231;p27"/>
          <p:cNvSpPr txBox="1"/>
          <p:nvPr/>
        </p:nvSpPr>
        <p:spPr>
          <a:xfrm>
            <a:off x="514350" y="1246997"/>
            <a:ext cx="5648183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Problem Statement</a:t>
            </a:r>
            <a:endParaRPr sz="700" u="sng" dirty="0"/>
          </a:p>
        </p:txBody>
      </p:sp>
      <p:sp>
        <p:nvSpPr>
          <p:cNvPr id="232" name="Google Shape;232;p27"/>
          <p:cNvSpPr txBox="1"/>
          <p:nvPr/>
        </p:nvSpPr>
        <p:spPr>
          <a:xfrm>
            <a:off x="3338441" y="3216116"/>
            <a:ext cx="26394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Information Inconsistency</a:t>
            </a:r>
            <a:endParaRPr sz="700" dirty="0"/>
          </a:p>
        </p:txBody>
      </p:sp>
      <p:sp>
        <p:nvSpPr>
          <p:cNvPr id="233" name="Google Shape;233;p27"/>
          <p:cNvSpPr txBox="1"/>
          <p:nvPr/>
        </p:nvSpPr>
        <p:spPr>
          <a:xfrm>
            <a:off x="3338441" y="3865913"/>
            <a:ext cx="2639448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Online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hotel booking apps are often inconsistent in the quality of information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provided.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3338441" y="2184569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700" dirty="0"/>
          </a:p>
        </p:txBody>
      </p:sp>
      <p:sp>
        <p:nvSpPr>
          <p:cNvPr id="235" name="Google Shape;235;p27"/>
          <p:cNvSpPr txBox="1"/>
          <p:nvPr/>
        </p:nvSpPr>
        <p:spPr>
          <a:xfrm>
            <a:off x="6495422" y="3216116"/>
            <a:ext cx="2467200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6792B0"/>
                </a:solidFill>
                <a:latin typeface="Montserrat"/>
                <a:sym typeface="Montserrat"/>
              </a:rPr>
              <a:t>Customer Assistance</a:t>
            </a:r>
            <a:endParaRPr sz="700" dirty="0"/>
          </a:p>
        </p:txBody>
      </p:sp>
      <p:sp>
        <p:nvSpPr>
          <p:cNvPr id="236" name="Google Shape;236;p27"/>
          <p:cNvSpPr txBox="1"/>
          <p:nvPr/>
        </p:nvSpPr>
        <p:spPr>
          <a:xfrm>
            <a:off x="6495422" y="3865912"/>
            <a:ext cx="2467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 b="1" spc="5" dirty="0" smtClean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Online </a:t>
            </a:r>
            <a:r>
              <a:rPr lang="en-US" sz="1600" b="1" spc="5" dirty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hotel booking apps may lack customer support and </a:t>
            </a:r>
            <a:r>
              <a:rPr lang="en-US" sz="1600" b="1" spc="5" dirty="0" smtClean="0">
                <a:solidFill>
                  <a:schemeClr val="tx1"/>
                </a:solidFill>
                <a:latin typeface="Nunito Sans" panose="020B0604020202020204" charset="0"/>
                <a:ea typeface="Calibri" panose="020F0502020204030204" pitchFamily="34" charset="0"/>
              </a:rPr>
              <a:t>assistance.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495505" y="2184569"/>
            <a:ext cx="2467117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2B0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7" name="Google Shape;307;p30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308" name="Google Shape;308;p30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309" name="Google Shape;309;p30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310" name="Google Shape;310;p30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311" name="Google Shape;311;p30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312" name="Google Shape;312;p30"/>
          <p:cNvSpPr txBox="1"/>
          <p:nvPr/>
        </p:nvSpPr>
        <p:spPr>
          <a:xfrm>
            <a:off x="897750" y="255375"/>
            <a:ext cx="2235867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315" name="Google Shape;315;p30"/>
          <p:cNvSpPr txBox="1"/>
          <p:nvPr/>
        </p:nvSpPr>
        <p:spPr>
          <a:xfrm>
            <a:off x="587113" y="3443513"/>
            <a:ext cx="3474720" cy="115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</a:p>
          <a:p>
            <a:pPr algn="ctr">
              <a:lnSpc>
                <a:spcPct val="115000"/>
              </a:lnSpc>
            </a:pP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To provide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a platform where users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can find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the best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deals in hotel rooms</a:t>
            </a:r>
            <a:endParaRPr lang="en-US" sz="1600" b="1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319" name="Google Shape;319;p30"/>
          <p:cNvSpPr txBox="1"/>
          <p:nvPr/>
        </p:nvSpPr>
        <p:spPr>
          <a:xfrm>
            <a:off x="4974859" y="3510771"/>
            <a:ext cx="3654874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10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To streamline the reservation process by allowing users to reserve rooms at their own convenience</a:t>
            </a:r>
            <a:endParaRPr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2692680" y="677715"/>
            <a:ext cx="3370968" cy="77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 smtClean="0">
                <a:solidFill>
                  <a:schemeClr val="bg1"/>
                </a:solidFill>
                <a:latin typeface="Montserrat"/>
                <a:sym typeface="Montserrat"/>
              </a:rPr>
              <a:t>Objectives</a:t>
            </a:r>
            <a:endParaRPr sz="1800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7" y="1725107"/>
            <a:ext cx="2839291" cy="169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76" y="1698557"/>
            <a:ext cx="2846368" cy="17522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1530526"/>
            <a:ext cx="1835782" cy="138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2" y="1234440"/>
            <a:ext cx="5663068" cy="390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3326130"/>
            <a:ext cx="1890548" cy="139990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82" name="Google Shape;282;p29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83" name="Google Shape;283;p29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284" name="Google Shape;284;p29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85" name="Google Shape;285;p29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86" name="Google Shape;286;p29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87" name="Google Shape;287;p29"/>
          <p:cNvSpPr txBox="1"/>
          <p:nvPr/>
        </p:nvSpPr>
        <p:spPr>
          <a:xfrm>
            <a:off x="897751" y="255375"/>
            <a:ext cx="2318060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88" name="Google Shape;288;p29"/>
          <p:cNvSpPr txBox="1"/>
          <p:nvPr/>
        </p:nvSpPr>
        <p:spPr>
          <a:xfrm>
            <a:off x="185019" y="718054"/>
            <a:ext cx="3985356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i="0" u="sng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7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8"/>
          <p:cNvGrpSpPr/>
          <p:nvPr/>
        </p:nvGrpSpPr>
        <p:grpSpPr>
          <a:xfrm>
            <a:off x="0" y="-235074"/>
            <a:ext cx="4684348" cy="3744514"/>
            <a:chOff x="0" y="-123825"/>
            <a:chExt cx="2467475" cy="1972419"/>
          </a:xfrm>
        </p:grpSpPr>
        <p:sp>
          <p:nvSpPr>
            <p:cNvPr id="243" name="Google Shape;243;p28"/>
            <p:cNvSpPr/>
            <p:nvPr/>
          </p:nvSpPr>
          <p:spPr>
            <a:xfrm>
              <a:off x="0" y="0"/>
              <a:ext cx="2467475" cy="1848594"/>
            </a:xfrm>
            <a:custGeom>
              <a:avLst/>
              <a:gdLst/>
              <a:ahLst/>
              <a:cxnLst/>
              <a:rect l="l" t="t" r="r" b="b"/>
              <a:pathLst>
                <a:path w="2467475" h="1848594" extrusionOk="0">
                  <a:moveTo>
                    <a:pt x="0" y="0"/>
                  </a:moveTo>
                  <a:lnTo>
                    <a:pt x="2467475" y="0"/>
                  </a:lnTo>
                  <a:lnTo>
                    <a:pt x="2467475" y="1848594"/>
                  </a:lnTo>
                  <a:lnTo>
                    <a:pt x="0" y="1848594"/>
                  </a:lnTo>
                  <a:close/>
                </a:path>
              </a:pathLst>
            </a:custGeom>
            <a:solidFill>
              <a:srgbClr val="6792B0"/>
            </a:solidFill>
            <a:ln>
              <a:noFill/>
            </a:ln>
          </p:spPr>
        </p:sp>
        <p:sp>
          <p:nvSpPr>
            <p:cNvPr id="244" name="Google Shape;244;p28"/>
            <p:cNvSpPr txBox="1"/>
            <p:nvPr/>
          </p:nvSpPr>
          <p:spPr>
            <a:xfrm>
              <a:off x="0" y="-123825"/>
              <a:ext cx="2467474" cy="1972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2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47" y="7088"/>
            <a:ext cx="4459654" cy="127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5" y="1621736"/>
            <a:ext cx="7271789" cy="352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8" name="Google Shape;248;p28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249" name="Google Shape;249;p28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250" name="Google Shape;250;p28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251" name="Google Shape;251;p28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252" name="Google Shape;252;p28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253" name="Google Shape;253;p28"/>
          <p:cNvSpPr txBox="1"/>
          <p:nvPr/>
        </p:nvSpPr>
        <p:spPr>
          <a:xfrm>
            <a:off x="897749" y="255375"/>
            <a:ext cx="2541226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254" name="Google Shape;254;p28"/>
          <p:cNvSpPr txBox="1"/>
          <p:nvPr/>
        </p:nvSpPr>
        <p:spPr>
          <a:xfrm>
            <a:off x="457275" y="846139"/>
            <a:ext cx="371272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latin typeface="Montserrat"/>
                <a:sym typeface="Montserrat"/>
              </a:rPr>
              <a:t>Gantt Chart</a:t>
            </a:r>
            <a:endParaRPr sz="700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"/>
            <a:ext cx="36942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4"/>
          <p:cNvSpPr/>
          <p:nvPr/>
        </p:nvSpPr>
        <p:spPr>
          <a:xfrm>
            <a:off x="240424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07" name="Google Shape;407;p34"/>
          <p:cNvSpPr txBox="1"/>
          <p:nvPr/>
        </p:nvSpPr>
        <p:spPr>
          <a:xfrm>
            <a:off x="4974859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/>
          </a:p>
        </p:txBody>
      </p:sp>
      <p:sp>
        <p:nvSpPr>
          <p:cNvPr id="408" name="Google Shape;408;p34"/>
          <p:cNvSpPr txBox="1"/>
          <p:nvPr/>
        </p:nvSpPr>
        <p:spPr>
          <a:xfrm>
            <a:off x="5663431" y="198221"/>
            <a:ext cx="400217" cy="21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/>
          </a:p>
        </p:txBody>
      </p:sp>
      <p:sp>
        <p:nvSpPr>
          <p:cNvPr id="409" name="Google Shape;409;p34"/>
          <p:cNvSpPr txBox="1"/>
          <p:nvPr/>
        </p:nvSpPr>
        <p:spPr>
          <a:xfrm>
            <a:off x="6352004" y="198221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</p:txBody>
      </p:sp>
      <p:sp>
        <p:nvSpPr>
          <p:cNvPr id="410" name="Google Shape;410;p34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Nunito Sans"/>
                <a:sym typeface="Nunito Sans"/>
              </a:rPr>
              <a:t>Rooms</a:t>
            </a:r>
            <a:endParaRPr sz="700" dirty="0"/>
          </a:p>
        </p:txBody>
      </p:sp>
      <p:sp>
        <p:nvSpPr>
          <p:cNvPr id="411" name="Google Shape;411;p34"/>
          <p:cNvSpPr txBox="1"/>
          <p:nvPr/>
        </p:nvSpPr>
        <p:spPr>
          <a:xfrm>
            <a:off x="8017420" y="198221"/>
            <a:ext cx="463262" cy="20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/>
          </a:p>
        </p:txBody>
      </p:sp>
      <p:sp>
        <p:nvSpPr>
          <p:cNvPr id="412" name="Google Shape;412;p34"/>
          <p:cNvSpPr txBox="1"/>
          <p:nvPr/>
        </p:nvSpPr>
        <p:spPr>
          <a:xfrm>
            <a:off x="740904" y="299845"/>
            <a:ext cx="2307787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Montserrat"/>
                <a:sym typeface="Montserrat"/>
              </a:rPr>
              <a:t>Hamro Booking Sewa</a:t>
            </a:r>
            <a:endParaRPr sz="500" dirty="0"/>
          </a:p>
        </p:txBody>
      </p:sp>
      <p:sp>
        <p:nvSpPr>
          <p:cNvPr id="413" name="Google Shape;413;p34"/>
          <p:cNvSpPr txBox="1"/>
          <p:nvPr/>
        </p:nvSpPr>
        <p:spPr>
          <a:xfrm>
            <a:off x="75488" y="644505"/>
            <a:ext cx="3543300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u="sng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Deliverables</a:t>
            </a:r>
            <a:endParaRPr sz="4200" b="1" u="sng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4"/>
          <p:cNvSpPr txBox="1"/>
          <p:nvPr/>
        </p:nvSpPr>
        <p:spPr>
          <a:xfrm>
            <a:off x="4808887" y="644505"/>
            <a:ext cx="432392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80071"/>
              </a:lnSpc>
            </a:pP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Find hotels based on price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range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&amp;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amenities, streamlining the booking process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.</a:t>
            </a:r>
            <a:endParaRPr sz="11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3769765" y="637526"/>
            <a:ext cx="948639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700" dirty="0"/>
          </a:p>
        </p:txBody>
      </p:sp>
      <p:sp>
        <p:nvSpPr>
          <p:cNvPr id="418" name="Google Shape;418;p34"/>
          <p:cNvSpPr txBox="1"/>
          <p:nvPr/>
        </p:nvSpPr>
        <p:spPr>
          <a:xfrm>
            <a:off x="4808887" y="1928515"/>
            <a:ext cx="4220813" cy="160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80071"/>
              </a:lnSpc>
            </a:pP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Access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to reviews and ratings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from guests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, offering insights into </a:t>
            </a:r>
            <a:r>
              <a:rPr lang="en-GB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overall </a:t>
            </a:r>
            <a:r>
              <a:rPr lang="en-GB" sz="1600" b="1" dirty="0">
                <a:solidFill>
                  <a:schemeClr val="tx1"/>
                </a:solidFill>
                <a:latin typeface="Nunito Sans" panose="020B0604020202020204" charset="0"/>
              </a:rPr>
              <a:t>experience, aiding in decision-making.</a:t>
            </a:r>
            <a:endParaRPr lang="en-US" sz="1600" b="1" dirty="0">
              <a:solidFill>
                <a:schemeClr val="tx1"/>
              </a:solidFill>
              <a:latin typeface="Nunito Sans" panose="020B0604020202020204" charset="0"/>
            </a:endParaRPr>
          </a:p>
          <a:p>
            <a:pPr marL="0" marR="0" lvl="0" indent="0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 smtClean="0">
                <a:solidFill>
                  <a:schemeClr val="tx1"/>
                </a:solidFill>
                <a:latin typeface="Nunito Sans" panose="020B0604020202020204" charset="0"/>
                <a:ea typeface="Nunito Sans"/>
                <a:cs typeface="Nunito Sans"/>
                <a:sym typeface="Nunito Sans"/>
              </a:rPr>
              <a:t> </a:t>
            </a:r>
            <a:endParaRPr sz="700" b="1" dirty="0">
              <a:solidFill>
                <a:schemeClr val="tx1"/>
              </a:solidFill>
              <a:latin typeface="Nunito Sans" panose="020B0604020202020204" charset="0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3774523" y="1928515"/>
            <a:ext cx="1034364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700" dirty="0"/>
          </a:p>
        </p:txBody>
      </p:sp>
      <p:sp>
        <p:nvSpPr>
          <p:cNvPr id="421" name="Google Shape;421;p34"/>
          <p:cNvSpPr txBox="1"/>
          <p:nvPr/>
        </p:nvSpPr>
        <p:spPr>
          <a:xfrm>
            <a:off x="4851750" y="3747528"/>
            <a:ext cx="4281057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80071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Access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to reliable customer support for assistance with bookings, </a:t>
            </a:r>
            <a:r>
              <a:rPr lang="en-US" sz="1600" b="1" dirty="0" smtClean="0">
                <a:solidFill>
                  <a:schemeClr val="tx1"/>
                </a:solidFill>
                <a:latin typeface="Nunito Sans" panose="020B0604020202020204" charset="0"/>
              </a:rPr>
              <a:t>and </a:t>
            </a:r>
            <a:r>
              <a:rPr lang="en-US" sz="1600" b="1" dirty="0">
                <a:solidFill>
                  <a:schemeClr val="tx1"/>
                </a:solidFill>
                <a:latin typeface="Nunito Sans" panose="020B0604020202020204" charset="0"/>
              </a:rPr>
              <a:t>queries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  <a:endParaRPr sz="1100" dirty="0"/>
          </a:p>
        </p:txBody>
      </p:sp>
      <p:sp>
        <p:nvSpPr>
          <p:cNvPr id="422" name="Google Shape;422;p34"/>
          <p:cNvSpPr txBox="1"/>
          <p:nvPr/>
        </p:nvSpPr>
        <p:spPr>
          <a:xfrm>
            <a:off x="3817386" y="3747528"/>
            <a:ext cx="1034364" cy="75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 dirty="0">
                <a:solidFill>
                  <a:srgbClr val="6792B0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D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3997" cy="349973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6"/>
          <p:cNvSpPr/>
          <p:nvPr/>
        </p:nvSpPr>
        <p:spPr>
          <a:xfrm>
            <a:off x="400217" y="219132"/>
            <a:ext cx="373792" cy="373792"/>
          </a:xfrm>
          <a:custGeom>
            <a:avLst/>
            <a:gdLst/>
            <a:ahLst/>
            <a:cxnLst/>
            <a:rect l="l" t="t" r="r" b="b"/>
            <a:pathLst>
              <a:path w="747584" h="747584" extrusionOk="0">
                <a:moveTo>
                  <a:pt x="0" y="0"/>
                </a:moveTo>
                <a:lnTo>
                  <a:pt x="747584" y="0"/>
                </a:lnTo>
                <a:lnTo>
                  <a:pt x="747584" y="747584"/>
                </a:lnTo>
                <a:lnTo>
                  <a:pt x="0" y="747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455" name="Google Shape;455;p36"/>
          <p:cNvGrpSpPr/>
          <p:nvPr/>
        </p:nvGrpSpPr>
        <p:grpSpPr>
          <a:xfrm>
            <a:off x="0" y="3264658"/>
            <a:ext cx="9144000" cy="1873374"/>
            <a:chOff x="0" y="-123825"/>
            <a:chExt cx="4816593" cy="986798"/>
          </a:xfrm>
        </p:grpSpPr>
        <p:sp>
          <p:nvSpPr>
            <p:cNvPr id="456" name="Google Shape;456;p36"/>
            <p:cNvSpPr/>
            <p:nvPr/>
          </p:nvSpPr>
          <p:spPr>
            <a:xfrm>
              <a:off x="0" y="0"/>
              <a:ext cx="4816592" cy="862973"/>
            </a:xfrm>
            <a:custGeom>
              <a:avLst/>
              <a:gdLst/>
              <a:ahLst/>
              <a:cxnLst/>
              <a:rect l="l" t="t" r="r" b="b"/>
              <a:pathLst>
                <a:path w="4816592" h="862973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62973"/>
                  </a:lnTo>
                  <a:lnTo>
                    <a:pt x="0" y="862973"/>
                  </a:lnTo>
                  <a:close/>
                </a:path>
              </a:pathLst>
            </a:custGeom>
            <a:solidFill>
              <a:srgbClr val="6792B0"/>
            </a:solidFill>
            <a:ln>
              <a:noFill/>
            </a:ln>
          </p:spPr>
        </p:sp>
        <p:sp>
          <p:nvSpPr>
            <p:cNvPr id="457" name="Google Shape;457;p36"/>
            <p:cNvSpPr txBox="1"/>
            <p:nvPr/>
          </p:nvSpPr>
          <p:spPr>
            <a:xfrm>
              <a:off x="0" y="-123825"/>
              <a:ext cx="4816593" cy="98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6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36"/>
          <p:cNvSpPr txBox="1"/>
          <p:nvPr/>
        </p:nvSpPr>
        <p:spPr>
          <a:xfrm>
            <a:off x="4974859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5663431" y="198221"/>
            <a:ext cx="4002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About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6402620" y="223043"/>
            <a:ext cx="5559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Hotels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7196296" y="198221"/>
            <a:ext cx="532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1"/>
                </a:solidFill>
                <a:latin typeface="Nunito Sans"/>
                <a:sym typeface="Nunito Sans"/>
              </a:rPr>
              <a:t>Rooms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8017419" y="198221"/>
            <a:ext cx="5512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Contac</a:t>
            </a:r>
            <a:r>
              <a:rPr lang="en" sz="1000" b="1" dirty="0" smtClean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</a:t>
            </a:r>
            <a:endParaRPr sz="700" dirty="0"/>
          </a:p>
        </p:txBody>
      </p:sp>
      <p:sp>
        <p:nvSpPr>
          <p:cNvPr id="463" name="Google Shape;463;p36"/>
          <p:cNvSpPr txBox="1"/>
          <p:nvPr/>
        </p:nvSpPr>
        <p:spPr>
          <a:xfrm>
            <a:off x="1565246" y="3651580"/>
            <a:ext cx="7432548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Thank </a:t>
            </a:r>
            <a:r>
              <a:rPr lang="en" sz="88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1565246" y="259282"/>
            <a:ext cx="22769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bg1"/>
                </a:solidFill>
                <a:latin typeface="Montserrat"/>
                <a:sym typeface="Montserrat"/>
              </a:rPr>
              <a:t>Hamro Booking Sewa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514350" y="3651580"/>
            <a:ext cx="688500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Navigation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Home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About 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Hotels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latin typeface="Nunito Sans"/>
                <a:sym typeface="Nunito Sans"/>
              </a:rPr>
              <a:t>Rooms</a:t>
            </a:r>
            <a:endParaRPr sz="7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Contact</a:t>
            </a:r>
            <a:endParaRPr sz="700" dirty="0"/>
          </a:p>
        </p:txBody>
      </p:sp>
      <p:cxnSp>
        <p:nvCxnSpPr>
          <p:cNvPr id="469" name="Google Shape;469;p36"/>
          <p:cNvCxnSpPr/>
          <p:nvPr/>
        </p:nvCxnSpPr>
        <p:spPr>
          <a:xfrm>
            <a:off x="6106017" y="4852233"/>
            <a:ext cx="227488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E5E2DD"/>
      </a:lt1>
      <a:dk2>
        <a:srgbClr val="000000"/>
      </a:dk2>
      <a:lt2>
        <a:srgbClr val="6792B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271</Words>
  <Application>Microsoft Office PowerPoint</Application>
  <PresentationFormat>On-screen Show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Nunito Sans Light</vt:lpstr>
      <vt:lpstr>Nunito Sans Black</vt:lpstr>
      <vt:lpstr>Nunito Sans</vt:lpstr>
      <vt:lpstr>Arial</vt:lpstr>
      <vt:lpstr>Montserrat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Little My</dc:creator>
  <cp:lastModifiedBy>Microsoft account</cp:lastModifiedBy>
  <cp:revision>45</cp:revision>
  <dcterms:modified xsi:type="dcterms:W3CDTF">2024-04-29T13:10:56Z</dcterms:modified>
</cp:coreProperties>
</file>