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7.jpg" ContentType="image/png"/>
  <Override PartName="/ppt/notesSlides/notesSlide6.xml" ContentType="application/vnd.openxmlformats-officedocument.presentationml.notesSlide+xml"/>
  <Override PartName="/ppt/media/image8.jpg" ContentType="image/png"/>
  <Override PartName="/ppt/notesSlides/notesSlide7.xml" ContentType="application/vnd.openxmlformats-officedocument.presentationml.notesSlide+xml"/>
  <Override PartName="/ppt/media/image9.jpg" ContentType="image/png"/>
  <Override PartName="/ppt/notesSlides/notesSlide8.xml" ContentType="application/vnd.openxmlformats-officedocument.presentationml.notesSlide+xml"/>
  <Override PartName="/ppt/media/image10.jpg" ContentType="image/png"/>
  <Override PartName="/ppt/notesSlides/notesSlide9.xml" ContentType="application/vnd.openxmlformats-officedocument.presentationml.notesSlide+xml"/>
  <Override PartName="/ppt/media/image11.jpg" ContentType="image/png"/>
  <Override PartName="/ppt/notesSlides/notesSlide10.xml" ContentType="application/vnd.openxmlformats-officedocument.presentationml.notesSlide+xml"/>
  <Override PartName="/ppt/media/image12.jpg" ContentType="image/pn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17"/>
  </p:notesMasterIdLst>
  <p:sldIdLst>
    <p:sldId id="256" r:id="rId3"/>
    <p:sldId id="258" r:id="rId4"/>
    <p:sldId id="260" r:id="rId5"/>
    <p:sldId id="263" r:id="rId6"/>
    <p:sldId id="274" r:id="rId7"/>
    <p:sldId id="273" r:id="rId8"/>
    <p:sldId id="262" r:id="rId9"/>
    <p:sldId id="271" r:id="rId10"/>
    <p:sldId id="276" r:id="rId11"/>
    <p:sldId id="275" r:id="rId12"/>
    <p:sldId id="272" r:id="rId13"/>
    <p:sldId id="261" r:id="rId14"/>
    <p:sldId id="267" r:id="rId15"/>
    <p:sldId id="269" r:id="rId16"/>
  </p:sldIdLst>
  <p:sldSz cx="9144000" cy="5143500" type="screen16x9"/>
  <p:notesSz cx="6858000" cy="9144000"/>
  <p:embeddedFontLst>
    <p:embeddedFont>
      <p:font typeface="Nunito Sans" panose="020B0604020202020204" charset="0"/>
      <p:regular r:id="rId18"/>
      <p:bold r:id="rId19"/>
      <p:italic r:id="rId20"/>
      <p:boldItalic r:id="rId21"/>
    </p:embeddedFont>
    <p:embeddedFont>
      <p:font typeface="Montserrat" panose="020B060402020202020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Nunito Sans Light" panose="020B0604020202020204" charset="0"/>
      <p:regular r:id="rId30"/>
      <p:bold r:id="rId31"/>
      <p:italic r:id="rId32"/>
      <p:boldItalic r:id="rId33"/>
    </p:embeddedFont>
    <p:embeddedFont>
      <p:font typeface="Nunito Sans Black" panose="020B0604020202020204" charset="0"/>
      <p:bold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84201" autoAdjust="0"/>
  </p:normalViewPr>
  <p:slideViewPr>
    <p:cSldViewPr snapToGrid="0">
      <p:cViewPr varScale="1">
        <p:scale>
          <a:sx n="83" d="100"/>
          <a:sy n="83" d="100"/>
        </p:scale>
        <p:origin x="102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ableStyles" Target="tableStyle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62599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2a9bb486b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292a9bb486b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1769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92a9bb486b_1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292a9bb486b_1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497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92a9bb486b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292a9bb486b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3834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92a9bb486b_1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92a9bb486b_1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1066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92a9bb486b_1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3" name="Google Shape;403;g292a9bb486b_1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2724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92a9bb486b_1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g292a9bb486b_1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8963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2a9bb486b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g292a9bb486b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4497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92a9bb486b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292a9bb486b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3246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92a9bb486b_1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292a9bb486b_1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4844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92a9bb486b_1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292a9bb486b_1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9202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92a9bb486b_1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292a9bb486b_1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5978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92a9bb486b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292a9bb486b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5805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92a9bb486b_1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292a9bb486b_1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4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92a9bb486b_1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292a9bb486b_1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4348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2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1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2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3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4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marL="1371600" lvl="2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marL="2286000" lvl="4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marL="2743200" lvl="5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2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0"/>
          <p:cNvSpPr>
            <a:spLocks noGrp="1"/>
          </p:cNvSpPr>
          <p:nvPr>
            <p:ph type="pic" idx="2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469116" y="3487857"/>
            <a:ext cx="8264874" cy="1655616"/>
            <a:chOff x="0" y="-123825"/>
            <a:chExt cx="4353600" cy="872111"/>
          </a:xfrm>
        </p:grpSpPr>
        <p:sp>
          <p:nvSpPr>
            <p:cNvPr id="17" name="Google Shape;17;p3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18" name="Google Shape;18;p3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" name="Google Shape;19;p3"/>
          <p:cNvGrpSpPr/>
          <p:nvPr/>
        </p:nvGrpSpPr>
        <p:grpSpPr>
          <a:xfrm>
            <a:off x="567416" y="1"/>
            <a:ext cx="8264883" cy="1420546"/>
            <a:chOff x="0" y="0"/>
            <a:chExt cx="4353605" cy="748286"/>
          </a:xfrm>
        </p:grpSpPr>
        <p:sp>
          <p:nvSpPr>
            <p:cNvPr id="20" name="Google Shape;20;p3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21" name="Google Shape;21;p3"/>
            <p:cNvSpPr txBox="1"/>
            <p:nvPr/>
          </p:nvSpPr>
          <p:spPr>
            <a:xfrm>
              <a:off x="5" y="65"/>
              <a:ext cx="4353600" cy="74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7323775" y="371838"/>
            <a:ext cx="1410131" cy="4771668"/>
            <a:chOff x="0" y="-123825"/>
            <a:chExt cx="4353600" cy="872111"/>
          </a:xfrm>
        </p:grpSpPr>
        <p:sp>
          <p:nvSpPr>
            <p:cNvPr id="27" name="Google Shape;27;p4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28" name="Google Shape;28;p4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" name="Google Shape;34;p5"/>
          <p:cNvGrpSpPr/>
          <p:nvPr/>
        </p:nvGrpSpPr>
        <p:grpSpPr>
          <a:xfrm>
            <a:off x="7432334" y="4092124"/>
            <a:ext cx="1410131" cy="1051417"/>
            <a:chOff x="0" y="-123825"/>
            <a:chExt cx="4353600" cy="872111"/>
          </a:xfrm>
        </p:grpSpPr>
        <p:sp>
          <p:nvSpPr>
            <p:cNvPr id="35" name="Google Shape;35;p5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36" name="Google Shape;36;p5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5"/>
          <p:cNvGrpSpPr/>
          <p:nvPr/>
        </p:nvGrpSpPr>
        <p:grpSpPr>
          <a:xfrm>
            <a:off x="5649634" y="4092124"/>
            <a:ext cx="1410131" cy="1051417"/>
            <a:chOff x="0" y="-123825"/>
            <a:chExt cx="4353600" cy="872111"/>
          </a:xfrm>
        </p:grpSpPr>
        <p:sp>
          <p:nvSpPr>
            <p:cNvPr id="38" name="Google Shape;38;p5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39" name="Google Shape;39;p5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" name="Google Shape;40;p5"/>
          <p:cNvGrpSpPr/>
          <p:nvPr/>
        </p:nvGrpSpPr>
        <p:grpSpPr>
          <a:xfrm>
            <a:off x="3866934" y="4092124"/>
            <a:ext cx="1410131" cy="1051417"/>
            <a:chOff x="0" y="-123825"/>
            <a:chExt cx="4353600" cy="872111"/>
          </a:xfrm>
        </p:grpSpPr>
        <p:sp>
          <p:nvSpPr>
            <p:cNvPr id="41" name="Google Shape;41;p5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42" name="Google Shape;42;p5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5"/>
          <p:cNvGrpSpPr/>
          <p:nvPr/>
        </p:nvGrpSpPr>
        <p:grpSpPr>
          <a:xfrm>
            <a:off x="2084234" y="4092124"/>
            <a:ext cx="1410131" cy="1051417"/>
            <a:chOff x="0" y="-123825"/>
            <a:chExt cx="4353600" cy="872111"/>
          </a:xfrm>
        </p:grpSpPr>
        <p:sp>
          <p:nvSpPr>
            <p:cNvPr id="44" name="Google Shape;44;p5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45" name="Google Shape;45;p5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" name="Google Shape;46;p5"/>
          <p:cNvGrpSpPr/>
          <p:nvPr/>
        </p:nvGrpSpPr>
        <p:grpSpPr>
          <a:xfrm>
            <a:off x="301534" y="4092124"/>
            <a:ext cx="1410131" cy="1051417"/>
            <a:chOff x="0" y="-123825"/>
            <a:chExt cx="4353600" cy="872111"/>
          </a:xfrm>
        </p:grpSpPr>
        <p:sp>
          <p:nvSpPr>
            <p:cNvPr id="47" name="Google Shape;47;p5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48" name="Google Shape;48;p5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" name="Google Shape;52;p6"/>
          <p:cNvGrpSpPr/>
          <p:nvPr/>
        </p:nvGrpSpPr>
        <p:grpSpPr>
          <a:xfrm>
            <a:off x="469116" y="3487857"/>
            <a:ext cx="8264874" cy="1655616"/>
            <a:chOff x="0" y="-123825"/>
            <a:chExt cx="4353600" cy="872111"/>
          </a:xfrm>
        </p:grpSpPr>
        <p:sp>
          <p:nvSpPr>
            <p:cNvPr id="53" name="Google Shape;53;p6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54" name="Google Shape;54;p6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" name="Google Shape;58;p7"/>
          <p:cNvGrpSpPr/>
          <p:nvPr/>
        </p:nvGrpSpPr>
        <p:grpSpPr>
          <a:xfrm>
            <a:off x="7678067" y="2961530"/>
            <a:ext cx="1465857" cy="1655616"/>
            <a:chOff x="0" y="-123825"/>
            <a:chExt cx="4353600" cy="872111"/>
          </a:xfrm>
        </p:grpSpPr>
        <p:sp>
          <p:nvSpPr>
            <p:cNvPr id="59" name="Google Shape;59;p7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60" name="Google Shape;60;p7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" name="Google Shape;61;p7"/>
          <p:cNvGrpSpPr/>
          <p:nvPr/>
        </p:nvGrpSpPr>
        <p:grpSpPr>
          <a:xfrm>
            <a:off x="7678067" y="526355"/>
            <a:ext cx="1465857" cy="1655616"/>
            <a:chOff x="0" y="-123825"/>
            <a:chExt cx="4353600" cy="872111"/>
          </a:xfrm>
        </p:grpSpPr>
        <p:sp>
          <p:nvSpPr>
            <p:cNvPr id="62" name="Google Shape;62;p7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63" name="Google Shape;63;p7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0" name="Google Shape;70;p8"/>
          <p:cNvGrpSpPr/>
          <p:nvPr/>
        </p:nvGrpSpPr>
        <p:grpSpPr>
          <a:xfrm>
            <a:off x="3866934" y="4092124"/>
            <a:ext cx="1410131" cy="1051417"/>
            <a:chOff x="0" y="-123825"/>
            <a:chExt cx="4353600" cy="872111"/>
          </a:xfrm>
        </p:grpSpPr>
        <p:sp>
          <p:nvSpPr>
            <p:cNvPr id="71" name="Google Shape;71;p8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E5E2DD"/>
            </a:solidFill>
            <a:ln>
              <a:noFill/>
            </a:ln>
          </p:spPr>
        </p:sp>
        <p:sp>
          <p:nvSpPr>
            <p:cNvPr id="72" name="Google Shape;72;p8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solidFill>
              <a:srgbClr val="E5E2DD"/>
            </a:solidFill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8"/>
          <p:cNvGrpSpPr/>
          <p:nvPr/>
        </p:nvGrpSpPr>
        <p:grpSpPr>
          <a:xfrm>
            <a:off x="2084234" y="4092124"/>
            <a:ext cx="1410131" cy="1051417"/>
            <a:chOff x="0" y="-123825"/>
            <a:chExt cx="4353600" cy="872111"/>
          </a:xfrm>
        </p:grpSpPr>
        <p:sp>
          <p:nvSpPr>
            <p:cNvPr id="74" name="Google Shape;74;p8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75" name="Google Shape;75;p8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9" name="Google Shape;79;p9"/>
          <p:cNvGrpSpPr/>
          <p:nvPr/>
        </p:nvGrpSpPr>
        <p:grpSpPr>
          <a:xfrm>
            <a:off x="-50" y="-68900"/>
            <a:ext cx="9143866" cy="3411524"/>
            <a:chOff x="0" y="-123825"/>
            <a:chExt cx="4353600" cy="872111"/>
          </a:xfrm>
        </p:grpSpPr>
        <p:sp>
          <p:nvSpPr>
            <p:cNvPr id="80" name="Google Shape;80;p9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81" name="Google Shape;81;p9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 Light"/>
              <a:buChar char="○"/>
              <a:defRPr>
                <a:solidFill>
                  <a:schemeClr val="dk2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 Light"/>
              <a:buChar char="■"/>
              <a:defRPr>
                <a:solidFill>
                  <a:schemeClr val="dk2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 Light"/>
              <a:buChar char="●"/>
              <a:defRPr>
                <a:solidFill>
                  <a:schemeClr val="dk2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 Light"/>
              <a:buChar char="○"/>
              <a:defRPr>
                <a:solidFill>
                  <a:schemeClr val="dk2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 Light"/>
              <a:buChar char="■"/>
              <a:defRPr>
                <a:solidFill>
                  <a:schemeClr val="dk2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 Light"/>
              <a:buChar char="●"/>
              <a:defRPr>
                <a:solidFill>
                  <a:schemeClr val="dk2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 Light"/>
              <a:buChar char="○"/>
              <a:defRPr>
                <a:solidFill>
                  <a:schemeClr val="dk2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 Light"/>
              <a:buChar char="■"/>
              <a:defRPr>
                <a:solidFill>
                  <a:schemeClr val="dk2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859" y="572013"/>
            <a:ext cx="4140145" cy="438013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 txBox="1"/>
          <p:nvPr/>
        </p:nvSpPr>
        <p:spPr>
          <a:xfrm>
            <a:off x="4974859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Home</a:t>
            </a:r>
            <a:endParaRPr sz="700"/>
          </a:p>
        </p:txBody>
      </p:sp>
      <p:sp>
        <p:nvSpPr>
          <p:cNvPr id="166" name="Google Shape;166;p23"/>
          <p:cNvSpPr txBox="1"/>
          <p:nvPr/>
        </p:nvSpPr>
        <p:spPr>
          <a:xfrm>
            <a:off x="5663431" y="198221"/>
            <a:ext cx="4002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Menu</a:t>
            </a:r>
            <a:endParaRPr sz="700" dirty="0"/>
          </a:p>
        </p:txBody>
      </p:sp>
      <p:sp>
        <p:nvSpPr>
          <p:cNvPr id="167" name="Google Shape;167;p23"/>
          <p:cNvSpPr txBox="1"/>
          <p:nvPr/>
        </p:nvSpPr>
        <p:spPr>
          <a:xfrm>
            <a:off x="6352004" y="198221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Hotels</a:t>
            </a:r>
            <a:endParaRPr sz="700" dirty="0"/>
          </a:p>
        </p:txBody>
      </p:sp>
      <p:sp>
        <p:nvSpPr>
          <p:cNvPr id="168" name="Google Shape;168;p23"/>
          <p:cNvSpPr txBox="1"/>
          <p:nvPr/>
        </p:nvSpPr>
        <p:spPr>
          <a:xfrm>
            <a:off x="7196296" y="198221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Rooms</a:t>
            </a:r>
            <a:endParaRPr sz="700" dirty="0"/>
          </a:p>
        </p:txBody>
      </p:sp>
      <p:sp>
        <p:nvSpPr>
          <p:cNvPr id="169" name="Google Shape;169;p23"/>
          <p:cNvSpPr txBox="1"/>
          <p:nvPr/>
        </p:nvSpPr>
        <p:spPr>
          <a:xfrm>
            <a:off x="8017420" y="198221"/>
            <a:ext cx="463262" cy="2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/>
          </a:p>
        </p:txBody>
      </p:sp>
      <p:sp>
        <p:nvSpPr>
          <p:cNvPr id="170" name="Google Shape;170;p23"/>
          <p:cNvSpPr txBox="1"/>
          <p:nvPr/>
        </p:nvSpPr>
        <p:spPr>
          <a:xfrm>
            <a:off x="2977402" y="4121147"/>
            <a:ext cx="310741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 smtClean="0">
                <a:latin typeface="Montserrat"/>
                <a:sym typeface="Montserrat"/>
              </a:rPr>
              <a:t>Laxman Parajuli</a:t>
            </a:r>
          </a:p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 smtClean="0">
                <a:latin typeface="Montserrat"/>
                <a:sym typeface="Montserrat"/>
              </a:rPr>
              <a:t>Sandhya Banstola</a:t>
            </a:r>
          </a:p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 smtClean="0">
                <a:latin typeface="Montserrat"/>
                <a:sym typeface="Montserrat"/>
              </a:rPr>
              <a:t>Ujjwal Adhikari</a:t>
            </a:r>
            <a:endParaRPr sz="700" dirty="0"/>
          </a:p>
        </p:txBody>
      </p:sp>
      <p:sp>
        <p:nvSpPr>
          <p:cNvPr id="171" name="Google Shape;171;p23"/>
          <p:cNvSpPr/>
          <p:nvPr/>
        </p:nvSpPr>
        <p:spPr>
          <a:xfrm>
            <a:off x="400217" y="3048732"/>
            <a:ext cx="3657600" cy="372410"/>
          </a:xfrm>
          <a:custGeom>
            <a:avLst/>
            <a:gdLst/>
            <a:ahLst/>
            <a:cxnLst/>
            <a:rect l="l" t="t" r="r" b="b"/>
            <a:pathLst>
              <a:path w="7315200" h="744820" extrusionOk="0">
                <a:moveTo>
                  <a:pt x="0" y="0"/>
                </a:moveTo>
                <a:lnTo>
                  <a:pt x="7315200" y="0"/>
                </a:lnTo>
                <a:lnTo>
                  <a:pt x="7315200" y="744820"/>
                </a:lnTo>
                <a:lnTo>
                  <a:pt x="0" y="7448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2" name="Google Shape;172;p23"/>
          <p:cNvSpPr txBox="1"/>
          <p:nvPr/>
        </p:nvSpPr>
        <p:spPr>
          <a:xfrm>
            <a:off x="400217" y="1435739"/>
            <a:ext cx="4574642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b="1" dirty="0">
                <a:latin typeface="Montserrat"/>
                <a:sym typeface="Montserrat"/>
              </a:rPr>
              <a:t>	</a:t>
            </a:r>
            <a:r>
              <a:rPr lang="en" sz="4700" b="1" dirty="0" smtClean="0">
                <a:latin typeface="Montserrat"/>
                <a:sym typeface="Montserrat"/>
              </a:rPr>
              <a:t>Hamro Booking Sewa</a:t>
            </a:r>
            <a:endParaRPr sz="700" dirty="0"/>
          </a:p>
        </p:txBody>
      </p:sp>
      <p:sp>
        <p:nvSpPr>
          <p:cNvPr id="173" name="Google Shape;173;p23"/>
          <p:cNvSpPr txBox="1"/>
          <p:nvPr/>
        </p:nvSpPr>
        <p:spPr>
          <a:xfrm>
            <a:off x="711146" y="3087136"/>
            <a:ext cx="3376210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rgbClr val="6792B0"/>
                </a:solidFill>
                <a:latin typeface="Montserrat"/>
                <a:ea typeface="Montserrat"/>
                <a:cs typeface="Montserrat"/>
                <a:sym typeface="Montserrat"/>
              </a:rPr>
              <a:t>Start searching for </a:t>
            </a:r>
            <a:r>
              <a:rPr lang="en" b="0" i="0" u="none" strike="noStrike" cap="none" dirty="0" smtClean="0">
                <a:solidFill>
                  <a:srgbClr val="6792B0"/>
                </a:solidFill>
                <a:latin typeface="Montserrat"/>
                <a:ea typeface="Montserrat"/>
                <a:cs typeface="Montserrat"/>
                <a:sym typeface="Montserrat"/>
              </a:rPr>
              <a:t>your hotel room</a:t>
            </a:r>
            <a:endParaRPr sz="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679" y="196881"/>
            <a:ext cx="577431" cy="56881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92B0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/>
          <p:nvPr/>
        </p:nvSpPr>
        <p:spPr>
          <a:xfrm>
            <a:off x="4974859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/>
          </a:p>
        </p:txBody>
      </p:sp>
      <p:sp>
        <p:nvSpPr>
          <p:cNvPr id="308" name="Google Shape;308;p30"/>
          <p:cNvSpPr txBox="1"/>
          <p:nvPr/>
        </p:nvSpPr>
        <p:spPr>
          <a:xfrm>
            <a:off x="5663431" y="198221"/>
            <a:ext cx="4002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Menu</a:t>
            </a:r>
            <a:endParaRPr sz="700" dirty="0"/>
          </a:p>
        </p:txBody>
      </p:sp>
      <p:sp>
        <p:nvSpPr>
          <p:cNvPr id="309" name="Google Shape;309;p30"/>
          <p:cNvSpPr txBox="1"/>
          <p:nvPr/>
        </p:nvSpPr>
        <p:spPr>
          <a:xfrm>
            <a:off x="6352004" y="198221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Hotels</a:t>
            </a:r>
            <a:endParaRPr sz="700" dirty="0"/>
          </a:p>
        </p:txBody>
      </p:sp>
      <p:sp>
        <p:nvSpPr>
          <p:cNvPr id="310" name="Google Shape;310;p30"/>
          <p:cNvSpPr txBox="1"/>
          <p:nvPr/>
        </p:nvSpPr>
        <p:spPr>
          <a:xfrm>
            <a:off x="7196296" y="198221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latin typeface="Nunito Sans"/>
                <a:sym typeface="Nunito Sans"/>
              </a:rPr>
              <a:t>Rooms</a:t>
            </a:r>
            <a:endParaRPr sz="700" dirty="0"/>
          </a:p>
        </p:txBody>
      </p:sp>
      <p:sp>
        <p:nvSpPr>
          <p:cNvPr id="311" name="Google Shape;311;p30"/>
          <p:cNvSpPr txBox="1"/>
          <p:nvPr/>
        </p:nvSpPr>
        <p:spPr>
          <a:xfrm>
            <a:off x="8017420" y="198221"/>
            <a:ext cx="463262" cy="2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/>
          </a:p>
        </p:txBody>
      </p:sp>
      <p:sp>
        <p:nvSpPr>
          <p:cNvPr id="312" name="Google Shape;312;p30"/>
          <p:cNvSpPr txBox="1"/>
          <p:nvPr/>
        </p:nvSpPr>
        <p:spPr>
          <a:xfrm>
            <a:off x="897750" y="255375"/>
            <a:ext cx="2235867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latin typeface="Montserrat"/>
                <a:sym typeface="Montserrat"/>
              </a:rPr>
              <a:t>Hamro Booking Sewa</a:t>
            </a:r>
            <a:endParaRPr sz="500" dirty="0"/>
          </a:p>
        </p:txBody>
      </p:sp>
      <p:sp>
        <p:nvSpPr>
          <p:cNvPr id="320" name="Google Shape;320;p30"/>
          <p:cNvSpPr txBox="1"/>
          <p:nvPr/>
        </p:nvSpPr>
        <p:spPr>
          <a:xfrm>
            <a:off x="2015683" y="-87214"/>
            <a:ext cx="3370968" cy="77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u="sng" dirty="0" smtClean="0">
                <a:solidFill>
                  <a:schemeClr val="bg1"/>
                </a:solidFill>
                <a:latin typeface="Montserrat"/>
                <a:sym typeface="Montserrat"/>
              </a:rPr>
              <a:t>DFD 2</a:t>
            </a:r>
            <a:endParaRPr sz="1800" u="sng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2" t="888" r="4657" b="6666"/>
          <a:stretch/>
        </p:blipFill>
        <p:spPr>
          <a:xfrm>
            <a:off x="897750" y="674055"/>
            <a:ext cx="7119669" cy="4469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50" y="128257"/>
            <a:ext cx="475022" cy="47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1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2DD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9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1" y="1530526"/>
            <a:ext cx="1835782" cy="138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9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52" y="1234440"/>
            <a:ext cx="5663068" cy="3909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9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1" y="3326130"/>
            <a:ext cx="1890548" cy="1399904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9"/>
          <p:cNvSpPr txBox="1"/>
          <p:nvPr/>
        </p:nvSpPr>
        <p:spPr>
          <a:xfrm>
            <a:off x="4974859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/>
          </a:p>
        </p:txBody>
      </p:sp>
      <p:sp>
        <p:nvSpPr>
          <p:cNvPr id="283" name="Google Shape;283;p29"/>
          <p:cNvSpPr txBox="1"/>
          <p:nvPr/>
        </p:nvSpPr>
        <p:spPr>
          <a:xfrm>
            <a:off x="5663431" y="198221"/>
            <a:ext cx="4002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Menu</a:t>
            </a:r>
            <a:endParaRPr sz="700" dirty="0"/>
          </a:p>
        </p:txBody>
      </p:sp>
      <p:sp>
        <p:nvSpPr>
          <p:cNvPr id="284" name="Google Shape;284;p29"/>
          <p:cNvSpPr txBox="1"/>
          <p:nvPr/>
        </p:nvSpPr>
        <p:spPr>
          <a:xfrm>
            <a:off x="6352004" y="198221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latin typeface="Nunito Sans"/>
                <a:sym typeface="Nunito Sans"/>
              </a:rPr>
              <a:t>Hotels</a:t>
            </a:r>
            <a:endParaRPr sz="700" dirty="0"/>
          </a:p>
        </p:txBody>
      </p:sp>
      <p:sp>
        <p:nvSpPr>
          <p:cNvPr id="285" name="Google Shape;285;p29"/>
          <p:cNvSpPr txBox="1"/>
          <p:nvPr/>
        </p:nvSpPr>
        <p:spPr>
          <a:xfrm>
            <a:off x="7196296" y="198221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Rooms</a:t>
            </a:r>
            <a:endParaRPr sz="700" dirty="0"/>
          </a:p>
        </p:txBody>
      </p:sp>
      <p:sp>
        <p:nvSpPr>
          <p:cNvPr id="286" name="Google Shape;286;p29"/>
          <p:cNvSpPr txBox="1"/>
          <p:nvPr/>
        </p:nvSpPr>
        <p:spPr>
          <a:xfrm>
            <a:off x="8017420" y="198221"/>
            <a:ext cx="463262" cy="2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/>
          </a:p>
        </p:txBody>
      </p:sp>
      <p:sp>
        <p:nvSpPr>
          <p:cNvPr id="287" name="Google Shape;287;p29"/>
          <p:cNvSpPr txBox="1"/>
          <p:nvPr/>
        </p:nvSpPr>
        <p:spPr>
          <a:xfrm>
            <a:off x="897751" y="255375"/>
            <a:ext cx="2318060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latin typeface="Montserrat"/>
                <a:sym typeface="Montserrat"/>
              </a:rPr>
              <a:t>Hamro Booking Sewa</a:t>
            </a:r>
            <a:endParaRPr sz="500" dirty="0"/>
          </a:p>
        </p:txBody>
      </p:sp>
      <p:sp>
        <p:nvSpPr>
          <p:cNvPr id="288" name="Google Shape;288;p29"/>
          <p:cNvSpPr txBox="1"/>
          <p:nvPr/>
        </p:nvSpPr>
        <p:spPr>
          <a:xfrm>
            <a:off x="185019" y="718054"/>
            <a:ext cx="3985356" cy="74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i="0" u="sng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Methodology</a:t>
            </a:r>
            <a:endParaRPr sz="700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019" y="106257"/>
            <a:ext cx="517956" cy="51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2DD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28"/>
          <p:cNvGrpSpPr/>
          <p:nvPr/>
        </p:nvGrpSpPr>
        <p:grpSpPr>
          <a:xfrm>
            <a:off x="0" y="-235074"/>
            <a:ext cx="4684348" cy="3744514"/>
            <a:chOff x="0" y="-123825"/>
            <a:chExt cx="2467475" cy="1972419"/>
          </a:xfrm>
        </p:grpSpPr>
        <p:sp>
          <p:nvSpPr>
            <p:cNvPr id="243" name="Google Shape;243;p28"/>
            <p:cNvSpPr/>
            <p:nvPr/>
          </p:nvSpPr>
          <p:spPr>
            <a:xfrm>
              <a:off x="0" y="0"/>
              <a:ext cx="2467475" cy="1848594"/>
            </a:xfrm>
            <a:custGeom>
              <a:avLst/>
              <a:gdLst/>
              <a:ahLst/>
              <a:cxnLst/>
              <a:rect l="l" t="t" r="r" b="b"/>
              <a:pathLst>
                <a:path w="2467475" h="1848594" extrusionOk="0">
                  <a:moveTo>
                    <a:pt x="0" y="0"/>
                  </a:moveTo>
                  <a:lnTo>
                    <a:pt x="2467475" y="0"/>
                  </a:lnTo>
                  <a:lnTo>
                    <a:pt x="2467475" y="1848594"/>
                  </a:lnTo>
                  <a:lnTo>
                    <a:pt x="0" y="1848594"/>
                  </a:lnTo>
                  <a:close/>
                </a:path>
              </a:pathLst>
            </a:custGeom>
            <a:solidFill>
              <a:srgbClr val="6792B0"/>
            </a:solidFill>
            <a:ln>
              <a:noFill/>
            </a:ln>
          </p:spPr>
        </p:sp>
        <p:sp>
          <p:nvSpPr>
            <p:cNvPr id="244" name="Google Shape;244;p28"/>
            <p:cNvSpPr txBox="1"/>
            <p:nvPr/>
          </p:nvSpPr>
          <p:spPr>
            <a:xfrm>
              <a:off x="0" y="-123825"/>
              <a:ext cx="2467474" cy="19724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5" name="Google Shape;245;p2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347" y="7088"/>
            <a:ext cx="4459654" cy="1278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8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5" y="1621736"/>
            <a:ext cx="7271789" cy="352176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8"/>
          <p:cNvSpPr txBox="1"/>
          <p:nvPr/>
        </p:nvSpPr>
        <p:spPr>
          <a:xfrm>
            <a:off x="4974859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/>
          </a:p>
        </p:txBody>
      </p:sp>
      <p:sp>
        <p:nvSpPr>
          <p:cNvPr id="249" name="Google Shape;249;p28"/>
          <p:cNvSpPr txBox="1"/>
          <p:nvPr/>
        </p:nvSpPr>
        <p:spPr>
          <a:xfrm>
            <a:off x="5663431" y="198221"/>
            <a:ext cx="4002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Menu</a:t>
            </a:r>
            <a:endParaRPr sz="700" dirty="0"/>
          </a:p>
        </p:txBody>
      </p:sp>
      <p:sp>
        <p:nvSpPr>
          <p:cNvPr id="250" name="Google Shape;250;p28"/>
          <p:cNvSpPr txBox="1"/>
          <p:nvPr/>
        </p:nvSpPr>
        <p:spPr>
          <a:xfrm>
            <a:off x="6352004" y="198221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latin typeface="Nunito Sans"/>
                <a:sym typeface="Nunito Sans"/>
              </a:rPr>
              <a:t>Hotels</a:t>
            </a:r>
            <a:endParaRPr sz="700" dirty="0"/>
          </a:p>
        </p:txBody>
      </p:sp>
      <p:sp>
        <p:nvSpPr>
          <p:cNvPr id="251" name="Google Shape;251;p28"/>
          <p:cNvSpPr txBox="1"/>
          <p:nvPr/>
        </p:nvSpPr>
        <p:spPr>
          <a:xfrm>
            <a:off x="7196296" y="198221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Rooms</a:t>
            </a:r>
            <a:endParaRPr sz="700" dirty="0"/>
          </a:p>
        </p:txBody>
      </p:sp>
      <p:sp>
        <p:nvSpPr>
          <p:cNvPr id="252" name="Google Shape;252;p28"/>
          <p:cNvSpPr txBox="1"/>
          <p:nvPr/>
        </p:nvSpPr>
        <p:spPr>
          <a:xfrm>
            <a:off x="8017420" y="198221"/>
            <a:ext cx="463262" cy="2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/>
          </a:p>
        </p:txBody>
      </p:sp>
      <p:sp>
        <p:nvSpPr>
          <p:cNvPr id="253" name="Google Shape;253;p28"/>
          <p:cNvSpPr txBox="1"/>
          <p:nvPr/>
        </p:nvSpPr>
        <p:spPr>
          <a:xfrm>
            <a:off x="897749" y="255375"/>
            <a:ext cx="2541226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latin typeface="Montserrat"/>
                <a:sym typeface="Montserrat"/>
              </a:rPr>
              <a:t>Hamro Booking Sewa</a:t>
            </a:r>
            <a:endParaRPr sz="500" dirty="0"/>
          </a:p>
        </p:txBody>
      </p:sp>
      <p:sp>
        <p:nvSpPr>
          <p:cNvPr id="254" name="Google Shape;254;p28"/>
          <p:cNvSpPr txBox="1"/>
          <p:nvPr/>
        </p:nvSpPr>
        <p:spPr>
          <a:xfrm>
            <a:off x="457275" y="846139"/>
            <a:ext cx="3712725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u="sng" dirty="0" smtClean="0">
                <a:latin typeface="Montserrat"/>
                <a:sym typeface="Montserrat"/>
              </a:rPr>
              <a:t>Gantt Chart</a:t>
            </a:r>
            <a:endParaRPr sz="700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444" y="167953"/>
            <a:ext cx="467049" cy="4761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2DD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3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0"/>
            <a:ext cx="369427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4"/>
          <p:cNvSpPr txBox="1"/>
          <p:nvPr/>
        </p:nvSpPr>
        <p:spPr>
          <a:xfrm>
            <a:off x="4974859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/>
          </a:p>
        </p:txBody>
      </p:sp>
      <p:sp>
        <p:nvSpPr>
          <p:cNvPr id="408" name="Google Shape;408;p34"/>
          <p:cNvSpPr txBox="1"/>
          <p:nvPr/>
        </p:nvSpPr>
        <p:spPr>
          <a:xfrm>
            <a:off x="5663431" y="198221"/>
            <a:ext cx="4002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Menu</a:t>
            </a:r>
            <a:endParaRPr sz="700" dirty="0"/>
          </a:p>
        </p:txBody>
      </p:sp>
      <p:sp>
        <p:nvSpPr>
          <p:cNvPr id="409" name="Google Shape;409;p34"/>
          <p:cNvSpPr txBox="1"/>
          <p:nvPr/>
        </p:nvSpPr>
        <p:spPr>
          <a:xfrm>
            <a:off x="6352004" y="198221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Hotels</a:t>
            </a:r>
            <a:endParaRPr sz="700" dirty="0"/>
          </a:p>
        </p:txBody>
      </p:sp>
      <p:sp>
        <p:nvSpPr>
          <p:cNvPr id="410" name="Google Shape;410;p34"/>
          <p:cNvSpPr txBox="1"/>
          <p:nvPr/>
        </p:nvSpPr>
        <p:spPr>
          <a:xfrm>
            <a:off x="7196296" y="198221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latin typeface="Nunito Sans"/>
                <a:sym typeface="Nunito Sans"/>
              </a:rPr>
              <a:t>Rooms</a:t>
            </a:r>
            <a:endParaRPr sz="700" dirty="0"/>
          </a:p>
        </p:txBody>
      </p:sp>
      <p:sp>
        <p:nvSpPr>
          <p:cNvPr id="411" name="Google Shape;411;p34"/>
          <p:cNvSpPr txBox="1"/>
          <p:nvPr/>
        </p:nvSpPr>
        <p:spPr>
          <a:xfrm>
            <a:off x="8017420" y="198221"/>
            <a:ext cx="463262" cy="2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/>
          </a:p>
        </p:txBody>
      </p:sp>
      <p:sp>
        <p:nvSpPr>
          <p:cNvPr id="412" name="Google Shape;412;p34"/>
          <p:cNvSpPr txBox="1"/>
          <p:nvPr/>
        </p:nvSpPr>
        <p:spPr>
          <a:xfrm>
            <a:off x="740904" y="299845"/>
            <a:ext cx="2307787" cy="21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latin typeface="Montserrat"/>
                <a:sym typeface="Montserrat"/>
              </a:rPr>
              <a:t>Hamro Booking Sewa</a:t>
            </a:r>
            <a:endParaRPr sz="500" dirty="0"/>
          </a:p>
        </p:txBody>
      </p:sp>
      <p:sp>
        <p:nvSpPr>
          <p:cNvPr id="413" name="Google Shape;413;p34"/>
          <p:cNvSpPr txBox="1"/>
          <p:nvPr/>
        </p:nvSpPr>
        <p:spPr>
          <a:xfrm>
            <a:off x="791268" y="613230"/>
            <a:ext cx="3543300" cy="74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u="sng" dirty="0" smtClean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sz="4200" b="1" u="sng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34"/>
          <p:cNvSpPr txBox="1"/>
          <p:nvPr/>
        </p:nvSpPr>
        <p:spPr>
          <a:xfrm>
            <a:off x="4808887" y="644505"/>
            <a:ext cx="4323920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80071"/>
              </a:lnSpc>
            </a:pPr>
            <a:r>
              <a:rPr lang="en-US" sz="1600" b="1" dirty="0">
                <a:solidFill>
                  <a:schemeClr val="tx1"/>
                </a:solidFill>
                <a:latin typeface="Nunito Sans" panose="020B0604020202020204" charset="0"/>
              </a:rPr>
              <a:t>Find hotels based on price </a:t>
            </a:r>
            <a:r>
              <a:rPr lang="en-US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range</a:t>
            </a:r>
            <a:r>
              <a:rPr lang="en-US" sz="1600" b="1" dirty="0">
                <a:solidFill>
                  <a:schemeClr val="tx1"/>
                </a:solidFill>
                <a:latin typeface="Nunito Sans" panose="020B0604020202020204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streamlining </a:t>
            </a:r>
            <a:r>
              <a:rPr lang="en-US" sz="1600" b="1" dirty="0">
                <a:solidFill>
                  <a:schemeClr val="tx1"/>
                </a:solidFill>
                <a:latin typeface="Nunito Sans" panose="020B0604020202020204" charset="0"/>
              </a:rPr>
              <a:t>the booking process</a:t>
            </a:r>
            <a:r>
              <a:rPr lang="en-US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.</a:t>
            </a:r>
            <a:endParaRPr sz="1100" b="1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416" name="Google Shape;416;p34"/>
          <p:cNvSpPr txBox="1"/>
          <p:nvPr/>
        </p:nvSpPr>
        <p:spPr>
          <a:xfrm>
            <a:off x="3769765" y="637526"/>
            <a:ext cx="948639" cy="75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i="0" u="none" strike="noStrike" cap="none" dirty="0">
                <a:solidFill>
                  <a:srgbClr val="6792B0"/>
                </a:solidFill>
                <a:latin typeface="Montserrat"/>
                <a:ea typeface="Montserrat"/>
                <a:cs typeface="Montserrat"/>
                <a:sym typeface="Montserrat"/>
              </a:rPr>
              <a:t>01.</a:t>
            </a:r>
            <a:endParaRPr sz="700" dirty="0"/>
          </a:p>
        </p:txBody>
      </p:sp>
      <p:sp>
        <p:nvSpPr>
          <p:cNvPr id="418" name="Google Shape;418;p34"/>
          <p:cNvSpPr txBox="1"/>
          <p:nvPr/>
        </p:nvSpPr>
        <p:spPr>
          <a:xfrm>
            <a:off x="4808887" y="1928515"/>
            <a:ext cx="4220813" cy="1606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80071"/>
              </a:lnSpc>
            </a:pPr>
            <a:r>
              <a:rPr lang="en-GB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Access to </a:t>
            </a:r>
            <a:r>
              <a:rPr lang="en-GB" sz="1600" b="1" dirty="0">
                <a:solidFill>
                  <a:schemeClr val="tx1"/>
                </a:solidFill>
                <a:latin typeface="Nunito Sans" panose="020B0604020202020204" charset="0"/>
              </a:rPr>
              <a:t>h</a:t>
            </a:r>
            <a:r>
              <a:rPr lang="en-GB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otels and their pictures, </a:t>
            </a:r>
            <a:r>
              <a:rPr lang="en-GB" sz="1600" b="1" dirty="0">
                <a:solidFill>
                  <a:schemeClr val="tx1"/>
                </a:solidFill>
                <a:latin typeface="Nunito Sans" panose="020B0604020202020204" charset="0"/>
              </a:rPr>
              <a:t>offering insights into </a:t>
            </a:r>
            <a:r>
              <a:rPr lang="en-GB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overall </a:t>
            </a:r>
            <a:r>
              <a:rPr lang="en-GB" sz="1600" b="1" dirty="0">
                <a:solidFill>
                  <a:schemeClr val="tx1"/>
                </a:solidFill>
                <a:latin typeface="Nunito Sans" panose="020B0604020202020204" charset="0"/>
              </a:rPr>
              <a:t>experience, aiding in decision-making.</a:t>
            </a:r>
            <a:endParaRPr lang="en-US" sz="1600" b="1" dirty="0">
              <a:solidFill>
                <a:schemeClr val="tx1"/>
              </a:solidFill>
              <a:latin typeface="Nunito Sans" panose="020B0604020202020204" charset="0"/>
            </a:endParaRPr>
          </a:p>
          <a:p>
            <a:pPr marL="0" marR="0" lvl="0" indent="0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 dirty="0" smtClean="0">
                <a:solidFill>
                  <a:schemeClr val="tx1"/>
                </a:solidFill>
                <a:latin typeface="Nunito Sans" panose="020B0604020202020204" charset="0"/>
                <a:ea typeface="Nunito Sans"/>
                <a:cs typeface="Nunito Sans"/>
                <a:sym typeface="Nunito Sans"/>
              </a:rPr>
              <a:t> </a:t>
            </a:r>
            <a:endParaRPr sz="700" b="1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419" name="Google Shape;419;p34"/>
          <p:cNvSpPr txBox="1"/>
          <p:nvPr/>
        </p:nvSpPr>
        <p:spPr>
          <a:xfrm>
            <a:off x="3774523" y="1928515"/>
            <a:ext cx="1034364" cy="75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i="0" u="none" strike="noStrike" cap="none" dirty="0">
                <a:solidFill>
                  <a:srgbClr val="6792B0"/>
                </a:solidFill>
                <a:latin typeface="Montserrat"/>
                <a:ea typeface="Montserrat"/>
                <a:cs typeface="Montserrat"/>
                <a:sym typeface="Montserrat"/>
              </a:rPr>
              <a:t>02.</a:t>
            </a:r>
            <a:endParaRPr sz="700" dirty="0"/>
          </a:p>
        </p:txBody>
      </p:sp>
      <p:sp>
        <p:nvSpPr>
          <p:cNvPr id="421" name="Google Shape;421;p34"/>
          <p:cNvSpPr txBox="1"/>
          <p:nvPr/>
        </p:nvSpPr>
        <p:spPr>
          <a:xfrm>
            <a:off x="4851750" y="3747528"/>
            <a:ext cx="4281057" cy="132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80071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Access </a:t>
            </a:r>
            <a:r>
              <a:rPr lang="en-US" sz="1600" b="1" dirty="0">
                <a:solidFill>
                  <a:schemeClr val="tx1"/>
                </a:solidFill>
                <a:latin typeface="Nunito Sans" panose="020B0604020202020204" charset="0"/>
              </a:rPr>
              <a:t>to reliable </a:t>
            </a:r>
            <a:r>
              <a:rPr lang="en-US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booking history and cancellation for assistance </a:t>
            </a:r>
            <a:r>
              <a:rPr lang="en-US" sz="1600" b="1" dirty="0">
                <a:solidFill>
                  <a:schemeClr val="tx1"/>
                </a:solidFill>
                <a:latin typeface="Nunito Sans" panose="020B0604020202020204" charset="0"/>
              </a:rPr>
              <a:t>with bookings, </a:t>
            </a:r>
            <a:r>
              <a:rPr lang="en-US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and </a:t>
            </a:r>
            <a:r>
              <a:rPr lang="en-US" sz="1600" b="1" dirty="0">
                <a:solidFill>
                  <a:schemeClr val="tx1"/>
                </a:solidFill>
                <a:latin typeface="Nunito Sans" panose="020B0604020202020204" charset="0"/>
              </a:rPr>
              <a:t>queries</a:t>
            </a:r>
            <a:r>
              <a:rPr lang="en" sz="1600" b="0" i="0" u="none" strike="noStrike" cap="none" dirty="0" smtClean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. </a:t>
            </a:r>
            <a:endParaRPr sz="1100" dirty="0"/>
          </a:p>
        </p:txBody>
      </p:sp>
      <p:sp>
        <p:nvSpPr>
          <p:cNvPr id="422" name="Google Shape;422;p34"/>
          <p:cNvSpPr txBox="1"/>
          <p:nvPr/>
        </p:nvSpPr>
        <p:spPr>
          <a:xfrm>
            <a:off x="3817386" y="3747528"/>
            <a:ext cx="1034364" cy="75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i="0" u="none" strike="noStrike" cap="none" dirty="0">
                <a:solidFill>
                  <a:srgbClr val="6792B0"/>
                </a:solidFill>
                <a:latin typeface="Montserrat"/>
                <a:ea typeface="Montserrat"/>
                <a:cs typeface="Montserrat"/>
                <a:sym typeface="Montserrat"/>
              </a:rPr>
              <a:t>03.</a:t>
            </a:r>
            <a:endParaRPr sz="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19" y="204842"/>
            <a:ext cx="408467" cy="402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2DD"/>
        </a:solidFill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3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87"/>
            <a:ext cx="9143997" cy="34997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5" name="Google Shape;455;p36"/>
          <p:cNvGrpSpPr/>
          <p:nvPr/>
        </p:nvGrpSpPr>
        <p:grpSpPr>
          <a:xfrm>
            <a:off x="0" y="3264658"/>
            <a:ext cx="9144000" cy="1873374"/>
            <a:chOff x="0" y="-123825"/>
            <a:chExt cx="4816593" cy="986798"/>
          </a:xfrm>
        </p:grpSpPr>
        <p:sp>
          <p:nvSpPr>
            <p:cNvPr id="456" name="Google Shape;456;p36"/>
            <p:cNvSpPr/>
            <p:nvPr/>
          </p:nvSpPr>
          <p:spPr>
            <a:xfrm>
              <a:off x="0" y="0"/>
              <a:ext cx="4816592" cy="862973"/>
            </a:xfrm>
            <a:custGeom>
              <a:avLst/>
              <a:gdLst/>
              <a:ahLst/>
              <a:cxnLst/>
              <a:rect l="l" t="t" r="r" b="b"/>
              <a:pathLst>
                <a:path w="4816592" h="862973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862973"/>
                  </a:lnTo>
                  <a:lnTo>
                    <a:pt x="0" y="862973"/>
                  </a:lnTo>
                  <a:close/>
                </a:path>
              </a:pathLst>
            </a:custGeom>
            <a:solidFill>
              <a:srgbClr val="6792B0"/>
            </a:solidFill>
            <a:ln>
              <a:noFill/>
            </a:ln>
          </p:spPr>
        </p:sp>
        <p:sp>
          <p:nvSpPr>
            <p:cNvPr id="457" name="Google Shape;457;p36"/>
            <p:cNvSpPr txBox="1"/>
            <p:nvPr/>
          </p:nvSpPr>
          <p:spPr>
            <a:xfrm>
              <a:off x="0" y="-123825"/>
              <a:ext cx="4816593" cy="986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8" name="Google Shape;458;p36"/>
          <p:cNvSpPr txBox="1"/>
          <p:nvPr/>
        </p:nvSpPr>
        <p:spPr>
          <a:xfrm>
            <a:off x="4974859" y="198221"/>
            <a:ext cx="4002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 dirty="0">
              <a:solidFill>
                <a:schemeClr val="bg1"/>
              </a:solidFill>
            </a:endParaRPr>
          </a:p>
        </p:txBody>
      </p:sp>
      <p:sp>
        <p:nvSpPr>
          <p:cNvPr id="459" name="Google Shape;459;p36"/>
          <p:cNvSpPr txBox="1"/>
          <p:nvPr/>
        </p:nvSpPr>
        <p:spPr>
          <a:xfrm>
            <a:off x="5663431" y="198221"/>
            <a:ext cx="4002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bg1"/>
                </a:solidFill>
                <a:latin typeface="Nunito Sans"/>
                <a:sym typeface="Nunito Sans"/>
              </a:rPr>
              <a:t>Menu</a:t>
            </a:r>
            <a:endParaRPr sz="700" dirty="0">
              <a:solidFill>
                <a:schemeClr val="bg1"/>
              </a:solidFill>
            </a:endParaRPr>
          </a:p>
        </p:txBody>
      </p:sp>
      <p:sp>
        <p:nvSpPr>
          <p:cNvPr id="460" name="Google Shape;460;p36"/>
          <p:cNvSpPr txBox="1"/>
          <p:nvPr/>
        </p:nvSpPr>
        <p:spPr>
          <a:xfrm>
            <a:off x="6356058" y="190702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bg1"/>
                </a:solidFill>
                <a:latin typeface="Nunito Sans"/>
                <a:sym typeface="Nunito Sans"/>
              </a:rPr>
              <a:t>Hotels</a:t>
            </a:r>
            <a:endParaRPr sz="700" dirty="0">
              <a:solidFill>
                <a:schemeClr val="bg1"/>
              </a:solidFill>
            </a:endParaRPr>
          </a:p>
        </p:txBody>
      </p:sp>
      <p:sp>
        <p:nvSpPr>
          <p:cNvPr id="461" name="Google Shape;461;p36"/>
          <p:cNvSpPr txBox="1"/>
          <p:nvPr/>
        </p:nvSpPr>
        <p:spPr>
          <a:xfrm>
            <a:off x="7196296" y="198221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bg1"/>
                </a:solidFill>
                <a:latin typeface="Nunito Sans"/>
                <a:sym typeface="Nunito Sans"/>
              </a:rPr>
              <a:t>Rooms</a:t>
            </a:r>
            <a:endParaRPr sz="700" dirty="0">
              <a:solidFill>
                <a:schemeClr val="bg1"/>
              </a:solidFill>
            </a:endParaRPr>
          </a:p>
        </p:txBody>
      </p:sp>
      <p:sp>
        <p:nvSpPr>
          <p:cNvPr id="462" name="Google Shape;462;p36"/>
          <p:cNvSpPr txBox="1"/>
          <p:nvPr/>
        </p:nvSpPr>
        <p:spPr>
          <a:xfrm>
            <a:off x="8017419" y="198221"/>
            <a:ext cx="5512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 dirty="0" smtClean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Contac</a:t>
            </a:r>
            <a:r>
              <a:rPr lang="en" sz="1000" b="1" dirty="0" smtClean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t</a:t>
            </a:r>
            <a:endParaRPr sz="700" dirty="0"/>
          </a:p>
        </p:txBody>
      </p:sp>
      <p:sp>
        <p:nvSpPr>
          <p:cNvPr id="463" name="Google Shape;463;p36"/>
          <p:cNvSpPr txBox="1"/>
          <p:nvPr/>
        </p:nvSpPr>
        <p:spPr>
          <a:xfrm>
            <a:off x="1565246" y="3651580"/>
            <a:ext cx="7432548" cy="162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b="1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Thank </a:t>
            </a:r>
            <a:r>
              <a:rPr lang="en" sz="8800" b="1" i="0" u="none" strike="noStrike" cap="none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64" name="Google Shape;464;p36"/>
          <p:cNvSpPr txBox="1"/>
          <p:nvPr/>
        </p:nvSpPr>
        <p:spPr>
          <a:xfrm>
            <a:off x="1565246" y="259282"/>
            <a:ext cx="227696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 smtClean="0">
                <a:solidFill>
                  <a:schemeClr val="bg1"/>
                </a:solidFill>
                <a:latin typeface="Montserrat"/>
                <a:sym typeface="Montserrat"/>
              </a:rPr>
              <a:t>Hamro Booking Sewa</a:t>
            </a:r>
            <a:endParaRPr sz="700" dirty="0">
              <a:solidFill>
                <a:schemeClr val="bg1"/>
              </a:solidFill>
            </a:endParaRPr>
          </a:p>
        </p:txBody>
      </p:sp>
      <p:sp>
        <p:nvSpPr>
          <p:cNvPr id="465" name="Google Shape;465;p36"/>
          <p:cNvSpPr txBox="1"/>
          <p:nvPr/>
        </p:nvSpPr>
        <p:spPr>
          <a:xfrm>
            <a:off x="514350" y="3651580"/>
            <a:ext cx="688500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Navigation</a:t>
            </a:r>
            <a:endParaRPr sz="7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About </a:t>
            </a:r>
            <a:endParaRPr sz="7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Hotels</a:t>
            </a:r>
            <a:endParaRPr sz="7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Rooms</a:t>
            </a:r>
            <a:endParaRPr sz="7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 dirty="0"/>
          </a:p>
        </p:txBody>
      </p:sp>
      <p:cxnSp>
        <p:nvCxnSpPr>
          <p:cNvPr id="469" name="Google Shape;469;p36"/>
          <p:cNvCxnSpPr/>
          <p:nvPr/>
        </p:nvCxnSpPr>
        <p:spPr>
          <a:xfrm>
            <a:off x="6106017" y="4852233"/>
            <a:ext cx="227488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67" y="181951"/>
            <a:ext cx="411056" cy="4050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2DD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9" y="592924"/>
            <a:ext cx="3317876" cy="440198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5"/>
          <p:cNvSpPr txBox="1"/>
          <p:nvPr/>
        </p:nvSpPr>
        <p:spPr>
          <a:xfrm>
            <a:off x="4974859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/>
          </a:p>
        </p:txBody>
      </p:sp>
      <p:sp>
        <p:nvSpPr>
          <p:cNvPr id="192" name="Google Shape;192;p25"/>
          <p:cNvSpPr txBox="1"/>
          <p:nvPr/>
        </p:nvSpPr>
        <p:spPr>
          <a:xfrm>
            <a:off x="5663431" y="198221"/>
            <a:ext cx="4002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latin typeface="Nunito Sans"/>
                <a:sym typeface="Nunito Sans"/>
              </a:rPr>
              <a:t>Menu</a:t>
            </a:r>
            <a:endParaRPr sz="700" dirty="0"/>
          </a:p>
        </p:txBody>
      </p:sp>
      <p:sp>
        <p:nvSpPr>
          <p:cNvPr id="193" name="Google Shape;193;p25"/>
          <p:cNvSpPr txBox="1"/>
          <p:nvPr/>
        </p:nvSpPr>
        <p:spPr>
          <a:xfrm>
            <a:off x="6352004" y="198221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Hotels</a:t>
            </a:r>
            <a:endParaRPr sz="700" dirty="0"/>
          </a:p>
        </p:txBody>
      </p:sp>
      <p:sp>
        <p:nvSpPr>
          <p:cNvPr id="194" name="Google Shape;194;p25"/>
          <p:cNvSpPr txBox="1"/>
          <p:nvPr/>
        </p:nvSpPr>
        <p:spPr>
          <a:xfrm>
            <a:off x="7196296" y="198221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Rooms</a:t>
            </a:r>
            <a:endParaRPr sz="700" dirty="0"/>
          </a:p>
        </p:txBody>
      </p:sp>
      <p:sp>
        <p:nvSpPr>
          <p:cNvPr id="195" name="Google Shape;195;p25"/>
          <p:cNvSpPr txBox="1"/>
          <p:nvPr/>
        </p:nvSpPr>
        <p:spPr>
          <a:xfrm>
            <a:off x="8017420" y="198221"/>
            <a:ext cx="463262" cy="2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/>
          </a:p>
        </p:txBody>
      </p:sp>
      <p:sp>
        <p:nvSpPr>
          <p:cNvPr id="196" name="Google Shape;196;p25"/>
          <p:cNvSpPr txBox="1"/>
          <p:nvPr/>
        </p:nvSpPr>
        <p:spPr>
          <a:xfrm>
            <a:off x="941754" y="253621"/>
            <a:ext cx="2276965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latin typeface="Montserrat"/>
                <a:sym typeface="Montserrat"/>
              </a:rPr>
              <a:t>Hamro Booking Sewa</a:t>
            </a:r>
            <a:endParaRPr sz="500" dirty="0"/>
          </a:p>
        </p:txBody>
      </p:sp>
      <p:sp>
        <p:nvSpPr>
          <p:cNvPr id="197" name="Google Shape;197;p25"/>
          <p:cNvSpPr txBox="1"/>
          <p:nvPr/>
        </p:nvSpPr>
        <p:spPr>
          <a:xfrm>
            <a:off x="4974858" y="977032"/>
            <a:ext cx="36549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u="sng" dirty="0" smtClean="0">
                <a:latin typeface="Montserrat"/>
                <a:sym typeface="Montserrat"/>
              </a:rPr>
              <a:t>Introduction</a:t>
            </a:r>
            <a:endParaRPr sz="700" u="sng" dirty="0"/>
          </a:p>
        </p:txBody>
      </p:sp>
      <p:sp>
        <p:nvSpPr>
          <p:cNvPr id="198" name="Google Shape;198;p25"/>
          <p:cNvSpPr txBox="1"/>
          <p:nvPr/>
        </p:nvSpPr>
        <p:spPr>
          <a:xfrm>
            <a:off x="3807780" y="1789663"/>
            <a:ext cx="36549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Hamro</a:t>
            </a:r>
            <a:r>
              <a:rPr lang="en-US" sz="16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 </a:t>
            </a: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Booking </a:t>
            </a:r>
            <a:r>
              <a:rPr lang="en-US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Sewa</a:t>
            </a: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 is a </a:t>
            </a:r>
            <a:r>
              <a:rPr lang="en-US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laravel</a:t>
            </a: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 and react </a:t>
            </a:r>
            <a:r>
              <a:rPr lang="en-US" sz="16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native based </a:t>
            </a: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android application project on online hotel booking where users can view, select and book hotel. </a:t>
            </a:r>
            <a:endParaRPr sz="700" b="1" dirty="0">
              <a:solidFill>
                <a:schemeClr val="bg2">
                  <a:lumMod val="60000"/>
                  <a:lumOff val="40000"/>
                </a:schemeClr>
              </a:solidFill>
              <a:latin typeface="Montserrat" panose="020B0604020202020204" charset="0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4974858" y="3553359"/>
            <a:ext cx="385170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The </a:t>
            </a:r>
            <a:r>
              <a:rPr lang="en-US" sz="1600" b="1" dirty="0">
                <a:solidFill>
                  <a:schemeClr val="tx1"/>
                </a:solidFill>
                <a:latin typeface="Nunito Sans" panose="020B0604020202020204" charset="0"/>
              </a:rPr>
              <a:t>project has different modules in the development work, which are divided among super admin, hotel owners, </a:t>
            </a:r>
            <a:r>
              <a:rPr lang="en-US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customers, and </a:t>
            </a:r>
            <a:r>
              <a:rPr lang="en-US" sz="1600" b="1" dirty="0">
                <a:solidFill>
                  <a:schemeClr val="tx1"/>
                </a:solidFill>
                <a:latin typeface="Nunito Sans" panose="020B0604020202020204" charset="0"/>
              </a:rPr>
              <a:t>search option</a:t>
            </a:r>
            <a:endParaRPr b="1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66" y="100938"/>
            <a:ext cx="537210" cy="4919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2DD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/>
        </p:nvSpPr>
        <p:spPr>
          <a:xfrm>
            <a:off x="4974859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 dirty="0"/>
          </a:p>
        </p:txBody>
      </p:sp>
      <p:sp>
        <p:nvSpPr>
          <p:cNvPr id="223" name="Google Shape;223;p27"/>
          <p:cNvSpPr txBox="1"/>
          <p:nvPr/>
        </p:nvSpPr>
        <p:spPr>
          <a:xfrm>
            <a:off x="5663431" y="198221"/>
            <a:ext cx="4002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Menu</a:t>
            </a:r>
            <a:endParaRPr sz="700" dirty="0"/>
          </a:p>
        </p:txBody>
      </p:sp>
      <p:sp>
        <p:nvSpPr>
          <p:cNvPr id="224" name="Google Shape;224;p27"/>
          <p:cNvSpPr txBox="1"/>
          <p:nvPr/>
        </p:nvSpPr>
        <p:spPr>
          <a:xfrm>
            <a:off x="6352004" y="198221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latin typeface="Nunito Sans"/>
                <a:ea typeface="Nunito Sans"/>
                <a:cs typeface="Nunito Sans"/>
                <a:sym typeface="Nunito Sans"/>
              </a:rPr>
              <a:t>Hotel</a:t>
            </a:r>
            <a:r>
              <a:rPr lang="en" sz="1000" b="1" i="0" u="none" strike="noStrike" cap="none" dirty="0" smtClean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s</a:t>
            </a:r>
            <a:endParaRPr sz="700" dirty="0"/>
          </a:p>
        </p:txBody>
      </p:sp>
      <p:sp>
        <p:nvSpPr>
          <p:cNvPr id="225" name="Google Shape;225;p27"/>
          <p:cNvSpPr txBox="1"/>
          <p:nvPr/>
        </p:nvSpPr>
        <p:spPr>
          <a:xfrm>
            <a:off x="7196296" y="198221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Rooms</a:t>
            </a:r>
            <a:endParaRPr sz="700" dirty="0"/>
          </a:p>
        </p:txBody>
      </p:sp>
      <p:sp>
        <p:nvSpPr>
          <p:cNvPr id="226" name="Google Shape;226;p27"/>
          <p:cNvSpPr txBox="1"/>
          <p:nvPr/>
        </p:nvSpPr>
        <p:spPr>
          <a:xfrm>
            <a:off x="8017420" y="198221"/>
            <a:ext cx="463262" cy="2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/>
          </a:p>
        </p:txBody>
      </p:sp>
      <p:sp>
        <p:nvSpPr>
          <p:cNvPr id="227" name="Google Shape;227;p27"/>
          <p:cNvSpPr txBox="1"/>
          <p:nvPr/>
        </p:nvSpPr>
        <p:spPr>
          <a:xfrm>
            <a:off x="932041" y="227059"/>
            <a:ext cx="2174222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latin typeface="Montserrat"/>
                <a:sym typeface="Montserrat"/>
              </a:rPr>
              <a:t>Hotel Booking Sewa</a:t>
            </a:r>
            <a:endParaRPr sz="500" dirty="0"/>
          </a:p>
        </p:txBody>
      </p:sp>
      <p:sp>
        <p:nvSpPr>
          <p:cNvPr id="228" name="Google Shape;228;p27"/>
          <p:cNvSpPr txBox="1"/>
          <p:nvPr/>
        </p:nvSpPr>
        <p:spPr>
          <a:xfrm>
            <a:off x="1040130" y="3216116"/>
            <a:ext cx="2467200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 smtClean="0">
                <a:solidFill>
                  <a:srgbClr val="6792B0"/>
                </a:solidFill>
                <a:latin typeface="Montserrat"/>
                <a:sym typeface="Montserrat"/>
              </a:rPr>
              <a:t>Pricing Transparency</a:t>
            </a:r>
            <a:endParaRPr sz="700" dirty="0"/>
          </a:p>
        </p:txBody>
      </p:sp>
      <p:sp>
        <p:nvSpPr>
          <p:cNvPr id="229" name="Google Shape;229;p27"/>
          <p:cNvSpPr txBox="1"/>
          <p:nvPr/>
        </p:nvSpPr>
        <p:spPr>
          <a:xfrm>
            <a:off x="1046341" y="3868484"/>
            <a:ext cx="2467200" cy="84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Online </a:t>
            </a:r>
            <a:r>
              <a:rPr lang="en-US" sz="1600" b="1" dirty="0">
                <a:solidFill>
                  <a:schemeClr val="tx1"/>
                </a:solidFill>
                <a:latin typeface="Nunito Sans" panose="020B0604020202020204" charset="0"/>
              </a:rPr>
              <a:t>hotel booking apps lacks of transparency in </a:t>
            </a:r>
            <a:r>
              <a:rPr lang="en-US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pricing.</a:t>
            </a:r>
            <a:endParaRPr b="1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1040130" y="2240736"/>
            <a:ext cx="2467117" cy="75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i="0" u="none" strike="noStrike" cap="none" dirty="0">
                <a:solidFill>
                  <a:srgbClr val="6792B0"/>
                </a:solidFill>
                <a:latin typeface="Montserrat"/>
                <a:ea typeface="Montserrat"/>
                <a:cs typeface="Montserrat"/>
                <a:sym typeface="Montserrat"/>
              </a:rPr>
              <a:t>01.</a:t>
            </a:r>
            <a:endParaRPr sz="700" dirty="0"/>
          </a:p>
        </p:txBody>
      </p:sp>
      <p:sp>
        <p:nvSpPr>
          <p:cNvPr id="231" name="Google Shape;231;p27"/>
          <p:cNvSpPr txBox="1"/>
          <p:nvPr/>
        </p:nvSpPr>
        <p:spPr>
          <a:xfrm>
            <a:off x="514350" y="1246997"/>
            <a:ext cx="5648183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u="sng" dirty="0" smtClean="0">
                <a:latin typeface="Montserrat"/>
                <a:sym typeface="Montserrat"/>
              </a:rPr>
              <a:t>Problem Statement</a:t>
            </a:r>
            <a:endParaRPr sz="700" u="sng" dirty="0"/>
          </a:p>
        </p:txBody>
      </p:sp>
      <p:sp>
        <p:nvSpPr>
          <p:cNvPr id="235" name="Google Shape;235;p27"/>
          <p:cNvSpPr txBox="1"/>
          <p:nvPr/>
        </p:nvSpPr>
        <p:spPr>
          <a:xfrm>
            <a:off x="5607565" y="3216116"/>
            <a:ext cx="2467200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 smtClean="0">
                <a:solidFill>
                  <a:srgbClr val="6792B0"/>
                </a:solidFill>
                <a:latin typeface="Montserrat"/>
                <a:sym typeface="Montserrat"/>
              </a:rPr>
              <a:t>Customer Assistance</a:t>
            </a:r>
            <a:endParaRPr sz="700" dirty="0"/>
          </a:p>
        </p:txBody>
      </p:sp>
      <p:sp>
        <p:nvSpPr>
          <p:cNvPr id="236" name="Google Shape;236;p27"/>
          <p:cNvSpPr txBox="1"/>
          <p:nvPr/>
        </p:nvSpPr>
        <p:spPr>
          <a:xfrm>
            <a:off x="5674382" y="3788250"/>
            <a:ext cx="2467200" cy="84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1600" b="1" spc="5" dirty="0" smtClean="0">
                <a:solidFill>
                  <a:schemeClr val="tx1"/>
                </a:solidFill>
                <a:latin typeface="Nunito Sans" panose="020B0604020202020204" charset="0"/>
                <a:ea typeface="Calibri" panose="020F0502020204030204" pitchFamily="34" charset="0"/>
              </a:rPr>
              <a:t>Online </a:t>
            </a:r>
            <a:r>
              <a:rPr lang="en-US" sz="1600" b="1" spc="5" dirty="0">
                <a:solidFill>
                  <a:schemeClr val="tx1"/>
                </a:solidFill>
                <a:latin typeface="Nunito Sans" panose="020B0604020202020204" charset="0"/>
                <a:ea typeface="Calibri" panose="020F0502020204030204" pitchFamily="34" charset="0"/>
              </a:rPr>
              <a:t>hotel booking apps may lack customer support and </a:t>
            </a:r>
            <a:r>
              <a:rPr lang="en-US" sz="1600" b="1" spc="5" dirty="0" smtClean="0">
                <a:solidFill>
                  <a:schemeClr val="tx1"/>
                </a:solidFill>
                <a:latin typeface="Nunito Sans" panose="020B0604020202020204" charset="0"/>
                <a:ea typeface="Calibri" panose="020F0502020204030204" pitchFamily="34" charset="0"/>
              </a:rPr>
              <a:t>assistance.</a:t>
            </a:r>
            <a:endParaRPr b="1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237" name="Google Shape;237;p27"/>
          <p:cNvSpPr txBox="1"/>
          <p:nvPr/>
        </p:nvSpPr>
        <p:spPr>
          <a:xfrm>
            <a:off x="5674382" y="2132250"/>
            <a:ext cx="246711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i="0" u="none" strike="noStrike" cap="none" dirty="0" smtClean="0">
                <a:solidFill>
                  <a:srgbClr val="6792B0"/>
                </a:solidFill>
                <a:latin typeface="Montserrat"/>
                <a:ea typeface="Montserrat"/>
                <a:cs typeface="Montserrat"/>
                <a:sym typeface="Montserrat"/>
              </a:rPr>
              <a:t>02.</a:t>
            </a:r>
            <a:endParaRPr sz="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" y="157031"/>
            <a:ext cx="495095" cy="4473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92B0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/>
          <p:nvPr/>
        </p:nvSpPr>
        <p:spPr>
          <a:xfrm>
            <a:off x="4974859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/>
          </a:p>
        </p:txBody>
      </p:sp>
      <p:sp>
        <p:nvSpPr>
          <p:cNvPr id="308" name="Google Shape;308;p30"/>
          <p:cNvSpPr txBox="1"/>
          <p:nvPr/>
        </p:nvSpPr>
        <p:spPr>
          <a:xfrm>
            <a:off x="5663431" y="198221"/>
            <a:ext cx="4002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Menu</a:t>
            </a:r>
            <a:endParaRPr sz="700" dirty="0"/>
          </a:p>
        </p:txBody>
      </p:sp>
      <p:sp>
        <p:nvSpPr>
          <p:cNvPr id="309" name="Google Shape;309;p30"/>
          <p:cNvSpPr txBox="1"/>
          <p:nvPr/>
        </p:nvSpPr>
        <p:spPr>
          <a:xfrm>
            <a:off x="6352004" y="198221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Hotels</a:t>
            </a:r>
            <a:endParaRPr sz="700" dirty="0"/>
          </a:p>
        </p:txBody>
      </p:sp>
      <p:sp>
        <p:nvSpPr>
          <p:cNvPr id="310" name="Google Shape;310;p30"/>
          <p:cNvSpPr txBox="1"/>
          <p:nvPr/>
        </p:nvSpPr>
        <p:spPr>
          <a:xfrm>
            <a:off x="7196296" y="198221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latin typeface="Nunito Sans"/>
                <a:sym typeface="Nunito Sans"/>
              </a:rPr>
              <a:t>Rooms</a:t>
            </a:r>
            <a:endParaRPr sz="700" dirty="0"/>
          </a:p>
        </p:txBody>
      </p:sp>
      <p:sp>
        <p:nvSpPr>
          <p:cNvPr id="311" name="Google Shape;311;p30"/>
          <p:cNvSpPr txBox="1"/>
          <p:nvPr/>
        </p:nvSpPr>
        <p:spPr>
          <a:xfrm>
            <a:off x="8017420" y="198221"/>
            <a:ext cx="463262" cy="2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/>
          </a:p>
        </p:txBody>
      </p:sp>
      <p:sp>
        <p:nvSpPr>
          <p:cNvPr id="312" name="Google Shape;312;p30"/>
          <p:cNvSpPr txBox="1"/>
          <p:nvPr/>
        </p:nvSpPr>
        <p:spPr>
          <a:xfrm>
            <a:off x="897750" y="255375"/>
            <a:ext cx="2235867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latin typeface="Montserrat"/>
                <a:sym typeface="Montserrat"/>
              </a:rPr>
              <a:t>Hamro Booking Sewa</a:t>
            </a:r>
            <a:endParaRPr sz="500" dirty="0"/>
          </a:p>
        </p:txBody>
      </p:sp>
      <p:sp>
        <p:nvSpPr>
          <p:cNvPr id="315" name="Google Shape;315;p30"/>
          <p:cNvSpPr txBox="1"/>
          <p:nvPr/>
        </p:nvSpPr>
        <p:spPr>
          <a:xfrm>
            <a:off x="587113" y="3443513"/>
            <a:ext cx="3474720" cy="115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 smtClean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  </a:t>
            </a:r>
          </a:p>
          <a:p>
            <a:pPr algn="ctr">
              <a:lnSpc>
                <a:spcPct val="115000"/>
              </a:lnSpc>
            </a:pPr>
            <a:r>
              <a:rPr lang="en-GB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To provide </a:t>
            </a:r>
            <a:r>
              <a:rPr lang="en-GB" sz="1600" b="1" dirty="0">
                <a:solidFill>
                  <a:schemeClr val="tx1"/>
                </a:solidFill>
                <a:latin typeface="Nunito Sans" panose="020B0604020202020204" charset="0"/>
              </a:rPr>
              <a:t>a platform where users </a:t>
            </a:r>
            <a:r>
              <a:rPr lang="en-GB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can find </a:t>
            </a:r>
            <a:r>
              <a:rPr lang="en-GB" sz="1600" b="1" dirty="0">
                <a:solidFill>
                  <a:schemeClr val="tx1"/>
                </a:solidFill>
                <a:latin typeface="Nunito Sans" panose="020B0604020202020204" charset="0"/>
              </a:rPr>
              <a:t>the best </a:t>
            </a:r>
            <a:r>
              <a:rPr lang="en-GB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deals in hotel rooms</a:t>
            </a:r>
            <a:endParaRPr lang="en-US" sz="1600" b="1" dirty="0">
              <a:solidFill>
                <a:schemeClr val="tx1"/>
              </a:solidFill>
              <a:latin typeface="Nunito Sans" panose="020B0604020202020204" charset="0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319" name="Google Shape;319;p30"/>
          <p:cNvSpPr txBox="1"/>
          <p:nvPr/>
        </p:nvSpPr>
        <p:spPr>
          <a:xfrm>
            <a:off x="4974859" y="3510771"/>
            <a:ext cx="3654874" cy="84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" sz="1000" b="0" i="0" u="none" strike="noStrike" cap="none" dirty="0" smtClean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Nunito Sans" panose="020B0604020202020204" charset="0"/>
              </a:rPr>
              <a:t>To streamline the reservation process by allowing users to reserve rooms at their own convenience</a:t>
            </a:r>
            <a:endParaRPr b="1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320" name="Google Shape;320;p30"/>
          <p:cNvSpPr txBox="1"/>
          <p:nvPr/>
        </p:nvSpPr>
        <p:spPr>
          <a:xfrm>
            <a:off x="2692680" y="677715"/>
            <a:ext cx="3370968" cy="77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u="sng" dirty="0" smtClean="0">
                <a:solidFill>
                  <a:schemeClr val="bg1"/>
                </a:solidFill>
                <a:latin typeface="Montserrat"/>
                <a:sym typeface="Montserrat"/>
              </a:rPr>
              <a:t>Objectives</a:t>
            </a:r>
            <a:endParaRPr sz="1800" u="sng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27" y="1725107"/>
            <a:ext cx="2839291" cy="1699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076" y="1698557"/>
            <a:ext cx="2846368" cy="175222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198" y="126427"/>
            <a:ext cx="449374" cy="4794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92B0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/>
          <p:nvPr/>
        </p:nvSpPr>
        <p:spPr>
          <a:xfrm>
            <a:off x="423695" y="2360973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 dirty="0"/>
          </a:p>
        </p:txBody>
      </p:sp>
      <p:sp>
        <p:nvSpPr>
          <p:cNvPr id="308" name="Google Shape;308;p30"/>
          <p:cNvSpPr txBox="1"/>
          <p:nvPr/>
        </p:nvSpPr>
        <p:spPr>
          <a:xfrm>
            <a:off x="434968" y="2783323"/>
            <a:ext cx="4002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Menu</a:t>
            </a:r>
            <a:endParaRPr sz="700" dirty="0"/>
          </a:p>
        </p:txBody>
      </p:sp>
      <p:sp>
        <p:nvSpPr>
          <p:cNvPr id="309" name="Google Shape;309;p30"/>
          <p:cNvSpPr txBox="1"/>
          <p:nvPr/>
        </p:nvSpPr>
        <p:spPr>
          <a:xfrm>
            <a:off x="434968" y="3212778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Hotels</a:t>
            </a:r>
            <a:endParaRPr sz="700" dirty="0"/>
          </a:p>
        </p:txBody>
      </p:sp>
      <p:sp>
        <p:nvSpPr>
          <p:cNvPr id="310" name="Google Shape;310;p30"/>
          <p:cNvSpPr txBox="1"/>
          <p:nvPr/>
        </p:nvSpPr>
        <p:spPr>
          <a:xfrm>
            <a:off x="446553" y="3589799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latin typeface="Nunito Sans"/>
                <a:sym typeface="Nunito Sans"/>
              </a:rPr>
              <a:t>Rooms</a:t>
            </a:r>
            <a:endParaRPr sz="700" dirty="0"/>
          </a:p>
        </p:txBody>
      </p:sp>
      <p:sp>
        <p:nvSpPr>
          <p:cNvPr id="311" name="Google Shape;311;p30"/>
          <p:cNvSpPr txBox="1"/>
          <p:nvPr/>
        </p:nvSpPr>
        <p:spPr>
          <a:xfrm>
            <a:off x="446553" y="4019254"/>
            <a:ext cx="463262" cy="2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 dirty="0"/>
          </a:p>
        </p:txBody>
      </p:sp>
      <p:sp>
        <p:nvSpPr>
          <p:cNvPr id="312" name="Google Shape;312;p30"/>
          <p:cNvSpPr txBox="1"/>
          <p:nvPr/>
        </p:nvSpPr>
        <p:spPr>
          <a:xfrm>
            <a:off x="909815" y="297528"/>
            <a:ext cx="2235867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latin typeface="Montserrat"/>
                <a:sym typeface="Montserrat"/>
              </a:rPr>
              <a:t>Hamro Booking Sewa</a:t>
            </a:r>
            <a:endParaRPr sz="500" dirty="0"/>
          </a:p>
        </p:txBody>
      </p:sp>
      <p:sp>
        <p:nvSpPr>
          <p:cNvPr id="320" name="Google Shape;320;p30"/>
          <p:cNvSpPr txBox="1"/>
          <p:nvPr/>
        </p:nvSpPr>
        <p:spPr>
          <a:xfrm>
            <a:off x="652429" y="804497"/>
            <a:ext cx="3370968" cy="155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u="sng" dirty="0" smtClean="0">
                <a:solidFill>
                  <a:schemeClr val="bg1"/>
                </a:solidFill>
                <a:latin typeface="Montserrat"/>
                <a:sym typeface="Montserrat"/>
              </a:rPr>
              <a:t>Flowchart: Admin</a:t>
            </a:r>
            <a:endParaRPr sz="1800" u="sng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6" r="9988" b="8000"/>
          <a:stretch/>
        </p:blipFill>
        <p:spPr>
          <a:xfrm>
            <a:off x="4800599" y="0"/>
            <a:ext cx="3166111" cy="5143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223566"/>
            <a:ext cx="469550" cy="48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3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92B0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/>
          <p:nvPr/>
        </p:nvSpPr>
        <p:spPr>
          <a:xfrm>
            <a:off x="373792" y="246636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 dirty="0"/>
          </a:p>
        </p:txBody>
      </p:sp>
      <p:sp>
        <p:nvSpPr>
          <p:cNvPr id="308" name="Google Shape;308;p30"/>
          <p:cNvSpPr txBox="1"/>
          <p:nvPr/>
        </p:nvSpPr>
        <p:spPr>
          <a:xfrm>
            <a:off x="380277" y="2886275"/>
            <a:ext cx="4002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Menu</a:t>
            </a:r>
            <a:endParaRPr sz="700" dirty="0"/>
          </a:p>
        </p:txBody>
      </p:sp>
      <p:sp>
        <p:nvSpPr>
          <p:cNvPr id="309" name="Google Shape;309;p30"/>
          <p:cNvSpPr txBox="1"/>
          <p:nvPr/>
        </p:nvSpPr>
        <p:spPr>
          <a:xfrm>
            <a:off x="377047" y="3317949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Hotels</a:t>
            </a:r>
            <a:endParaRPr sz="700" dirty="0"/>
          </a:p>
        </p:txBody>
      </p:sp>
      <p:sp>
        <p:nvSpPr>
          <p:cNvPr id="310" name="Google Shape;310;p30"/>
          <p:cNvSpPr txBox="1"/>
          <p:nvPr/>
        </p:nvSpPr>
        <p:spPr>
          <a:xfrm>
            <a:off x="377047" y="3682833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latin typeface="Nunito Sans"/>
                <a:sym typeface="Nunito Sans"/>
              </a:rPr>
              <a:t>Rooms</a:t>
            </a:r>
            <a:endParaRPr sz="700" dirty="0"/>
          </a:p>
        </p:txBody>
      </p:sp>
      <p:sp>
        <p:nvSpPr>
          <p:cNvPr id="311" name="Google Shape;311;p30"/>
          <p:cNvSpPr txBox="1"/>
          <p:nvPr/>
        </p:nvSpPr>
        <p:spPr>
          <a:xfrm>
            <a:off x="380277" y="4047717"/>
            <a:ext cx="463262" cy="2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 dirty="0"/>
          </a:p>
        </p:txBody>
      </p:sp>
      <p:sp>
        <p:nvSpPr>
          <p:cNvPr id="312" name="Google Shape;312;p30"/>
          <p:cNvSpPr txBox="1"/>
          <p:nvPr/>
        </p:nvSpPr>
        <p:spPr>
          <a:xfrm>
            <a:off x="932984" y="322474"/>
            <a:ext cx="2235867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latin typeface="Montserrat"/>
                <a:sym typeface="Montserrat"/>
              </a:rPr>
              <a:t>Hamro Booking Sewa</a:t>
            </a:r>
            <a:endParaRPr sz="500" dirty="0"/>
          </a:p>
        </p:txBody>
      </p:sp>
      <p:sp>
        <p:nvSpPr>
          <p:cNvPr id="320" name="Google Shape;320;p30"/>
          <p:cNvSpPr txBox="1"/>
          <p:nvPr/>
        </p:nvSpPr>
        <p:spPr>
          <a:xfrm>
            <a:off x="643431" y="804337"/>
            <a:ext cx="3370968" cy="155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u="sng" dirty="0" smtClean="0">
                <a:solidFill>
                  <a:schemeClr val="bg1"/>
                </a:solidFill>
                <a:latin typeface="Montserrat"/>
                <a:sym typeface="Montserrat"/>
              </a:rPr>
              <a:t>Flowchart: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u="sng" dirty="0" smtClean="0">
                <a:solidFill>
                  <a:schemeClr val="bg1"/>
                </a:solidFill>
                <a:latin typeface="Montserrat"/>
                <a:sym typeface="Montserrat"/>
              </a:rPr>
              <a:t>End User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9" t="4000" r="2837" b="2890"/>
          <a:stretch/>
        </p:blipFill>
        <p:spPr>
          <a:xfrm>
            <a:off x="4846320" y="0"/>
            <a:ext cx="3177540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80" y="192829"/>
            <a:ext cx="460551" cy="50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0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2DD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/>
        </p:nvSpPr>
        <p:spPr>
          <a:xfrm>
            <a:off x="4974859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/>
          </a:p>
        </p:txBody>
      </p:sp>
      <p:sp>
        <p:nvSpPr>
          <p:cNvPr id="283" name="Google Shape;283;p29"/>
          <p:cNvSpPr txBox="1"/>
          <p:nvPr/>
        </p:nvSpPr>
        <p:spPr>
          <a:xfrm>
            <a:off x="5663431" y="198221"/>
            <a:ext cx="4002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Menu</a:t>
            </a:r>
            <a:endParaRPr sz="700" dirty="0"/>
          </a:p>
        </p:txBody>
      </p:sp>
      <p:sp>
        <p:nvSpPr>
          <p:cNvPr id="284" name="Google Shape;284;p29"/>
          <p:cNvSpPr txBox="1"/>
          <p:nvPr/>
        </p:nvSpPr>
        <p:spPr>
          <a:xfrm>
            <a:off x="6352004" y="198221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latin typeface="Nunito Sans"/>
                <a:sym typeface="Nunito Sans"/>
              </a:rPr>
              <a:t>Hotels</a:t>
            </a:r>
            <a:endParaRPr sz="700" dirty="0"/>
          </a:p>
        </p:txBody>
      </p:sp>
      <p:sp>
        <p:nvSpPr>
          <p:cNvPr id="285" name="Google Shape;285;p29"/>
          <p:cNvSpPr txBox="1"/>
          <p:nvPr/>
        </p:nvSpPr>
        <p:spPr>
          <a:xfrm>
            <a:off x="7196296" y="198221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Rooms</a:t>
            </a:r>
            <a:endParaRPr sz="700" dirty="0"/>
          </a:p>
        </p:txBody>
      </p:sp>
      <p:sp>
        <p:nvSpPr>
          <p:cNvPr id="286" name="Google Shape;286;p29"/>
          <p:cNvSpPr txBox="1"/>
          <p:nvPr/>
        </p:nvSpPr>
        <p:spPr>
          <a:xfrm>
            <a:off x="8017420" y="198221"/>
            <a:ext cx="463262" cy="2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/>
          </a:p>
        </p:txBody>
      </p:sp>
      <p:sp>
        <p:nvSpPr>
          <p:cNvPr id="287" name="Google Shape;287;p29"/>
          <p:cNvSpPr txBox="1"/>
          <p:nvPr/>
        </p:nvSpPr>
        <p:spPr>
          <a:xfrm>
            <a:off x="897751" y="255375"/>
            <a:ext cx="2318060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latin typeface="Montserrat"/>
                <a:sym typeface="Montserrat"/>
              </a:rPr>
              <a:t>Hamro Booking Sewa</a:t>
            </a:r>
            <a:endParaRPr sz="500" dirty="0"/>
          </a:p>
        </p:txBody>
      </p:sp>
      <p:sp>
        <p:nvSpPr>
          <p:cNvPr id="288" name="Google Shape;288;p29"/>
          <p:cNvSpPr txBox="1"/>
          <p:nvPr/>
        </p:nvSpPr>
        <p:spPr>
          <a:xfrm>
            <a:off x="1992474" y="406028"/>
            <a:ext cx="3985356" cy="74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u="sng" dirty="0" smtClean="0">
                <a:latin typeface="Montserrat"/>
                <a:sym typeface="Montserrat"/>
              </a:rPr>
              <a:t>ER Diagram</a:t>
            </a:r>
            <a:endParaRPr sz="700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1" r="5612" b="10204"/>
          <a:stretch/>
        </p:blipFill>
        <p:spPr>
          <a:xfrm>
            <a:off x="897752" y="1149308"/>
            <a:ext cx="7582930" cy="39698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" y="198221"/>
            <a:ext cx="460805" cy="430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92B0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/>
          <p:nvPr/>
        </p:nvSpPr>
        <p:spPr>
          <a:xfrm>
            <a:off x="4974859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/>
          </a:p>
        </p:txBody>
      </p:sp>
      <p:sp>
        <p:nvSpPr>
          <p:cNvPr id="308" name="Google Shape;308;p30"/>
          <p:cNvSpPr txBox="1"/>
          <p:nvPr/>
        </p:nvSpPr>
        <p:spPr>
          <a:xfrm>
            <a:off x="5663431" y="198221"/>
            <a:ext cx="4002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Menu</a:t>
            </a:r>
            <a:endParaRPr sz="700" dirty="0"/>
          </a:p>
        </p:txBody>
      </p:sp>
      <p:sp>
        <p:nvSpPr>
          <p:cNvPr id="309" name="Google Shape;309;p30"/>
          <p:cNvSpPr txBox="1"/>
          <p:nvPr/>
        </p:nvSpPr>
        <p:spPr>
          <a:xfrm>
            <a:off x="6352004" y="198221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Hotels</a:t>
            </a:r>
            <a:endParaRPr sz="700" dirty="0"/>
          </a:p>
        </p:txBody>
      </p:sp>
      <p:sp>
        <p:nvSpPr>
          <p:cNvPr id="310" name="Google Shape;310;p30"/>
          <p:cNvSpPr txBox="1"/>
          <p:nvPr/>
        </p:nvSpPr>
        <p:spPr>
          <a:xfrm>
            <a:off x="7196296" y="198221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latin typeface="Nunito Sans"/>
                <a:sym typeface="Nunito Sans"/>
              </a:rPr>
              <a:t>Rooms</a:t>
            </a:r>
            <a:endParaRPr sz="700" dirty="0"/>
          </a:p>
        </p:txBody>
      </p:sp>
      <p:sp>
        <p:nvSpPr>
          <p:cNvPr id="311" name="Google Shape;311;p30"/>
          <p:cNvSpPr txBox="1"/>
          <p:nvPr/>
        </p:nvSpPr>
        <p:spPr>
          <a:xfrm>
            <a:off x="8017420" y="198221"/>
            <a:ext cx="463262" cy="2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/>
          </a:p>
        </p:txBody>
      </p:sp>
      <p:sp>
        <p:nvSpPr>
          <p:cNvPr id="312" name="Google Shape;312;p30"/>
          <p:cNvSpPr txBox="1"/>
          <p:nvPr/>
        </p:nvSpPr>
        <p:spPr>
          <a:xfrm>
            <a:off x="897750" y="255375"/>
            <a:ext cx="2235867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latin typeface="Montserrat"/>
                <a:sym typeface="Montserrat"/>
              </a:rPr>
              <a:t>Hamro Booking Sewa</a:t>
            </a:r>
            <a:endParaRPr sz="500" dirty="0"/>
          </a:p>
        </p:txBody>
      </p:sp>
      <p:sp>
        <p:nvSpPr>
          <p:cNvPr id="320" name="Google Shape;320;p30"/>
          <p:cNvSpPr txBox="1"/>
          <p:nvPr/>
        </p:nvSpPr>
        <p:spPr>
          <a:xfrm>
            <a:off x="2148285" y="255375"/>
            <a:ext cx="3370968" cy="77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u="sng" dirty="0" smtClean="0">
                <a:solidFill>
                  <a:schemeClr val="bg1"/>
                </a:solidFill>
                <a:latin typeface="Montserrat"/>
                <a:sym typeface="Montserrat"/>
              </a:rPr>
              <a:t>DFD 0</a:t>
            </a:r>
            <a:endParaRPr sz="1800" u="sng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50" y="1091204"/>
            <a:ext cx="7297560" cy="39379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" y="163754"/>
            <a:ext cx="444962" cy="48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2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92B0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/>
          <p:nvPr/>
        </p:nvSpPr>
        <p:spPr>
          <a:xfrm>
            <a:off x="4974859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/>
          </a:p>
        </p:txBody>
      </p:sp>
      <p:sp>
        <p:nvSpPr>
          <p:cNvPr id="308" name="Google Shape;308;p30"/>
          <p:cNvSpPr txBox="1"/>
          <p:nvPr/>
        </p:nvSpPr>
        <p:spPr>
          <a:xfrm>
            <a:off x="5663431" y="198221"/>
            <a:ext cx="4002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Menu</a:t>
            </a:r>
            <a:endParaRPr sz="700" dirty="0"/>
          </a:p>
        </p:txBody>
      </p:sp>
      <p:sp>
        <p:nvSpPr>
          <p:cNvPr id="309" name="Google Shape;309;p30"/>
          <p:cNvSpPr txBox="1"/>
          <p:nvPr/>
        </p:nvSpPr>
        <p:spPr>
          <a:xfrm>
            <a:off x="6352004" y="198221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Hotels</a:t>
            </a:r>
            <a:endParaRPr sz="700" dirty="0"/>
          </a:p>
        </p:txBody>
      </p:sp>
      <p:sp>
        <p:nvSpPr>
          <p:cNvPr id="310" name="Google Shape;310;p30"/>
          <p:cNvSpPr txBox="1"/>
          <p:nvPr/>
        </p:nvSpPr>
        <p:spPr>
          <a:xfrm>
            <a:off x="7196296" y="198221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latin typeface="Nunito Sans"/>
                <a:sym typeface="Nunito Sans"/>
              </a:rPr>
              <a:t>Rooms</a:t>
            </a:r>
            <a:endParaRPr sz="700" dirty="0"/>
          </a:p>
        </p:txBody>
      </p:sp>
      <p:sp>
        <p:nvSpPr>
          <p:cNvPr id="311" name="Google Shape;311;p30"/>
          <p:cNvSpPr txBox="1"/>
          <p:nvPr/>
        </p:nvSpPr>
        <p:spPr>
          <a:xfrm>
            <a:off x="8017420" y="198221"/>
            <a:ext cx="463262" cy="2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/>
          </a:p>
        </p:txBody>
      </p:sp>
      <p:sp>
        <p:nvSpPr>
          <p:cNvPr id="312" name="Google Shape;312;p30"/>
          <p:cNvSpPr txBox="1"/>
          <p:nvPr/>
        </p:nvSpPr>
        <p:spPr>
          <a:xfrm>
            <a:off x="897750" y="255375"/>
            <a:ext cx="2235867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latin typeface="Montserrat"/>
                <a:sym typeface="Montserrat"/>
              </a:rPr>
              <a:t>Hamro Booking Sewa</a:t>
            </a:r>
            <a:endParaRPr sz="500" dirty="0"/>
          </a:p>
        </p:txBody>
      </p:sp>
      <p:sp>
        <p:nvSpPr>
          <p:cNvPr id="320" name="Google Shape;320;p30"/>
          <p:cNvSpPr txBox="1"/>
          <p:nvPr/>
        </p:nvSpPr>
        <p:spPr>
          <a:xfrm>
            <a:off x="2148285" y="292700"/>
            <a:ext cx="3370968" cy="77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u="sng" dirty="0" smtClean="0">
                <a:solidFill>
                  <a:schemeClr val="bg1"/>
                </a:solidFill>
                <a:latin typeface="Montserrat"/>
                <a:sym typeface="Montserrat"/>
              </a:rPr>
              <a:t>DFD 1</a:t>
            </a:r>
            <a:endParaRPr sz="1800" u="sng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" t="6694" r="2183" b="1247"/>
          <a:stretch/>
        </p:blipFill>
        <p:spPr>
          <a:xfrm>
            <a:off x="1040130" y="1071375"/>
            <a:ext cx="6846570" cy="40317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" y="164988"/>
            <a:ext cx="469735" cy="48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9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E5E2DD"/>
      </a:lt1>
      <a:dk2>
        <a:srgbClr val="000000"/>
      </a:dk2>
      <a:lt2>
        <a:srgbClr val="6792B0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314</Words>
  <Application>Microsoft Office PowerPoint</Application>
  <PresentationFormat>On-screen Show (16:9)</PresentationFormat>
  <Paragraphs>126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Nunito Sans</vt:lpstr>
      <vt:lpstr>Montserrat</vt:lpstr>
      <vt:lpstr>Calibri</vt:lpstr>
      <vt:lpstr>Nunito Sans Light</vt:lpstr>
      <vt:lpstr>Nunito Sans Black</vt:lpstr>
      <vt:lpstr>Arial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Little My</dc:creator>
  <cp:lastModifiedBy>Microsoft account</cp:lastModifiedBy>
  <cp:revision>60</cp:revision>
  <dcterms:modified xsi:type="dcterms:W3CDTF">2024-07-01T16:33:34Z</dcterms:modified>
</cp:coreProperties>
</file>