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gis.senado.leg.br/norma/36586033/publicacao/3658605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gal.un.org/ilc/texts/instruments/english/conventions/1_1_1969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Notas de aula 4 - aula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r Sys.Date()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1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Crítica e Discussão 🧠</a:t>
            </a:r>
          </a:p>
          <a:p>
            <a:pPr marL="0" lvl="0" indent="0">
              <a:buNone/>
            </a:pPr>
            <a:r>
              <a:t>Apesar de serem instrumentos centrais do Direito Internacional, os tratados não são uniformemente interpretados e aplicados pelos Estados.</a:t>
            </a:r>
            <a:br/>
            <a:r>
              <a:t>A classificação, embora útil, </a:t>
            </a:r>
            <a:r>
              <a:rPr b="1"/>
              <a:t>não elimina os problemas práticos</a:t>
            </a:r>
            <a:r>
              <a:t>, como: - A </a:t>
            </a:r>
            <a:r>
              <a:rPr b="1"/>
              <a:t>fragmentação do direito internacional</a:t>
            </a:r>
            <a:r>
              <a:t>, com tratados sobrepostos e divergentes. - A tensão entre </a:t>
            </a:r>
            <a:r>
              <a:rPr b="1"/>
              <a:t>soberania estatal e normas imperativas</a:t>
            </a:r>
            <a:r>
              <a:t>. - O </a:t>
            </a:r>
            <a:r>
              <a:rPr b="1"/>
              <a:t>déficit democrático</a:t>
            </a:r>
            <a:r>
              <a:t> nos processos de negociação e ratificação, especialmente em tratados multilaterais.</a:t>
            </a:r>
          </a:p>
          <a:p>
            <a:pPr marL="0" lvl="0" indent="0">
              <a:buNone/>
            </a:pPr>
            <a:r>
              <a:t>📌 </a:t>
            </a:r>
            <a:r>
              <a:rPr b="1"/>
              <a:t>Questão para reflexão:</a:t>
            </a:r>
            <a:br/>
            <a:r>
              <a:t>Será que a multiplicação de tratados multilaterais garante maior cooperação ou gera um sistema internacional mais complexo e menos eficiente?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Resumo da Aula ✅</a:t>
            </a:r>
          </a:p>
          <a:p>
            <a:pPr marL="0" lvl="0" indent="0">
              <a:buNone/>
            </a:pPr>
            <a:r>
              <a:t>📌 </a:t>
            </a:r>
            <a:r>
              <a:rPr b="1"/>
              <a:t>O que vimos hoje:</a:t>
            </a:r>
            <a:r>
              <a:t> - </a:t>
            </a:r>
            <a:r>
              <a:rPr b="1"/>
              <a:t>Critérios de classificação dos tratados</a:t>
            </a:r>
            <a:r>
              <a:t>:</a:t>
            </a:r>
            <a:br/>
            <a:r>
              <a:t>- Número de partes (</a:t>
            </a:r>
            <a:r>
              <a:rPr b="1"/>
              <a:t>bilateral, plurilateral, multilateral</a:t>
            </a:r>
            <a:r>
              <a:t>)</a:t>
            </a:r>
            <a:br/>
            <a:r>
              <a:t>- Generalidade (</a:t>
            </a:r>
            <a:r>
              <a:rPr b="1"/>
              <a:t>convenções gerais e específicas</a:t>
            </a:r>
            <a:r>
              <a:t>)</a:t>
            </a:r>
            <a:br/>
            <a:r>
              <a:t>- Natureza jurídica (</a:t>
            </a:r>
            <a:r>
              <a:rPr b="1"/>
              <a:t>contratos e normativos</a:t>
            </a:r>
            <a:r>
              <a:t>)</a:t>
            </a:r>
            <a:br/>
            <a:r>
              <a:t>- Conformidade com normas imperativas (</a:t>
            </a:r>
            <a:r>
              <a:rPr b="1"/>
              <a:t>jus cogens</a:t>
            </a:r>
            <a:r>
              <a:t>)</a:t>
            </a:r>
            <a:br/>
            <a:r>
              <a:t>- </a:t>
            </a:r>
            <a:r>
              <a:rPr b="1"/>
              <a:t>Importância do Artigo 53 da Convenção de Viena</a:t>
            </a:r>
            <a:br/>
            <a:r>
              <a:t>- </a:t>
            </a:r>
            <a:r>
              <a:rPr b="1"/>
              <a:t>Exemplo prático</a:t>
            </a:r>
            <a:r>
              <a:t>: reservas à Convenção do Genocídio</a:t>
            </a:r>
            <a:br/>
            <a:r>
              <a:t>- </a:t>
            </a:r>
            <a:r>
              <a:rPr b="1"/>
              <a:t>Discussão crítica</a:t>
            </a:r>
            <a:r>
              <a:t>: desafios contemporâneos dos tratados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✅ </a:t>
            </a:r>
            <a:r>
              <a:rPr b="1"/>
              <a:t>Condições de Validade dos Tratados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Para que um tratado internacional seja considerado </a:t>
            </a:r>
            <a:r>
              <a:rPr b="1"/>
              <a:t>válido</a:t>
            </a:r>
            <a:r>
              <a:t>, são necessárias as seguintes condições:</a:t>
            </a:r>
          </a:p>
          <a:p>
            <a:pPr lvl="0"/>
            <a:r>
              <a:rPr b="1"/>
              <a:t>Capacidade das partes</a:t>
            </a:r>
            <a:r>
              <a:t> (Estados ou organizações internacionais) para celebrá-lo.</a:t>
            </a:r>
          </a:p>
          <a:p>
            <a:pPr lvl="0"/>
            <a:r>
              <a:rPr b="1"/>
              <a:t>Habilitação dos agentes</a:t>
            </a:r>
            <a:r>
              <a:t> que o subscrevem.</a:t>
            </a:r>
          </a:p>
          <a:p>
            <a:pPr lvl="0"/>
            <a:r>
              <a:rPr b="1"/>
              <a:t>Consentimento mútuo</a:t>
            </a:r>
            <a:r>
              <a:t> entre as partes.</a:t>
            </a:r>
          </a:p>
          <a:p>
            <a:pPr lvl="0"/>
            <a:r>
              <a:rPr b="1"/>
              <a:t>Objeto lícito e possível</a:t>
            </a:r>
            <a: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Capacidade das partes contratantes 🌐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Artigo 6 – Capacidade dos Estados para Concluir Tratados</a:t>
            </a:r>
          </a:p>
          <a:p>
            <a:pPr marL="1270000" lvl="0" indent="0">
              <a:buNone/>
            </a:pPr>
            <a:r>
              <a:rPr sz="2000"/>
              <a:t>Todo Estado tem capacidade para concluir tratados. [@brasil_decreto_2009]</a:t>
            </a:r>
          </a:p>
          <a:p>
            <a:pPr marL="0" lvl="0" indent="0">
              <a:buNone/>
            </a:pPr>
            <a:r>
              <a:t>Inicialmente, prevalecia a doutrina segundo a qual </a:t>
            </a:r>
            <a:r>
              <a:rPr b="1"/>
              <a:t>apenas os Estados</a:t>
            </a:r>
            <a:r>
              <a:t> possuíam capacidade para celebrar tratados.</a:t>
            </a:r>
            <a:br/>
            <a:r>
              <a:t>Com a </a:t>
            </a:r>
            <a:r>
              <a:rPr b="1"/>
              <a:t>Carta das Nações Unidas (1945)</a:t>
            </a:r>
            <a:r>
              <a:t>, reconheceu-se, ainda que de forma incipiente, a capacidade </a:t>
            </a:r>
            <a:r>
              <a:rPr b="1"/>
              <a:t>das organizações internacionais</a:t>
            </a:r>
            <a:r>
              <a:t>.</a:t>
            </a:r>
            <a:br/>
            <a:r>
              <a:t>Esse entendimento foi consolidado pela </a:t>
            </a:r>
            <a:r>
              <a:rPr b="1"/>
              <a:t>Convenção de Viena sobre o Direito dos Tratados entre Estados e Organizações Internacionais ou entre Organizações Internacionais (1986)</a:t>
            </a:r>
            <a:r>
              <a:t>, que trata especificamente da matéria.</a:t>
            </a:r>
          </a:p>
          <a:p>
            <a:pPr marL="0" lvl="0" indent="0">
              <a:buNone/>
            </a:pPr>
            <a:r>
              <a:t>📎 </a:t>
            </a:r>
            <a:r>
              <a:rPr b="1"/>
              <a:t>Link para a Convenção de 1986</a:t>
            </a:r>
            <a:r>
              <a:t>:</a:t>
            </a:r>
            <a:br/>
            <a:r>
              <a:rPr>
                <a:hlinkClick r:id="rId2"/>
              </a:rPr>
              <a:t>Convenção de Viena (1986) – Senado Federal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Habilitação dos agentes 👤</a:t>
            </a:r>
          </a:p>
          <a:p>
            <a:pPr marL="0" lvl="0" indent="0">
              <a:buNone/>
            </a:pPr>
            <a:r>
              <a:t>Para </a:t>
            </a:r>
            <a:r>
              <a:rPr b="1"/>
              <a:t>adotar ou autenticar</a:t>
            </a:r>
            <a:r>
              <a:t> o texto de um tratado, ou para </a:t>
            </a:r>
            <a:r>
              <a:rPr b="1"/>
              <a:t>manifestar o consentimento do Estado em obrigar-se</a:t>
            </a:r>
            <a:r>
              <a:t>, o representante deve demonstrar estar devidamente autorizado por meio do </a:t>
            </a:r>
            <a:r>
              <a:rPr b="1"/>
              <a:t>documento de plenos poderes</a:t>
            </a:r>
            <a:r>
              <a:t>.</a:t>
            </a:r>
          </a:p>
          <a:p>
            <a:pPr marL="1270000" lvl="0" indent="0">
              <a:buNone/>
            </a:pPr>
            <a:r>
              <a:rPr sz="2000"/>
              <a:t>O documento de plenos poderes indica que determinada pessoa é reconhecida pelo Estado que ela representa como detentora de competência para </a:t>
            </a:r>
            <a:r>
              <a:rPr sz="2000" b="1"/>
              <a:t>negociar e assinar um tratado internacional</a:t>
            </a:r>
            <a:r>
              <a:rPr sz="2000"/>
              <a:t> específico.</a:t>
            </a:r>
            <a:br/>
            <a:r>
              <a:rPr sz="2000"/>
              <a:t>[@accioly_manual_2023 p.155]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645969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1270000" lvl="0" indent="0">
              <a:buNone/>
            </a:pPr>
            <a:r>
              <a:rPr sz="2000"/>
              <a:t>Artigo 7</a:t>
            </a:r>
          </a:p>
          <a:p>
            <a:pPr marL="1270000" lvl="0" indent="0">
              <a:buNone/>
            </a:pPr>
            <a:r>
              <a:rPr sz="2000"/>
              <a:t>Plenos Poderes</a:t>
            </a:r>
          </a:p>
          <a:p>
            <a:pPr marL="342900" lvl="0" indent="-342900">
              <a:buAutoNum type="arabicPeriod"/>
            </a:pPr>
            <a:r>
              <a:rPr sz="2000"/>
              <a:t>Uma pessoa é considerada representante de um Estado para a adoção ou autenticação do texto de um tratado ou para expressar o consentimento do Estado em obrigar-se por um tratado se:</a:t>
            </a:r>
          </a:p>
          <a:p>
            <a:pPr marL="342900" lvl="1" indent="0">
              <a:buNone/>
            </a:pPr>
            <a:r>
              <a:rPr sz="2000" b="1"/>
              <a:t>a)</a:t>
            </a:r>
            <a:r>
              <a:rPr sz="2000"/>
              <a:t> apresentar plenos poderes apropriados; ou</a:t>
            </a:r>
          </a:p>
          <a:p>
            <a:pPr marL="342900" lvl="1" indent="0">
              <a:buNone/>
            </a:pPr>
            <a:r>
              <a:rPr sz="2000" b="1"/>
              <a:t>b)</a:t>
            </a:r>
            <a:r>
              <a:rPr sz="2000"/>
              <a:t> a prática dos Estados interessados ou outras circunstâncias indicarem que a intenção do Estado era considerar essa pessoa seu representante para esses fins e dispensar os plenos poderes.</a:t>
            </a:r>
          </a:p>
          <a:p>
            <a:pPr marL="342900" lvl="0" indent="-342900">
              <a:buAutoNum type="arabicPeriod" startAt="2"/>
            </a:pPr>
            <a:r>
              <a:rPr sz="2000"/>
              <a:t>Em virtude de suas funções e independentemente da apresentação de plenos poderes, são considerados representantes do seu Estado:</a:t>
            </a:r>
          </a:p>
          <a:p>
            <a:pPr marL="342900" lvl="1" indent="0">
              <a:buNone/>
            </a:pPr>
            <a:r>
              <a:rPr sz="2000" b="1"/>
              <a:t>a)</a:t>
            </a:r>
            <a:r>
              <a:rPr sz="2000"/>
              <a:t> os Chefes de Estado, os Chefes de Governo e os Ministros das Relações Exteriores, para a realização de todos os atos relativos à conclusão de um tratado;</a:t>
            </a:r>
          </a:p>
          <a:p>
            <a:pPr marL="342900" lvl="1" indent="0">
              <a:buNone/>
            </a:pPr>
            <a:r>
              <a:rPr sz="2000" b="1"/>
              <a:t>b)</a:t>
            </a:r>
            <a:r>
              <a:rPr sz="2000"/>
              <a:t> os Chefes de missão diplomática, para a adoção do texto de um tratado entre o Estado acreditante e o Estado junto ao qual estão acreditados;</a:t>
            </a:r>
          </a:p>
          <a:p>
            <a:pPr marL="342900" lvl="1" indent="0">
              <a:buNone/>
            </a:pPr>
            <a:r>
              <a:rPr sz="2000" b="1"/>
              <a:t>c)</a:t>
            </a:r>
            <a:r>
              <a:rPr sz="2000"/>
              <a:t> os representantes acreditados pelos Estados perante uma conferência ou organização internacional ou um de seus órgãos, para a adoção do texto de um tratado em tal conferência, organização ou órgão.</a:t>
            </a:r>
          </a:p>
          <a:p>
            <a:pPr marL="1270000" lvl="0" indent="0">
              <a:buNone/>
            </a:pPr>
            <a:r>
              <a:rPr sz="2000"/>
              <a:t>[@brasil_decreto_2009]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📌 </a:t>
            </a:r>
            <a:r>
              <a:rPr b="1"/>
              <a:t>No caso das organizações internacionais</a:t>
            </a:r>
            <a:r>
              <a:t>:</a:t>
            </a:r>
            <a:br/>
            <a:r>
              <a:t>A competência para concluir tratados geralmente está prevista no </a:t>
            </a:r>
            <a:r>
              <a:rPr b="1"/>
              <a:t>tratado constitutivo da organização</a:t>
            </a:r>
            <a:r>
              <a:t>, com regras próprias para vinculação jurídica.</a:t>
            </a:r>
            <a:br/>
            <a:r>
              <a:t>[@accioly_manual_2023 pp.155-156]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3842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3. Consentimento mútuo 🤝</a:t>
            </a:r>
          </a:p>
          <a:p>
            <a:pPr marL="0" lvl="0" indent="0">
              <a:buNone/>
            </a:pPr>
            <a:r>
              <a:t>O tratado é </a:t>
            </a:r>
            <a:r>
              <a:rPr b="1"/>
              <a:t>acordo de vontades</a:t>
            </a:r>
            <a:r>
              <a:t>, formalizado pelo consentimento expresso:</a:t>
            </a:r>
          </a:p>
          <a:p>
            <a:pPr marL="1270000" lvl="0" indent="0">
              <a:buNone/>
            </a:pPr>
            <a:r>
              <a:rPr sz="2000"/>
              <a:t>Artigo 9</a:t>
            </a:r>
          </a:p>
          <a:p>
            <a:pPr marL="1270000" lvl="0" indent="0">
              <a:buNone/>
            </a:pPr>
            <a:r>
              <a:rPr sz="2000"/>
              <a:t>Adoção do Texto</a:t>
            </a:r>
          </a:p>
          <a:p>
            <a:pPr marL="342900" lvl="0" indent="-342900">
              <a:buAutoNum type="arabicPeriod"/>
            </a:pPr>
            <a:r>
              <a:rPr sz="2000"/>
              <a:t>A adoção do texto do tratado efetua-se pelo consentimento de todos os Estados que participam da sua elaboração, exceto quando se aplica o disposto no parágrafo 2.</a:t>
            </a:r>
          </a:p>
          <a:p>
            <a:pPr marL="342900" lvl="0" indent="-342900">
              <a:buAutoNum type="arabicPeriod"/>
            </a:pPr>
            <a:r>
              <a:rPr sz="2000"/>
              <a:t>A adoção do texto de um tratado numa conferência internacional efetua-se pela maioria de dois terços dos Estados presentes e votantes, salvo se esses Estados, pela mesma maioria, decidirem aplicar uma regra diversa.</a:t>
            </a:r>
          </a:p>
          <a:p>
            <a:pPr marL="1270000" lvl="0" indent="0">
              <a:buNone/>
            </a:pPr>
            <a:r>
              <a:rPr sz="2000"/>
              <a:t>[@brasil_decreto_2009]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4. Objeto lícito e possível ✔️</a:t>
            </a:r>
          </a:p>
          <a:p>
            <a:pPr marL="0" lvl="0" indent="0">
              <a:buNone/>
            </a:pPr>
            <a:r>
              <a:t>Assim como no direito interno, o objeto deve ser </a:t>
            </a:r>
            <a:r>
              <a:rPr b="1"/>
              <a:t>lícito</a:t>
            </a:r>
            <a:r>
              <a:t> e </a:t>
            </a:r>
            <a:r>
              <a:rPr b="1"/>
              <a:t>materialmente possível</a:t>
            </a:r>
            <a:r>
              <a:t>.</a:t>
            </a:r>
            <a:br/>
            <a:r>
              <a:t>Exemplo clássico:</a:t>
            </a:r>
            <a:br/>
            <a:r>
              <a:t>O </a:t>
            </a:r>
            <a:r>
              <a:rPr b="1"/>
              <a:t>Acordo de Munique (1938)</a:t>
            </a:r>
            <a:r>
              <a:t>, pelo qual Reino Unido, França, Alemanha e Itália negociaram a entrega dos Sudetos à Alemanha sem participação da Checoslováquia — situação contestada juridicamente e politicamente (Figuras 1 e 2).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acordo_muniqu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193800"/>
            <a:ext cx="4203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Fig. 1: Da esquerda para direita: Chamberlain, Daladier, Hitler, Mussolini e Ciano após a assinatura do Acordo de Munique.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Classificação dos Tratados Internacionais</a:t>
            </a:r>
            <a:r>
              <a:t> 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Esta aula trata das classificações dos tratados internacionais segundo diferentes critérios, sua natureza, generalidade, número de partes e imperatividade. Além disso, serão abordados conceitos fundamentais como </a:t>
            </a:r>
            <a:r>
              <a:rPr i="1"/>
              <a:t>jus cogens</a:t>
            </a:r>
            <a:r>
              <a:t> e reflexões críticas.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/particao_checoslovaquia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60500" y="1193800"/>
            <a:ext cx="6235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Fig. 2: Partição da Checoslováquia (1938).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Efeitos em Relação a Terceiros</a:t>
            </a:r>
            <a:r>
              <a:t> 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Artigo 34 – Regra Geral</a:t>
            </a:r>
          </a:p>
          <a:p>
            <a:pPr marL="1270000" lvl="0" indent="0">
              <a:buNone/>
            </a:pPr>
            <a:r>
              <a:rPr sz="2000"/>
              <a:t>Um tratado não cria obrigações nem direitos para um terceiro Estado sem o seu consentimento.</a:t>
            </a:r>
            <a:br/>
            <a:r>
              <a:rPr sz="2000"/>
              <a:t>[@brasil_decreto_2009]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2333"/>
            <a:ext cx="8229600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📌 </a:t>
            </a:r>
            <a:r>
              <a:rPr b="1"/>
              <a:t>Princípio:</a:t>
            </a:r>
            <a:r>
              <a:t> </a:t>
            </a:r>
            <a:r>
              <a:rPr i="1"/>
              <a:t>res inter alios acta aliis neque nocere neque prodesse potest</a:t>
            </a:r>
            <a:br/>
            <a:r>
              <a:t>(um ato entre partes não prejudica nem beneficia terceiros).</a:t>
            </a:r>
          </a:p>
          <a:p>
            <a:pPr marL="0" lvl="0" indent="0">
              <a:buNone/>
            </a:pPr>
            <a:r>
              <a:rPr b="1"/>
              <a:t>Exceções e consequências:</a:t>
            </a:r>
          </a:p>
          <a:p>
            <a:pPr marL="342900" lvl="0" indent="-342900">
              <a:buAutoNum type="arabicPeriod"/>
            </a:pPr>
            <a:r>
              <a:t>Se os efeitos forem </a:t>
            </a:r>
            <a:r>
              <a:rPr b="1"/>
              <a:t>nocivos</a:t>
            </a:r>
            <a:r>
              <a:t>, o Estado lesado pode protestar e buscar reparação.</a:t>
            </a:r>
          </a:p>
          <a:p>
            <a:pPr marL="342900" lvl="0" indent="-342900">
              <a:buAutoNum type="arabicPeriod"/>
            </a:pPr>
            <a:r>
              <a:t>Se forem </a:t>
            </a:r>
            <a:r>
              <a:rPr b="1"/>
              <a:t>favoráveis</a:t>
            </a:r>
            <a:r>
              <a:t>, os contratantes podem </a:t>
            </a:r>
            <a:r>
              <a:rPr b="1"/>
              <a:t>conceder direitos</a:t>
            </a:r>
            <a:r>
              <a:t> a terceiros por manifestação expressa (Arts. 36 a 38 da Convenção).</a:t>
            </a:r>
            <a:br/>
            <a:r>
              <a:t>[@accioly_manual_2023 p.157]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Assinatura, Ratificação e Reservas</a:t>
            </a:r>
            <a:r>
              <a:t> ✍️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Artigo 11 – Meios de Manifestar Consentimento</a:t>
            </a:r>
          </a:p>
          <a:p>
            <a:pPr marL="1270000" lvl="0" indent="0">
              <a:buNone/>
            </a:pPr>
            <a:r>
              <a:rPr sz="2000"/>
              <a:t>O consentimento de um Estado em obrigar-se pode ocorrer por assinatura, troca de instrumentos, ratificação, aceitação, aprovação ou adesão, ou por outros meios acordados.</a:t>
            </a:r>
            <a:br/>
            <a:r>
              <a:rPr sz="2000"/>
              <a:t>[@brasil_decreto_2009]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Assinatura</a:t>
            </a:r>
          </a:p>
          <a:p>
            <a:pPr lvl="0"/>
            <a:r>
              <a:t>Geralmente </a:t>
            </a:r>
            <a:r>
              <a:rPr b="1"/>
              <a:t>não vincula juridicamente</a:t>
            </a:r>
            <a:r>
              <a:t> o Estado, possuindo valor </a:t>
            </a:r>
            <a:r>
              <a:rPr b="1"/>
              <a:t>político</a:t>
            </a:r>
            <a:r>
              <a:t> e não jurídico.</a:t>
            </a:r>
            <a:br/>
            <a:r>
              <a:t>[@accioly_manual_2023 p.159]</a:t>
            </a:r>
          </a:p>
          <a:p>
            <a:pPr marL="1270000" lvl="0" indent="0">
              <a:buNone/>
            </a:pPr>
            <a:r>
              <a:rPr sz="2000"/>
              <a:t>Em regra, a simples assinatura não vincula juridicamente um estado ao tratado internacional. A assinatura por si só possui um sentido muito mais político do que jurídico: apresenta o estado simbolicamente como um ator que concorda com a importância do que foi discutido – ainda que a ele não se vincule no futuro. E ainda que não tenha participado da negociação. A assinatura funciona assim mais como um atestado de que o texto final corresponde fielmente ao que foi discutido pelos estados durante o período de negociação – e, por isso mesmo, ela não tem o papel de vincular juridicamente o estado [@accioly_manual_2023 p. 159].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Ratificação</a:t>
            </a:r>
          </a:p>
          <a:p>
            <a:pPr lvl="0"/>
            <a:r>
              <a:t>Em regra, a vinculação ocorre pela </a:t>
            </a:r>
            <a:r>
              <a:rPr b="1"/>
              <a:t>ratificação</a:t>
            </a:r>
            <a:r>
              <a:t>, ato do Chefe de Estado condicionado à </a:t>
            </a:r>
            <a:r>
              <a:rPr b="1"/>
              <a:t>aprovação legislativa</a:t>
            </a:r>
            <a:r>
              <a:t> (CF/88: Arts. 49, I e 84, VIII).</a:t>
            </a:r>
            <a:br/>
            <a:endParaRPr/>
          </a:p>
          <a:p>
            <a:pPr lvl="0"/>
            <a:r>
              <a:t>Formaliza-se pelo </a:t>
            </a:r>
            <a:r>
              <a:rPr b="1"/>
              <a:t>depósito da carta de ratificação</a:t>
            </a:r>
            <a:r>
              <a:t> ou troca de instrumentos equivalentes.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1270000" lvl="0" indent="0">
              <a:buNone/>
            </a:pPr>
            <a:r>
              <a:rPr sz="2000" dirty="0"/>
              <a:t>(E)m regra,</a:t>
            </a:r>
            <a:r>
              <a:rPr sz="2000" baseline="30000" dirty="0">
                <a:hlinkClick r:id="rId2" action="ppaction://hlinksldjump"/>
              </a:rPr>
              <a:t>1</a:t>
            </a:r>
            <a:r>
              <a:rPr sz="2000" dirty="0"/>
              <a:t> a </a:t>
            </a:r>
            <a:r>
              <a:rPr sz="2000" dirty="0" err="1"/>
              <a:t>vinculação</a:t>
            </a:r>
            <a:r>
              <a:rPr sz="2000" dirty="0"/>
              <a:t> </a:t>
            </a:r>
            <a:r>
              <a:rPr sz="2000" dirty="0" err="1"/>
              <a:t>jurídica</a:t>
            </a:r>
            <a:r>
              <a:rPr sz="2000" dirty="0"/>
              <a:t> de um </a:t>
            </a:r>
            <a:r>
              <a:rPr sz="2000" dirty="0" err="1"/>
              <a:t>estado</a:t>
            </a:r>
            <a:r>
              <a:rPr sz="2000" dirty="0"/>
              <a:t> a um </a:t>
            </a:r>
            <a:r>
              <a:rPr sz="2000" dirty="0" err="1"/>
              <a:t>tratado</a:t>
            </a:r>
            <a:r>
              <a:rPr sz="2000" dirty="0"/>
              <a:t> </a:t>
            </a:r>
            <a:r>
              <a:rPr sz="2000" dirty="0" err="1"/>
              <a:t>apenas</a:t>
            </a:r>
            <a:r>
              <a:rPr sz="2000" dirty="0"/>
              <a:t> </a:t>
            </a:r>
            <a:r>
              <a:rPr sz="2000" dirty="0" err="1"/>
              <a:t>ocorre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meio</a:t>
            </a:r>
            <a:r>
              <a:rPr sz="2000" dirty="0"/>
              <a:t> da </a:t>
            </a:r>
            <a:r>
              <a:rPr sz="2000" dirty="0" err="1"/>
              <a:t>ratificação</a:t>
            </a:r>
            <a:r>
              <a:rPr sz="2000" dirty="0"/>
              <a:t>. Esta </a:t>
            </a:r>
            <a:r>
              <a:rPr sz="2000" dirty="0" err="1"/>
              <a:t>consiste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um </a:t>
            </a:r>
            <a:r>
              <a:rPr sz="2000" dirty="0" err="1"/>
              <a:t>ato</a:t>
            </a:r>
            <a:r>
              <a:rPr sz="2000" dirty="0"/>
              <a:t> </a:t>
            </a:r>
            <a:r>
              <a:rPr sz="2000" dirty="0" err="1"/>
              <a:t>administrativo</a:t>
            </a:r>
            <a:r>
              <a:rPr sz="2000" dirty="0"/>
              <a:t> </a:t>
            </a:r>
            <a:r>
              <a:rPr sz="2000" dirty="0" err="1"/>
              <a:t>mediante</a:t>
            </a:r>
            <a:r>
              <a:rPr sz="2000" dirty="0"/>
              <a:t> o qual o </a:t>
            </a:r>
            <a:r>
              <a:rPr sz="2000" dirty="0" err="1"/>
              <a:t>chefe</a:t>
            </a:r>
            <a:r>
              <a:rPr sz="2000" dirty="0"/>
              <a:t> de </a:t>
            </a:r>
            <a:r>
              <a:rPr sz="2000" dirty="0" err="1"/>
              <a:t>estado</a:t>
            </a:r>
            <a:r>
              <a:rPr sz="2000" dirty="0"/>
              <a:t> </a:t>
            </a:r>
            <a:r>
              <a:rPr sz="2000" dirty="0" err="1"/>
              <a:t>confirma</a:t>
            </a:r>
            <a:r>
              <a:rPr sz="2000" dirty="0"/>
              <a:t> </a:t>
            </a:r>
            <a:r>
              <a:rPr sz="2000" dirty="0" err="1"/>
              <a:t>tratado</a:t>
            </a:r>
            <a:r>
              <a:rPr sz="2000" dirty="0"/>
              <a:t> </a:t>
            </a:r>
            <a:r>
              <a:rPr sz="2000" dirty="0" err="1"/>
              <a:t>firmado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</a:t>
            </a:r>
            <a:r>
              <a:rPr sz="2000" dirty="0" err="1"/>
              <a:t>seu</a:t>
            </a:r>
            <a:r>
              <a:rPr sz="2000" dirty="0"/>
              <a:t> </a:t>
            </a:r>
            <a:r>
              <a:rPr sz="2000" dirty="0" err="1"/>
              <a:t>nome</a:t>
            </a:r>
            <a:r>
              <a:rPr sz="2000" dirty="0"/>
              <a:t> </a:t>
            </a:r>
            <a:r>
              <a:rPr sz="2000" dirty="0" err="1"/>
              <a:t>ou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</a:t>
            </a:r>
            <a:r>
              <a:rPr sz="2000" dirty="0" err="1"/>
              <a:t>nome</a:t>
            </a:r>
            <a:r>
              <a:rPr sz="2000" dirty="0"/>
              <a:t> do </a:t>
            </a:r>
            <a:r>
              <a:rPr sz="2000" dirty="0" err="1"/>
              <a:t>estado</a:t>
            </a:r>
            <a:r>
              <a:rPr sz="2000" dirty="0"/>
              <a:t>, </a:t>
            </a:r>
            <a:r>
              <a:rPr sz="2000" dirty="0" err="1"/>
              <a:t>declarando</a:t>
            </a:r>
            <a:r>
              <a:rPr sz="2000" dirty="0"/>
              <a:t> se submeter ao regime </a:t>
            </a:r>
            <a:r>
              <a:rPr sz="2000" dirty="0" err="1"/>
              <a:t>jurídico</a:t>
            </a:r>
            <a:r>
              <a:rPr sz="2000" dirty="0"/>
              <a:t> </a:t>
            </a:r>
            <a:r>
              <a:rPr sz="2000" dirty="0" err="1"/>
              <a:t>ali</a:t>
            </a:r>
            <a:r>
              <a:rPr sz="2000" dirty="0"/>
              <a:t> </a:t>
            </a:r>
            <a:r>
              <a:rPr sz="2000" dirty="0" err="1"/>
              <a:t>disposto</a:t>
            </a:r>
            <a:r>
              <a:rPr sz="2000" dirty="0"/>
              <a:t> [@accioly_manual_2023 p. 159].</a:t>
            </a:r>
          </a:p>
          <a:p>
            <a:pPr marL="0" lvl="0" indent="0">
              <a:buNone/>
            </a:pPr>
            <a:r>
              <a:rPr dirty="0" err="1"/>
              <a:t>Normalmente</a:t>
            </a:r>
            <a:r>
              <a:rPr dirty="0"/>
              <a:t>, a </a:t>
            </a:r>
            <a:r>
              <a:rPr dirty="0" err="1"/>
              <a:t>ratificação</a:t>
            </a:r>
            <a:r>
              <a:rPr dirty="0"/>
              <a:t> (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chefe</a:t>
            </a:r>
            <a:r>
              <a:rPr dirty="0"/>
              <a:t> do Poder </a:t>
            </a:r>
            <a:r>
              <a:rPr dirty="0" err="1"/>
              <a:t>Executivo</a:t>
            </a:r>
            <a:r>
              <a:rPr dirty="0"/>
              <a:t>) </a:t>
            </a:r>
            <a:r>
              <a:rPr dirty="0" err="1"/>
              <a:t>fica</a:t>
            </a:r>
            <a:r>
              <a:rPr dirty="0"/>
              <a:t> </a:t>
            </a:r>
            <a:r>
              <a:rPr dirty="0" err="1"/>
              <a:t>condicionada</a:t>
            </a:r>
            <a:r>
              <a:rPr dirty="0"/>
              <a:t> à </a:t>
            </a:r>
            <a:r>
              <a:rPr b="1" dirty="0" err="1"/>
              <a:t>aprovação</a:t>
            </a:r>
            <a:r>
              <a:rPr dirty="0"/>
              <a:t> do </a:t>
            </a:r>
            <a:r>
              <a:rPr dirty="0" err="1"/>
              <a:t>tratado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Poder </a:t>
            </a:r>
            <a:r>
              <a:rPr dirty="0" err="1"/>
              <a:t>Legislativo</a:t>
            </a:r>
            <a:r>
              <a:rPr dirty="0"/>
              <a:t>. No </a:t>
            </a:r>
            <a:r>
              <a:rPr dirty="0" err="1"/>
              <a:t>caso</a:t>
            </a:r>
            <a:r>
              <a:rPr dirty="0"/>
              <a:t> da </a:t>
            </a:r>
            <a:r>
              <a:rPr dirty="0" err="1"/>
              <a:t>Constituição</a:t>
            </a:r>
            <a:r>
              <a:rPr dirty="0"/>
              <a:t> Federal de 1988:</a:t>
            </a:r>
          </a:p>
          <a:p>
            <a:pPr marL="1270000" lvl="0" indent="0">
              <a:buNone/>
            </a:pPr>
            <a:r>
              <a:rPr sz="2000" b="1" dirty="0"/>
              <a:t>Art. 84.</a:t>
            </a:r>
            <a:r>
              <a:rPr sz="2000" dirty="0"/>
              <a:t> Compete </a:t>
            </a:r>
            <a:r>
              <a:rPr sz="2000" dirty="0" err="1"/>
              <a:t>privativamente</a:t>
            </a:r>
            <a:r>
              <a:rPr sz="2000" dirty="0"/>
              <a:t> ao Presidente da República:</a:t>
            </a:r>
            <a:br>
              <a:rPr dirty="0"/>
            </a:br>
            <a:r>
              <a:rPr sz="2000" dirty="0"/>
              <a:t>(...)</a:t>
            </a:r>
            <a:br>
              <a:rPr dirty="0"/>
            </a:br>
            <a:r>
              <a:rPr sz="2000" b="1" dirty="0"/>
              <a:t>VIII -</a:t>
            </a:r>
            <a:r>
              <a:rPr sz="2000" dirty="0"/>
              <a:t> </a:t>
            </a:r>
            <a:r>
              <a:rPr sz="2000" dirty="0" err="1"/>
              <a:t>celebrar</a:t>
            </a:r>
            <a:r>
              <a:rPr sz="2000" dirty="0"/>
              <a:t> </a:t>
            </a:r>
            <a:r>
              <a:rPr sz="2000" dirty="0" err="1"/>
              <a:t>tratados</a:t>
            </a:r>
            <a:r>
              <a:rPr sz="2000" dirty="0"/>
              <a:t>, </a:t>
            </a:r>
            <a:r>
              <a:rPr sz="2000" dirty="0" err="1"/>
              <a:t>convenções</a:t>
            </a:r>
            <a:r>
              <a:rPr sz="2000" dirty="0"/>
              <a:t> e </a:t>
            </a:r>
            <a:r>
              <a:rPr sz="2000" dirty="0" err="1"/>
              <a:t>atos</a:t>
            </a:r>
            <a:r>
              <a:rPr sz="2000" dirty="0"/>
              <a:t> </a:t>
            </a:r>
            <a:r>
              <a:rPr sz="2000" dirty="0" err="1"/>
              <a:t>internacionais</a:t>
            </a:r>
            <a:r>
              <a:rPr sz="2000" dirty="0"/>
              <a:t>, </a:t>
            </a:r>
            <a:r>
              <a:rPr sz="2000" dirty="0" err="1"/>
              <a:t>sujeitos</a:t>
            </a:r>
            <a:r>
              <a:rPr sz="2000" dirty="0"/>
              <a:t> a </a:t>
            </a:r>
            <a:r>
              <a:rPr sz="2000" dirty="0" err="1"/>
              <a:t>referendo</a:t>
            </a:r>
            <a:r>
              <a:rPr sz="2000" dirty="0"/>
              <a:t> do </a:t>
            </a:r>
            <a:r>
              <a:rPr sz="2000" dirty="0" err="1"/>
              <a:t>Congresso</a:t>
            </a:r>
            <a:r>
              <a:rPr sz="2000" dirty="0"/>
              <a:t> Nacional;</a:t>
            </a:r>
          </a:p>
          <a:p>
            <a:pPr marL="0" lvl="0" indent="0">
              <a:buNone/>
            </a:pPr>
            <a:r>
              <a:rPr dirty="0"/>
              <a:t>E </a:t>
            </a:r>
            <a:r>
              <a:rPr dirty="0" err="1"/>
              <a:t>ainda</a:t>
            </a:r>
            <a:r>
              <a:rPr dirty="0"/>
              <a:t>:</a:t>
            </a:r>
          </a:p>
          <a:p>
            <a:pPr marL="1270000" lvl="0" indent="0">
              <a:buNone/>
            </a:pPr>
            <a:r>
              <a:rPr sz="2000" b="1" dirty="0"/>
              <a:t>Art. 49.</a:t>
            </a:r>
            <a:r>
              <a:rPr sz="2000" dirty="0"/>
              <a:t> É da </a:t>
            </a:r>
            <a:r>
              <a:rPr sz="2000" dirty="0" err="1"/>
              <a:t>competência</a:t>
            </a:r>
            <a:r>
              <a:rPr sz="2000" dirty="0"/>
              <a:t> </a:t>
            </a:r>
            <a:r>
              <a:rPr sz="2000" dirty="0" err="1"/>
              <a:t>exclusiva</a:t>
            </a:r>
            <a:r>
              <a:rPr sz="2000" dirty="0"/>
              <a:t> do </a:t>
            </a:r>
            <a:r>
              <a:rPr sz="2000" dirty="0" err="1"/>
              <a:t>Congresso</a:t>
            </a:r>
            <a:r>
              <a:rPr sz="2000" dirty="0"/>
              <a:t> Nacional:</a:t>
            </a:r>
            <a:br>
              <a:rPr dirty="0"/>
            </a:br>
            <a:r>
              <a:rPr sz="2000" b="1" dirty="0"/>
              <a:t>I -</a:t>
            </a:r>
            <a:r>
              <a:rPr sz="2000" dirty="0"/>
              <a:t> resolver </a:t>
            </a:r>
            <a:r>
              <a:rPr sz="2000" dirty="0" err="1"/>
              <a:t>definitivamente</a:t>
            </a:r>
            <a:r>
              <a:rPr sz="2000" dirty="0"/>
              <a:t> </a:t>
            </a:r>
            <a:r>
              <a:rPr sz="2000" dirty="0" err="1"/>
              <a:t>sobre</a:t>
            </a:r>
            <a:r>
              <a:rPr sz="2000" dirty="0"/>
              <a:t> </a:t>
            </a:r>
            <a:r>
              <a:rPr sz="2000" dirty="0" err="1"/>
              <a:t>tratados</a:t>
            </a:r>
            <a:r>
              <a:rPr sz="2000" dirty="0"/>
              <a:t>, </a:t>
            </a:r>
            <a:r>
              <a:rPr sz="2000" dirty="0" err="1"/>
              <a:t>acordos</a:t>
            </a:r>
            <a:r>
              <a:rPr sz="2000" dirty="0"/>
              <a:t> </a:t>
            </a:r>
            <a:r>
              <a:rPr sz="2000" dirty="0" err="1"/>
              <a:t>ou</a:t>
            </a:r>
            <a:r>
              <a:rPr sz="2000" dirty="0"/>
              <a:t> </a:t>
            </a:r>
            <a:r>
              <a:rPr sz="2000" dirty="0" err="1"/>
              <a:t>atos</a:t>
            </a:r>
            <a:r>
              <a:rPr sz="2000" dirty="0"/>
              <a:t> </a:t>
            </a:r>
            <a:r>
              <a:rPr sz="2000" dirty="0" err="1"/>
              <a:t>internacionais</a:t>
            </a:r>
            <a:r>
              <a:rPr sz="2000" dirty="0"/>
              <a:t> que </a:t>
            </a:r>
            <a:r>
              <a:rPr sz="2000" dirty="0" err="1"/>
              <a:t>acarretem</a:t>
            </a:r>
            <a:r>
              <a:rPr sz="2000" dirty="0"/>
              <a:t> </a:t>
            </a:r>
            <a:r>
              <a:rPr sz="2000" dirty="0" err="1"/>
              <a:t>encargos</a:t>
            </a:r>
            <a:r>
              <a:rPr sz="2000" dirty="0"/>
              <a:t> </a:t>
            </a:r>
            <a:r>
              <a:rPr sz="2000" dirty="0" err="1"/>
              <a:t>ou</a:t>
            </a:r>
            <a:r>
              <a:rPr sz="2000" dirty="0"/>
              <a:t> </a:t>
            </a:r>
            <a:r>
              <a:rPr sz="2000" dirty="0" err="1"/>
              <a:t>compromissos</a:t>
            </a:r>
            <a:r>
              <a:rPr sz="2000" dirty="0"/>
              <a:t> </a:t>
            </a:r>
            <a:r>
              <a:rPr sz="2000" dirty="0" err="1"/>
              <a:t>gravosos</a:t>
            </a:r>
            <a:r>
              <a:rPr sz="2000" dirty="0"/>
              <a:t> ao </a:t>
            </a:r>
            <a:r>
              <a:rPr sz="2000" dirty="0" err="1"/>
              <a:t>patrimônio</a:t>
            </a:r>
            <a:r>
              <a:rPr sz="2000" dirty="0"/>
              <a:t> </a:t>
            </a:r>
            <a:r>
              <a:rPr sz="2000" dirty="0" err="1"/>
              <a:t>nacional</a:t>
            </a:r>
            <a:r>
              <a:rPr sz="2000" dirty="0"/>
              <a:t>;</a:t>
            </a:r>
          </a:p>
          <a:p>
            <a:pPr marL="0" lvl="0" indent="0">
              <a:buNone/>
            </a:pPr>
            <a:r>
              <a:rPr dirty="0"/>
              <a:t>O </a:t>
            </a:r>
            <a:r>
              <a:rPr dirty="0" err="1"/>
              <a:t>direito</a:t>
            </a:r>
            <a:r>
              <a:rPr dirty="0"/>
              <a:t> </a:t>
            </a:r>
            <a:r>
              <a:rPr dirty="0" err="1"/>
              <a:t>internacional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prescreve</a:t>
            </a:r>
            <a:r>
              <a:rPr dirty="0"/>
              <a:t> forma </a:t>
            </a:r>
            <a:r>
              <a:rPr dirty="0" err="1"/>
              <a:t>necessária</a:t>
            </a:r>
            <a:r>
              <a:rPr dirty="0"/>
              <a:t> à </a:t>
            </a:r>
            <a:r>
              <a:rPr dirty="0" err="1"/>
              <a:t>ratificação</a:t>
            </a:r>
            <a:r>
              <a:rPr dirty="0"/>
              <a:t>. </a:t>
            </a:r>
            <a:r>
              <a:rPr dirty="0" err="1"/>
              <a:t>Normalmente</a:t>
            </a:r>
            <a:r>
              <a:rPr dirty="0"/>
              <a:t>, </a:t>
            </a:r>
            <a:r>
              <a:rPr dirty="0" err="1"/>
              <a:t>contudo</a:t>
            </a:r>
            <a:r>
              <a:rPr dirty="0"/>
              <a:t>, </a:t>
            </a:r>
            <a:r>
              <a:rPr dirty="0" err="1"/>
              <a:t>ela</a:t>
            </a:r>
            <a:r>
              <a:rPr dirty="0"/>
              <a:t> </a:t>
            </a:r>
            <a:r>
              <a:rPr dirty="0" err="1"/>
              <a:t>ocorre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meio</a:t>
            </a:r>
            <a:r>
              <a:rPr dirty="0"/>
              <a:t> do </a:t>
            </a:r>
            <a:r>
              <a:rPr dirty="0" err="1"/>
              <a:t>depósito</a:t>
            </a:r>
            <a:r>
              <a:rPr dirty="0"/>
              <a:t> da </a:t>
            </a:r>
            <a:r>
              <a:rPr b="1" dirty="0"/>
              <a:t>carta de </a:t>
            </a:r>
            <a:r>
              <a:rPr b="1" dirty="0" err="1"/>
              <a:t>ratificação</a:t>
            </a:r>
            <a:r>
              <a:rPr dirty="0"/>
              <a:t> junto ao </a:t>
            </a:r>
            <a:r>
              <a:rPr dirty="0" err="1"/>
              <a:t>organismo</a:t>
            </a:r>
            <a:r>
              <a:rPr dirty="0"/>
              <a:t> multilateral </a:t>
            </a:r>
            <a:r>
              <a:rPr dirty="0" err="1"/>
              <a:t>pertinente</a:t>
            </a:r>
            <a:r>
              <a:rPr dirty="0"/>
              <a:t>, </a:t>
            </a:r>
            <a:r>
              <a:rPr dirty="0" err="1"/>
              <a:t>ou</a:t>
            </a:r>
            <a:r>
              <a:rPr dirty="0"/>
              <a:t> pela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troca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outro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idêntico</a:t>
            </a:r>
            <a:r>
              <a:rPr dirty="0"/>
              <a:t>, </a:t>
            </a:r>
            <a:r>
              <a:rPr dirty="0" err="1"/>
              <a:t>produzido</a:t>
            </a:r>
            <a:r>
              <a:rPr dirty="0"/>
              <a:t> pela </a:t>
            </a:r>
            <a:r>
              <a:rPr dirty="0" err="1"/>
              <a:t>outra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contratante</a:t>
            </a:r>
            <a:r>
              <a:rPr dirty="0"/>
              <a:t>. Tal </a:t>
            </a:r>
            <a:r>
              <a:rPr dirty="0" err="1"/>
              <a:t>documento</a:t>
            </a:r>
            <a:r>
              <a:rPr dirty="0"/>
              <a:t>, </a:t>
            </a:r>
            <a:r>
              <a:rPr dirty="0" err="1"/>
              <a:t>assinado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Chefe</a:t>
            </a:r>
            <a:r>
              <a:rPr dirty="0"/>
              <a:t> de Estado e Ministro das </a:t>
            </a:r>
            <a:r>
              <a:rPr dirty="0" err="1"/>
              <a:t>Relações</a:t>
            </a:r>
            <a:r>
              <a:rPr dirty="0"/>
              <a:t> </a:t>
            </a:r>
            <a:r>
              <a:rPr dirty="0" err="1"/>
              <a:t>Exteriores</a:t>
            </a:r>
            <a:r>
              <a:rPr dirty="0"/>
              <a:t>, </a:t>
            </a:r>
            <a:r>
              <a:rPr dirty="0" err="1"/>
              <a:t>contém</a:t>
            </a:r>
            <a:r>
              <a:rPr dirty="0"/>
              <a:t> a </a:t>
            </a:r>
            <a:r>
              <a:rPr dirty="0" err="1"/>
              <a:t>promessa</a:t>
            </a:r>
            <a:r>
              <a:rPr dirty="0"/>
              <a:t> de que o </a:t>
            </a:r>
            <a:r>
              <a:rPr dirty="0" err="1"/>
              <a:t>tratado</a:t>
            </a:r>
            <a:r>
              <a:rPr dirty="0"/>
              <a:t> </a:t>
            </a:r>
            <a:r>
              <a:rPr dirty="0" err="1"/>
              <a:t>será</a:t>
            </a:r>
            <a:r>
              <a:rPr dirty="0"/>
              <a:t> </a:t>
            </a:r>
            <a:r>
              <a:rPr dirty="0" err="1"/>
              <a:t>cumprido</a:t>
            </a:r>
            <a:r>
              <a:rPr dirty="0"/>
              <a:t> </a:t>
            </a:r>
            <a:r>
              <a:rPr dirty="0" err="1"/>
              <a:t>inviolavelmente</a:t>
            </a:r>
            <a:r>
              <a:rPr dirty="0"/>
              <a:t>, mas é a </a:t>
            </a:r>
            <a:r>
              <a:rPr dirty="0" err="1"/>
              <a:t>troca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, que </a:t>
            </a:r>
            <a:r>
              <a:rPr dirty="0" err="1"/>
              <a:t>expressa</a:t>
            </a:r>
            <a:r>
              <a:rPr dirty="0"/>
              <a:t> o </a:t>
            </a:r>
            <a:r>
              <a:rPr dirty="0" err="1"/>
              <a:t>consentimento</a:t>
            </a:r>
            <a:r>
              <a:rPr dirty="0"/>
              <a:t>, o que </a:t>
            </a:r>
            <a:r>
              <a:rPr dirty="0" err="1"/>
              <a:t>torna</a:t>
            </a:r>
            <a:r>
              <a:rPr dirty="0"/>
              <a:t> o </a:t>
            </a:r>
            <a:r>
              <a:rPr dirty="0" err="1"/>
              <a:t>tratado</a:t>
            </a:r>
            <a:r>
              <a:rPr dirty="0"/>
              <a:t> </a:t>
            </a:r>
            <a:r>
              <a:rPr dirty="0" err="1"/>
              <a:t>perfeito</a:t>
            </a:r>
            <a:r>
              <a:rPr dirty="0"/>
              <a:t> e </a:t>
            </a:r>
            <a:r>
              <a:rPr dirty="0" err="1"/>
              <a:t>acabado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Reservas ⚠️</a:t>
            </a:r>
          </a:p>
          <a:p>
            <a:pPr marL="1270000" lvl="0" indent="0">
              <a:buNone/>
            </a:pPr>
            <a:r>
              <a:rPr sz="2000"/>
              <a:t>A reserva é um ato unilateral pelo qual o Estado </a:t>
            </a:r>
            <a:r>
              <a:rPr sz="2000" b="1"/>
              <a:t>afasta ou modifica a aplicação de determinada disposição</a:t>
            </a:r>
            <a:r>
              <a:rPr sz="2000"/>
              <a:t> do tratado em relação a si próprio.</a:t>
            </a:r>
            <a:br/>
            <a:r>
              <a:rPr sz="2000"/>
              <a:t>[@accioly_manual_2023 p.162]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Artigo 19 – Formulação de Reservas</a:t>
            </a:r>
          </a:p>
          <a:p>
            <a:pPr marL="1270000" lvl="0" indent="0">
              <a:buNone/>
            </a:pPr>
            <a:r>
              <a:rPr sz="2000"/>
              <a:t>Um Estado pode formular reserva ao assinar, ratificar ou aderir, salvo se:</a:t>
            </a:r>
            <a:br/>
            <a:r>
              <a:rPr sz="2000" b="1"/>
              <a:t>a)</a:t>
            </a:r>
            <a:r>
              <a:rPr sz="2000"/>
              <a:t> a reserva for proibida pelo tratado;</a:t>
            </a:r>
            <a:br/>
            <a:r>
              <a:rPr sz="2000" b="1"/>
              <a:t>b)</a:t>
            </a:r>
            <a:r>
              <a:rPr sz="2000"/>
              <a:t> só puderem ser formuladas reservas específicas (e esta não estiver entre elas);</a:t>
            </a:r>
            <a:br/>
            <a:r>
              <a:rPr sz="2000" b="1"/>
              <a:t>c)</a:t>
            </a:r>
            <a:r>
              <a:rPr sz="2000"/>
              <a:t> a reserva for incompatível com o objeto e a finalidade do tratado.</a:t>
            </a:r>
            <a:br/>
            <a:r>
              <a:rPr sz="2000"/>
              <a:t>[@brasil_decreto_2009]</a:t>
            </a:r>
          </a:p>
          <a:p>
            <a:pPr marL="0" lvl="0" indent="0">
              <a:buNone/>
            </a:pPr>
            <a:r>
              <a:t>📌 </a:t>
            </a:r>
            <a:r>
              <a:rPr b="1"/>
              <a:t>Parecer da CIJ (1951) – Caso das reservas à Convenção do Genocídio</a:t>
            </a:r>
            <a:br/>
            <a:r>
              <a:t>Reconheceu-se que Estados podem </a:t>
            </a:r>
            <a:r>
              <a:rPr b="1"/>
              <a:t>objetar a reservas incompatíveis com o objeto e a finalidade do tratado</a:t>
            </a:r>
            <a:r>
              <a:t>, considerando o reservante como não parte.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4241"/>
            <a:ext cx="8229600" cy="3394472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t>Para saber mais: Caso das Reservas à Convenção do Genocídio (CIJ, 1951)</a:t>
            </a:r>
          </a:p>
          <a:p>
            <a:pPr marL="0" lvl="0" indent="0">
              <a:buNone/>
            </a:pPr>
            <a:r>
              <a:t>Após a adoção da </a:t>
            </a:r>
            <a:r>
              <a:rPr b="1"/>
              <a:t>Convenção do Genocídio (1948)</a:t>
            </a:r>
            <a:r>
              <a:t>, alguns Estados apresentaram </a:t>
            </a:r>
            <a:r>
              <a:rPr b="1"/>
              <a:t>reservas</a:t>
            </a:r>
            <a:r>
              <a:t>, por exemplo, recusando a jurisdição da CIJ para resolver disputas sobre interpretação do tratado.</a:t>
            </a:r>
          </a:p>
          <a:p>
            <a:pPr marL="0" lvl="0" indent="0">
              <a:buNone/>
            </a:pPr>
            <a:r>
              <a:t>A </a:t>
            </a:r>
            <a:r>
              <a:rPr b="1"/>
              <a:t>Assembleia Geral da ONU</a:t>
            </a:r>
            <a:r>
              <a:t> solicitou um parecer à Corte Internacional de Justiça para esclarecer:</a:t>
            </a:r>
          </a:p>
          <a:p>
            <a:pPr marL="1270000" lvl="0" indent="0">
              <a:buNone/>
            </a:pPr>
            <a:r>
              <a:rPr sz="2000"/>
              <a:t>Um Estado que formula reservas (não previstas) pode ser considerado parte do tratado? E os outros Estados podem aceitar ou rejeitar essa adesão com reservas?</a:t>
            </a:r>
          </a:p>
          <a:p>
            <a:pPr marL="0" lvl="0" indent="0">
              <a:buNone/>
            </a:pPr>
            <a:r>
              <a:t>✅ </a:t>
            </a:r>
            <a:r>
              <a:rPr b="1"/>
              <a:t>Conclusão da CIJ:</a:t>
            </a:r>
            <a:br/>
            <a:r>
              <a:t>- Reservas são </a:t>
            </a:r>
            <a:r>
              <a:rPr b="1"/>
              <a:t>permitidas</a:t>
            </a:r>
            <a:r>
              <a:t>, desde que </a:t>
            </a:r>
            <a:r>
              <a:rPr b="1"/>
              <a:t>não contrariem o objeto e a finalidade do tratado</a:t>
            </a:r>
            <a:r>
              <a:t> (</a:t>
            </a:r>
            <a:r>
              <a:rPr i="1"/>
              <a:t>object and purpose test</a:t>
            </a:r>
            <a:r>
              <a:t>).</a:t>
            </a:r>
            <a:br/>
            <a:r>
              <a:t>- Cada Estado decide se aceita ou rejeita a reserva feita por outro Estado.</a:t>
            </a:r>
            <a:br/>
            <a:r>
              <a:t>- O núcleo de proteção do tratado, no caso a prevenção do genocídio, não pode ser comprometido.</a:t>
            </a:r>
          </a:p>
          <a:p>
            <a:pPr marL="0" lvl="0" indent="0">
              <a:buNone/>
            </a:pPr>
            <a:r>
              <a:t>📌 </a:t>
            </a:r>
            <a:r>
              <a:rPr b="1"/>
              <a:t>Relevância:</a:t>
            </a:r>
            <a:r>
              <a:t> Esse parecer é um marco na doutrina moderna das reservas e originou a regra hoje consagrada no </a:t>
            </a:r>
            <a:r>
              <a:rPr b="1"/>
              <a:t>Artigo 19 da Convenção de Viena sobre o Direito dos Tratados (1969)</a:t>
            </a:r>
            <a:r>
              <a:t>, que estabelece:</a:t>
            </a:r>
          </a:p>
          <a:p>
            <a:pPr marL="0" lvl="0" indent="0">
              <a:buNone/>
            </a:pPr>
            <a:r>
              <a:t>“Uma reserva incompatível com o objeto e a finalidade do tratado não é permitida.”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Interpretação dos Tratados 📖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Artigo 31 – Regra Geral</a:t>
            </a:r>
          </a:p>
          <a:p>
            <a:pPr marL="1270000" lvl="0" indent="0">
              <a:buNone/>
            </a:pPr>
            <a:r>
              <a:rPr sz="2000"/>
              <a:t>Um tratado deve ser interpretado </a:t>
            </a:r>
            <a:r>
              <a:rPr sz="2000" b="1"/>
              <a:t>de boa-fé</a:t>
            </a:r>
            <a:r>
              <a:rPr sz="2000"/>
              <a:t>, segundo o sentido comum dos termos, no contexto e à luz do objetivo e da finalidade.</a:t>
            </a:r>
            <a:br/>
            <a:r>
              <a:rPr sz="2000"/>
              <a:t>[@brasil_decreto_2009]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Questão do idioma</a:t>
            </a:r>
          </a:p>
          <a:p>
            <a:pPr lvl="0"/>
            <a:r>
              <a:t>Em tratados bilaterais, prevalece o texto na </a:t>
            </a:r>
            <a:r>
              <a:rPr b="1"/>
              <a:t>língua própria</a:t>
            </a:r>
            <a:r>
              <a:t> de cada parte, salvo disposição em contrário.</a:t>
            </a:r>
          </a:p>
          <a:p>
            <a:pPr lvl="0"/>
            <a:r>
              <a:t>Nos multilaterais (ex.: ONU), vários idiomas são autênticos, o que pode gerar ambiguidades.</a:t>
            </a:r>
            <a:br/>
            <a:r>
              <a:t>[@accioly_manual_2023 p.164]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Tratados Sucessivos e Conflitos Normativos ⚖️</a:t>
            </a:r>
          </a:p>
          <a:p>
            <a:pPr lvl="0"/>
            <a:r>
              <a:t>Em conflitos entre </a:t>
            </a:r>
            <a:r>
              <a:rPr b="1"/>
              <a:t>tratados bilaterais e multilaterais</a:t>
            </a:r>
            <a:r>
              <a:t>, ou entre dois multilaterais, aplica-se:</a:t>
            </a:r>
          </a:p>
          <a:p>
            <a:pPr lvl="1"/>
            <a:r>
              <a:rPr b="1"/>
              <a:t>Art. 103 da Carta da ONU:</a:t>
            </a:r>
            <a:r>
              <a:t> prevalece a Carta em caso de conflito.</a:t>
            </a:r>
          </a:p>
          <a:p>
            <a:pPr lvl="1"/>
            <a:r>
              <a:rPr b="1"/>
              <a:t>Art. 53 da Convenção de Viena:</a:t>
            </a:r>
            <a:r>
              <a:t> normas de </a:t>
            </a:r>
            <a:r>
              <a:rPr i="1"/>
              <a:t>jus cogens</a:t>
            </a:r>
            <a:r>
              <a:t> invalidam tratados incompatíveis.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Nulidade, Extinção e Suspensão ❌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Nulidade</a:t>
            </a:r>
          </a:p>
          <a:p>
            <a:pPr marL="0" lvl="0" indent="0">
              <a:buNone/>
            </a:pPr>
            <a:r>
              <a:rPr b="1"/>
              <a:t>Causas:</a:t>
            </a:r>
          </a:p>
          <a:p>
            <a:pPr lvl="0"/>
            <a:r>
              <a:t>Erro, dolo, corrupção do representante.</a:t>
            </a:r>
            <a:br/>
            <a:endParaRPr/>
          </a:p>
          <a:p>
            <a:pPr lvl="0"/>
            <a:r>
              <a:t>Coação física ou ameaça de uso da força (Art. 52).</a:t>
            </a:r>
            <a:br/>
            <a:endParaRPr/>
          </a:p>
          <a:p>
            <a:pPr lvl="0"/>
            <a:r>
              <a:t>Violação de </a:t>
            </a:r>
            <a:r>
              <a:rPr i="1"/>
              <a:t>jus cogens</a:t>
            </a:r>
            <a:r>
              <a:t> (Art. 53).</a:t>
            </a:r>
            <a:br/>
            <a:r>
              <a:t>[@accioly_manual_2023 pp.166-167]</a:t>
            </a:r>
          </a:p>
          <a:p>
            <a:pPr marL="0" lvl="0" indent="0">
              <a:buNone/>
            </a:pPr>
            <a:r>
              <a:t>📌 </a:t>
            </a:r>
            <a:r>
              <a:rPr b="1"/>
              <a:t>Exemplo histórico:</a:t>
            </a:r>
          </a:p>
          <a:p>
            <a:pPr marL="1270000" lvl="0" indent="0">
              <a:buNone/>
            </a:pPr>
            <a:r>
              <a:rPr sz="2000"/>
              <a:t>HITLER, em mais de uma oportunidade, alegou que houvera coação quando da assinatura do Tratado de Versalhes, que pôs fim à primeira guerra mundial. Seria antes exemplo de coação o Acordo de Munique de 1938, relativo à cessão da região dos sudetos (Sudetenland) na antiga Tchecoslováquia, a tal ponto que este foi declarado nulo pela Grã-Bretanha e pela França em 1942 [@accioly_manual_2023 pp. 166-167].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Extinção</a:t>
            </a:r>
          </a:p>
          <a:p>
            <a:pPr marL="1270000" lvl="0" indent="0">
              <a:buNone/>
            </a:pPr>
            <a:r>
              <a:rPr sz="2000"/>
              <a:t>As causas de extinção previstas pela Convenção correspondem, de modo geral, aos modos de extinção enumerados pela doutrina, ou seja: 1) a execução integral do tratado; 2) a expiração do prazo convencionado; 3) a verificação de condição resolutória, prevista expressamente; 4) acordo mútuo entre as partes; 5) a renúncia unilateral, por parte do estado ao qual o tratado beneficia de modo exclusivo; 6) a impossibilidade de execução; 7) a denúncia, admitida expressa ou tacitamente pelo próprio tratado; 8) a inexecução do tratado, por uma das partes contratantes; 9) a guerra sobrevinda entre as partes contratantes; e 10) a prescrição liberatória. Ainda cabe mencionar a denúncia unilateral, na hipótese de modificação fundamental das circunstâncias que deram origem ao tratado. Assim, qualquer tratado poderá ser denunciado unilateralmente à vontade livre da parte que dele se queira libertar, uma vez que considere modificadas as circunstâncias em que o tratado foi celebrado. É aplicável o princípio rebus sic stantibus, conforme codificado no artigo 62 da Convenção. Todavia, a CDI ao aceitá-la agiu com cautela, tanto assim que o artigo é redigido de forma negativa [@accioly_manual_2023 p. 167-168].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Resumo Final ✅</a:t>
            </a:r>
          </a:p>
          <a:p>
            <a:pPr lvl="0"/>
            <a:r>
              <a:t>Condições de validade (capacidade, habilitação, consentimento, objeto lícito).</a:t>
            </a:r>
          </a:p>
          <a:p>
            <a:pPr lvl="0"/>
            <a:r>
              <a:t>Efeitos para terceiros (regra geral + exceções).</a:t>
            </a:r>
          </a:p>
          <a:p>
            <a:pPr lvl="0"/>
            <a:r>
              <a:t>Assinatura, ratificação e reservas (Artigos 11 e 19).</a:t>
            </a:r>
          </a:p>
          <a:p>
            <a:pPr lvl="0"/>
            <a:r>
              <a:t>Interpretação (Art. 31).</a:t>
            </a:r>
          </a:p>
          <a:p>
            <a:pPr lvl="0"/>
            <a:r>
              <a:t>Nulidade, extinção e jus cogens.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Perguntas para reflexão 🤔</a:t>
            </a:r>
          </a:p>
          <a:p>
            <a:pPr marL="342900" lvl="0" indent="-342900">
              <a:buAutoNum type="arabicPeriod"/>
            </a:pPr>
            <a:r>
              <a:t>Como o </a:t>
            </a:r>
            <a:r>
              <a:rPr i="1"/>
              <a:t>jus cogens</a:t>
            </a:r>
            <a:r>
              <a:t> impacta a validade dos tratados?</a:t>
            </a:r>
          </a:p>
          <a:p>
            <a:pPr marL="342900" lvl="0" indent="-342900">
              <a:buAutoNum type="arabicPeriod"/>
            </a:pPr>
            <a:r>
              <a:t>Quais são as diferenças entre assinatura e ratificação?</a:t>
            </a:r>
          </a:p>
          <a:p>
            <a:pPr marL="342900" lvl="0" indent="-342900">
              <a:buAutoNum type="arabicPeriod"/>
            </a:pPr>
            <a:r>
              <a:t>Por que as reservas são consideradas um tema polêmico?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Leituras recomendadas 📚</a:t>
            </a:r>
          </a:p>
          <a:p>
            <a:pPr lvl="0"/>
            <a:r>
              <a:rPr>
                <a:hlinkClick r:id="rId2"/>
              </a:rPr>
              <a:t>Convenção de Viena (1969) – Texto completo</a:t>
            </a:r>
          </a:p>
          <a:p>
            <a:pPr lvl="0"/>
            <a:r>
              <a:t>ACCIOLY, Hildebrando; SILVA, G.E.; CASELLA, P.B. </a:t>
            </a:r>
            <a:r>
              <a:rPr i="1"/>
              <a:t>Manual de Direito Internacional Público</a:t>
            </a:r>
            <a:r>
              <a:t>.</a:t>
            </a:r>
            <a:br/>
            <a:endParaRPr/>
          </a:p>
          <a:p>
            <a:pPr lvl="0"/>
            <a:r>
              <a:t>REZEK, José Francisco. </a:t>
            </a:r>
            <a:r>
              <a:rPr i="1"/>
              <a:t>Direito Internacional Público: Curso Elementar</a:t>
            </a:r>
            <a:r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/>
              <a:t>1. “Todavia, quando a assinatura for considerada pelo próprio tratado como definitiva, isso significa que as partes compreendem ser desnecessária a ratificação. A dispensa da ratificação ocorre quando o próprio tratado assim dispuser; nos acordos celebrados para cumprimento ou interpretação de tratado devidamente ratificado; nos acordos sobre assuntos puramente administrativos, que preveem eventuais modificações, como no caso de acordos de transporte aéreo; nos modus vivendi, que têm por finalidade deixar as coisas no estado em que se acham ou estabelecer simples bases para negociações futuras. Nos tratados sobre o meio ambiente tem surgido a prática de assinar tratados-base (convenções-quadro), que traçam as grandes linhas e que devem ser completados por protocolos ou pela modificação de anexos em que a ratificação pode ser dispensada. Nestas situações, basta a assinatura para o estado se vincular juridicamente ao tratado" [@accioly_manual_2023 p. 159].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6969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Introdução 🧐</a:t>
            </a:r>
          </a:p>
          <a:p>
            <a:pPr marL="0" lvl="0" indent="0">
              <a:buNone/>
            </a:pPr>
            <a:r>
              <a:t>A classificação dos tratados é essencial para compreender as diferentes modalidades e seus efeitos jurídicos.</a:t>
            </a:r>
            <a:br/>
            <a:r>
              <a:t>Os tratados, como instrumentos normativos do Direito Internacional, </a:t>
            </a:r>
            <a:r>
              <a:rPr b="1"/>
              <a:t>não possuem um único critério classificatório</a:t>
            </a:r>
            <a:r>
              <a:t>, podendo ser analisados sob várias perspectivas:</a:t>
            </a:r>
          </a:p>
          <a:p>
            <a:pPr lvl="0"/>
            <a:r>
              <a:rPr b="1"/>
              <a:t>Número de Estados-parte</a:t>
            </a:r>
          </a:p>
          <a:p>
            <a:pPr lvl="0"/>
            <a:r>
              <a:rPr b="1"/>
              <a:t>Amplitude e generalidade das disposições</a:t>
            </a:r>
          </a:p>
          <a:p>
            <a:pPr lvl="0"/>
            <a:r>
              <a:rPr b="1"/>
              <a:t>Natureza jurídica</a:t>
            </a:r>
          </a:p>
          <a:p>
            <a:pPr lvl="0"/>
            <a:r>
              <a:rPr b="1"/>
              <a:t>Conformidade com normas imperativas (</a:t>
            </a:r>
            <a:r>
              <a:rPr b="1" i="1"/>
              <a:t>jus cogens</a:t>
            </a:r>
            <a:r>
              <a:rPr b="1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Quanto ao número de Estados-parte 🌍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Definição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Bilateral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Entre duas partes (Estados ou organizações)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Tratado Brasil–Paraguai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Plurilateral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Mais de duas partes, sem órgão 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Tratado de Não Proliferação de Armas Nucleares (TNP)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Multilateral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Mais de duas partes no âmbito de uma 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Carta da ONU (1945)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📌 </a:t>
            </a:r>
            <a:r>
              <a:rPr b="1"/>
              <a:t>Observação:</a:t>
            </a:r>
            <a:br/>
            <a:r>
              <a:t>Os tratados multilaterais assumem grande importância no </a:t>
            </a:r>
            <a:r>
              <a:rPr b="1"/>
              <a:t>direito internacional contemporâneo</a:t>
            </a:r>
            <a:r>
              <a:t>, pois regulam matérias de interesse geral como </a:t>
            </a:r>
            <a:r>
              <a:rPr b="1"/>
              <a:t>direitos humanos</a:t>
            </a:r>
            <a:r>
              <a:t>, </a:t>
            </a:r>
            <a:r>
              <a:rPr b="1"/>
              <a:t>meio ambiente</a:t>
            </a:r>
            <a:r>
              <a:t>, </a:t>
            </a:r>
            <a:r>
              <a:rPr b="1"/>
              <a:t>comércio internacional</a:t>
            </a:r>
            <a:r>
              <a:t> e </a:t>
            </a:r>
            <a:r>
              <a:rPr b="1"/>
              <a:t>desarmamento</a:t>
            </a:r>
            <a: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6806"/>
            <a:ext cx="8229600" cy="3394472"/>
          </a:xfrm>
        </p:spPr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2. Quanto à generalidade das disposições 📌</a:t>
            </a:r>
          </a:p>
          <a:p>
            <a:pPr lvl="0"/>
            <a:r>
              <a:rPr b="1"/>
              <a:t>Convenções gerais</a:t>
            </a:r>
            <a:r>
              <a:t> (</a:t>
            </a:r>
            <a:r>
              <a:rPr i="1"/>
              <a:t>framework conventions</a:t>
            </a:r>
            <a:r>
              <a:t>):</a:t>
            </a:r>
            <a:br/>
            <a:r>
              <a:t>Estabelecem </a:t>
            </a:r>
            <a:r>
              <a:rPr b="1"/>
              <a:t>princípios amplos</a:t>
            </a:r>
            <a:r>
              <a:t>, que serão desenvolvidos por </a:t>
            </a:r>
            <a:r>
              <a:rPr b="1"/>
              <a:t>protocolos complementares</a:t>
            </a:r>
            <a:r>
              <a:t>.</a:t>
            </a:r>
            <a:br/>
            <a:r>
              <a:rPr b="1"/>
              <a:t>Exemplo:</a:t>
            </a:r>
            <a:r>
              <a:t> Convenção-Quadro das Nações Unidas sobre Mudança do Clima (1992), que foi complementada pelo </a:t>
            </a:r>
            <a:r>
              <a:rPr b="1"/>
              <a:t>Protocolo de Quioto (1997)</a:t>
            </a:r>
            <a:r>
              <a:t> e pelo </a:t>
            </a:r>
            <a:r>
              <a:rPr b="1"/>
              <a:t>Acordo de Paris (2015)</a:t>
            </a:r>
            <a:r>
              <a:t>.</a:t>
            </a:r>
          </a:p>
          <a:p>
            <a:pPr marL="1270000" lvl="1" indent="0">
              <a:buNone/>
            </a:pPr>
            <a:r>
              <a:rPr sz="2000"/>
              <a:t>…também conhecidas como </a:t>
            </a:r>
            <a:r>
              <a:rPr sz="2000" b="1"/>
              <a:t>convenções-quadro ou guarda-chuva</a:t>
            </a:r>
            <a:r>
              <a:rPr sz="2000"/>
              <a:t>: as quais estabelecem normas e princípios gerais que serão detalhados posteriormente por meio de tratados internacionais específicos, por meio de protocolos adicionais ou mesmo por meio de legislação interna; geralmente são utilizados em situações de difícil consenso político entre as partes (meio ambiente, saúde, minorias, entre outros)" [@accioly_manual_2023 p. 153]</a:t>
            </a:r>
          </a:p>
          <a:p>
            <a:pPr lvl="0"/>
            <a:r>
              <a:rPr b="1"/>
              <a:t>Convenções específicas</a:t>
            </a:r>
            <a:r>
              <a:t>:</a:t>
            </a:r>
            <a:br/>
            <a:r>
              <a:t>Tratam de maneira </a:t>
            </a:r>
            <a:r>
              <a:rPr b="1"/>
              <a:t>exaustiva e completa</a:t>
            </a:r>
            <a:r>
              <a:t> determinado tema, dispensando instrumentos adicionais.</a:t>
            </a:r>
            <a:br/>
            <a:r>
              <a:rPr b="1"/>
              <a:t>Exemplo:</a:t>
            </a:r>
            <a:r>
              <a:t> Convenção de Viena sobre Relações Diplomáticas (1961).</a:t>
            </a:r>
          </a:p>
          <a:p>
            <a:pPr marL="1270000" lvl="1" indent="0">
              <a:buNone/>
            </a:pPr>
            <a:r>
              <a:rPr sz="2000"/>
              <a:t>…adotam de forma detalhada normas jurídicas específicas sobre o tema regulado, com o objetivo de esgotar em seu próprio instrumento tal regulação" [@accioly_manual_2023 p. 153]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3. Quanto à natureza jurídica ⚖️</a:t>
            </a:r>
          </a:p>
          <a:p>
            <a:pPr marL="0" lvl="0" indent="0">
              <a:buNone/>
            </a:pPr>
            <a:r>
              <a:t>Refere-se à natureza jurídica das normas consolidadas no tratado. Aqui, há duas subclassificações possíveis, em função do que segue: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3.1) Quanto à imperatividade da norma 🚨</a:t>
            </a:r>
          </a:p>
          <a:p>
            <a:pPr lvl="0"/>
            <a:r>
              <a:rPr b="1"/>
              <a:t>Tratado de direito dispositivo:</a:t>
            </a:r>
            <a:r>
              <a:t> normas podem ser derrogadas por meio de tratado posterior;</a:t>
            </a:r>
          </a:p>
          <a:p>
            <a:pPr lvl="0"/>
            <a:r>
              <a:rPr b="1"/>
              <a:t>Tratado de direito cogente (</a:t>
            </a:r>
            <a:r>
              <a:rPr b="1" i="1"/>
              <a:t>jus cogens</a:t>
            </a:r>
            <a:r>
              <a:rPr b="1"/>
              <a:t>):</a:t>
            </a:r>
            <a:r>
              <a:t> as </a:t>
            </a:r>
            <a:r>
              <a:rPr b="1"/>
              <a:t>normas imperativas de direito internacional geral</a:t>
            </a:r>
            <a:r>
              <a:t> sobre matérias cuja natureza não comportaria derrogação mesmo diante de acordo formalizado em sentido diverso.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t>Para saber mais: Jus cogens</a:t>
            </a:r>
          </a:p>
          <a:p>
            <a:pPr marL="0" lvl="0" indent="0">
              <a:buNone/>
            </a:pPr>
            <a:r>
              <a:rPr b="1"/>
              <a:t>Artigo 53 – Convenção de Viena (1969)</a:t>
            </a:r>
            <a:br/>
            <a:r>
              <a:t>“É nulo um tratado que, no momento de sua conclusão, conflite com uma norma imperativa de Direito Internacional geral (</a:t>
            </a:r>
            <a:r>
              <a:rPr i="1"/>
              <a:t>jus cogens</a:t>
            </a:r>
            <a:r>
              <a:t>). Para os fins da presente Convenção, uma norma imperativa de Direito Internacional geral é uma norma aceita e reconhecida pela comunidade internacional dos Estados como um todo, da qual nenhuma derrogação é permitida e que só pode ser modificada por uma nova norma de Direito Internacional geral, com o mesmo caráter” [@brasil_decreto_2009].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✅ Exemplos de normas </a:t>
            </a:r>
            <a:r>
              <a:rPr b="1" i="1"/>
              <a:t>jus cogens</a:t>
            </a:r>
          </a:p>
          <a:p>
            <a:pPr lvl="0"/>
            <a:r>
              <a:t>Proibição da escravidão</a:t>
            </a:r>
            <a:br/>
            <a:endParaRPr/>
          </a:p>
          <a:p>
            <a:pPr lvl="0"/>
            <a:r>
              <a:t>Proibição da tortura</a:t>
            </a:r>
            <a:br/>
            <a:endParaRPr/>
          </a:p>
          <a:p>
            <a:pPr lvl="0"/>
            <a:r>
              <a:t>Proibição da agressão armada</a:t>
            </a:r>
            <a:br/>
            <a:endParaRPr/>
          </a:p>
          <a:p>
            <a:pPr lvl="0"/>
            <a:r>
              <a:t>Princípio da autodeterminação dos povos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2223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3.2) Quanto ao tipo de interesse juridicamente regulado:</a:t>
            </a:r>
          </a:p>
          <a:p>
            <a:pPr lvl="0"/>
            <a:r>
              <a:rPr b="1"/>
              <a:t>Tratados-contratos</a:t>
            </a:r>
            <a:br/>
            <a:r>
              <a:t>Regulam </a:t>
            </a:r>
            <a:r>
              <a:rPr b="1"/>
              <a:t>interesses recíprocos</a:t>
            </a:r>
            <a:r>
              <a:t> entre as partes, estabelecendo direitos e deveres geralmente bilaterais.</a:t>
            </a:r>
            <a:br/>
            <a:r>
              <a:rPr b="1"/>
              <a:t>Exemplo:</a:t>
            </a:r>
            <a:r>
              <a:t> tratados de fronteira, como o Tratado de Petrópolis (1903).</a:t>
            </a:r>
          </a:p>
          <a:p>
            <a:pPr lvl="0"/>
            <a:r>
              <a:rPr b="1"/>
              <a:t>Tratados-normativos</a:t>
            </a:r>
            <a:br/>
            <a:r>
              <a:t>Estabelecem </a:t>
            </a:r>
            <a:r>
              <a:rPr b="1"/>
              <a:t>normas gerais de conduta</a:t>
            </a:r>
            <a:r>
              <a:t> aplicáveis a todos os Estados-partes.</a:t>
            </a:r>
            <a:br/>
            <a:r>
              <a:rPr b="1"/>
              <a:t>Exemplo:</a:t>
            </a:r>
            <a:r>
              <a:t> tratados de direitos humanos, como o </a:t>
            </a:r>
            <a:r>
              <a:rPr b="1"/>
              <a:t>Pacto Internacional sobre Direitos Civis e Políticos (1966)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Microsoft Office PowerPoint</Application>
  <PresentationFormat>Apresentação na tela (16:9)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</vt:lpstr>
      <vt:lpstr>Office Theme</vt:lpstr>
      <vt:lpstr>Notas de aula 4 - aula 1</vt:lpstr>
      <vt:lpstr>Classificação dos Tratados Internacionais 📜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✅ Condições de Validade dos Tratados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Efeitos em Relação a Terceiros 🔍</vt:lpstr>
      <vt:lpstr>Apresentação do PowerPoint</vt:lpstr>
      <vt:lpstr>Assinatura, Ratificação e Reservas ✍️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 aula 4 - aula 1</dc:title>
  <dc:creator/>
  <cp:keywords/>
  <dc:description>Fontes do direito internacional público: tratados, parte 2</dc:description>
  <cp:lastModifiedBy>Luccas Gissoni</cp:lastModifiedBy>
  <cp:revision>1</cp:revision>
  <dcterms:created xsi:type="dcterms:W3CDTF">2025-08-29T21:07:07Z</dcterms:created>
  <dcterms:modified xsi:type="dcterms:W3CDTF">2025-08-29T21:09:07Z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dip.bib</vt:lpwstr>
  </property>
  <property fmtid="{D5CDD505-2E9C-101B-9397-08002B2CF9AE}" pid="3" name="csl">
    <vt:lpwstr>abnt.csl</vt:lpwstr>
  </property>
  <property fmtid="{D5CDD505-2E9C-101B-9397-08002B2CF9AE}" pid="4" name="date">
    <vt:lpwstr>r Sys.Date()</vt:lpwstr>
  </property>
  <property fmtid="{D5CDD505-2E9C-101B-9397-08002B2CF9AE}" pid="5" name="output">
    <vt:lpwstr>distill::distill_article</vt:lpwstr>
  </property>
</Properties>
</file>