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aula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 Sys.Date()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Esses termos são de uso livre e aleatório, não obstante certas preferências denunciadas pela análise estatística: as mais das vezes, por exemplo, carta e constituição vêm a ser os nomes preferidos para tratados constitutivos de organizações internacionais, enquanto ajuste, arranjo e memorando têm largo trânsito na denominação de tratados bilaterais de importância reduzida. Apenas o termo concordata possui, em direito das gentes, significação singular: esse nome é estritamente reservado ao tratado bilateral em que uma das partes é a Santa Sé, e que tem por objeto a organização do culto, a disciplina eclesiástica, missões apostólicas, relações entre a Igreja católica local e o Estado copactuante [@rezek_direito_2024 p. 13].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 liberalidade no usto da terminologia não ocorre com alguns nomes compostos: por exemplo, </a:t>
            </a:r>
            <a:r>
              <a:rPr i="1"/>
              <a:t>acordo de sede</a:t>
            </a:r>
            <a:r>
              <a:rPr/>
              <a:t> refere-se necessariamente a um ajuste entre uma organização internacional e um Estado para instalação física da sede da organização no território do referido Estado; já </a:t>
            </a:r>
            <a:r>
              <a:rPr i="1"/>
              <a:t>compromisso arbital</a:t>
            </a:r>
            <a:r>
              <a:rPr/>
              <a:t> designa um ajuste por meio do qual dois Estados decidem submeter litígio entre eles à arbitragem internacional.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Formalidade</a:t>
            </a:r>
          </a:p>
          <a:p>
            <a:pPr lvl="0" indent="0" marL="0">
              <a:buNone/>
            </a:pPr>
            <a:r>
              <a:rPr/>
              <a:t>Tratado é um acordo </a:t>
            </a:r>
            <a:r>
              <a:rPr i="1"/>
              <a:t>formal</a:t>
            </a:r>
            <a:r>
              <a:rPr/>
              <a:t> e nisto reside sua principal diferença em relação ao costume. Ela também implica na </a:t>
            </a:r>
            <a:r>
              <a:rPr i="1"/>
              <a:t>escritura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Atores</a:t>
            </a:r>
          </a:p>
          <a:p>
            <a:pPr lvl="0" indent="0" marL="0">
              <a:buNone/>
            </a:pPr>
            <a:r>
              <a:rPr/>
              <a:t>As partes de um tratado são </a:t>
            </a:r>
            <a:r>
              <a:rPr i="1"/>
              <a:t>pessoas jurídicas de direito internacional público</a:t>
            </a:r>
            <a:r>
              <a:rPr/>
              <a:t>: Estados soberanos e organizações internacionais. Empresas privadas não tem personalidade jurídica de DIP e portanto tampouco capacidade para celebrar tratados.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Efeitos jurídicos</a:t>
            </a:r>
          </a:p>
          <a:p>
            <a:pPr lvl="0" indent="0" marL="0">
              <a:buNone/>
            </a:pPr>
            <a:r>
              <a:rPr/>
              <a:t>Tratados geram vínculos obrigacionais de natureza jurídica. Para isto, é necessária a efetiva vontade de criá-los (</a:t>
            </a:r>
            <a:r>
              <a:rPr i="1"/>
              <a:t>animus contrahendi</a:t>
            </a:r>
            <a:r>
              <a:rPr/>
              <a:t>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 produção de efeitos de direito é essencial ao tratado, que não pode ser visto senão na sua dupla qualidade de ato jurídico e de norma. O acordo formal entre Estados é o ato jurídico que produz a norma, e que por produzi-la desencadeia efeitos de direito, gera obrigações e prerrogativas, caracteriza enfim, na plenitude de seus dois elementos, o tratado internacional [@rezek_direito_2024 p. 13].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tratados devem, deste modo, ser distinguidos do acordo em sentido amplo, ainda que formalizado. Fala-se também no </a:t>
            </a:r>
            <a:r>
              <a:rPr i="1"/>
              <a:t>gentlemen’s agreement</a:t>
            </a:r>
            <a:r>
              <a:rPr/>
              <a:t>, isto é, o “pacto pessoal </a:t>
            </a:r>
            <a:r>
              <a:rPr i="1"/>
              <a:t>entre estadistas</a:t>
            </a:r>
            <a:r>
              <a:rPr/>
              <a:t>, fundado sobre a honra, e condicionado, no tempo, à permanência de seus atores no poder" [@rezek_direito_2024 p. 13].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Introdução: fontes do direito internacional público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1920: </a:t>
            </a:r>
            <a:r>
              <a:rPr b="1"/>
              <a:t>Corte da Haia</a:t>
            </a:r>
            <a:r>
              <a:rPr/>
              <a:t> (tribunal para resolver litígios entre estados sem qualquer limitação geográfica ou temática)</a:t>
            </a:r>
          </a:p>
          <a:p>
            <a:pPr lvl="0"/>
            <a:r>
              <a:rPr/>
              <a:t>Necessidade de se determinar as </a:t>
            </a:r>
            <a:r>
              <a:rPr i="1"/>
              <a:t>fontes</a:t>
            </a:r>
            <a:r>
              <a:rPr/>
              <a:t> nas quais se poderia buscar as </a:t>
            </a:r>
            <a:r>
              <a:rPr i="1"/>
              <a:t>normas internacionais</a:t>
            </a:r>
          </a:p>
          <a:p>
            <a:pPr lvl="0"/>
            <a:r>
              <a:rPr b="1"/>
              <a:t>Fontes:</a:t>
            </a:r>
            <a:r>
              <a:rPr/>
              <a:t> tratados, costumes e princípios gerais do direito</a:t>
            </a:r>
          </a:p>
          <a:p>
            <a:pPr lvl="0"/>
            <a:r>
              <a:rPr b="1"/>
              <a:t>Meios auxiliares:</a:t>
            </a:r>
            <a:r>
              <a:rPr/>
              <a:t> jurisprudência e doutrina</a:t>
            </a:r>
          </a:p>
          <a:p>
            <a:pPr lvl="0"/>
            <a:r>
              <a:rPr/>
              <a:t>Possibilidade do emprego da </a:t>
            </a:r>
            <a:r>
              <a:rPr i="1"/>
              <a:t>equidade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Artigo 38. 1. A Côrte, cuja função é decidir de acôrdo com o direito internacional as controvérsias que lhe forem submetidas, aplicará: a) as convenções internacionais, quer gerais, quer especiais. que estabeleçam regras expressamente reconhecidas pelos Estados litigantes; b) o costume internacional, como prova de uma prática geral aceita como sendo o direito; c) os princípios gerais de direito reconhecidos pelas Nações civilizadas; d) sob ressalva da disposição do art. 59, as decisões judiciárias e a doutrina dos publicistas mais qualificados das diferentes Nações, como meio auxiliar para a determinação das regras de direito [@brasil_decreto_1945].</a:t>
            </a:r>
          </a:p>
          <a:p>
            <a:pPr lvl="0" indent="0" marL="0">
              <a:buNone/>
            </a:pPr>
            <a:r>
              <a:rPr/>
              <a:t>Nesta e nas próximas aulas trataremos dos </a:t>
            </a:r>
            <a:r>
              <a:rPr b="1"/>
              <a:t>tratados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Perspectiva histórica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Prática da celebração de tratados: muito antiga, de natureza </a:t>
            </a:r>
            <a:r>
              <a:rPr i="1"/>
              <a:t>costumeira</a:t>
            </a:r>
            <a:r>
              <a:rPr/>
              <a:t> e assentada sobre os princípios do </a:t>
            </a:r>
            <a:r>
              <a:rPr i="1"/>
              <a:t>pacta sunt servanda</a:t>
            </a:r>
            <a:r>
              <a:rPr/>
              <a:t> e da boa-fé</a:t>
            </a:r>
          </a:p>
          <a:p>
            <a:pPr lvl="0"/>
            <a:r>
              <a:rPr/>
              <a:t>Primeiro registro: tratato de paz celebrado entre Hatusil III, Rei dos hititas, e Ramsés II, Faraó do Egito, entre 1280 e 1272 a.C.</a:t>
            </a:r>
          </a:p>
          <a:p>
            <a:pPr lvl="0"/>
            <a:r>
              <a:rPr/>
              <a:t>Século XIX: sem perder a consistência costumeira, os tratados ampliam seu acervo normativo com a emergência da </a:t>
            </a:r>
            <a:r>
              <a:rPr i="1"/>
              <a:t>multilateralidade</a:t>
            </a:r>
          </a:p>
          <a:p>
            <a:pPr lvl="0"/>
            <a:r>
              <a:rPr/>
              <a:t>Também nesse século, ocorre, com o </a:t>
            </a:r>
            <a:r>
              <a:rPr i="1"/>
              <a:t>republicanismo</a:t>
            </a:r>
            <a:r>
              <a:rPr/>
              <a:t> e o </a:t>
            </a:r>
            <a:r>
              <a:rPr i="1"/>
              <a:t>constitucionalismo</a:t>
            </a:r>
            <a:r>
              <a:rPr/>
              <a:t>, a erosão do protagonismo centrado no chefe de Estado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Resultou induvidoso que essa </a:t>
            </a:r>
            <a:r>
              <a:rPr sz="2000" i="1"/>
              <a:t>fase interna</a:t>
            </a:r>
            <a:r>
              <a:rPr sz="2000"/>
              <a:t>, a da consulta ao parlamento como preliminar de ratificação, impôs ao direito das gentes uma importante remissão ao direito doméstico dos Estados [@rezek_direito_2024 p. 12].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Convenção de Havana sobre tratados (1928):</a:t>
            </a:r>
            <a:r>
              <a:rPr/>
              <a:t> primeira formalização sobre o tema; texto sumário ainda vigente entre oito países latinoamericanos, dentre os quais o Brasil</a:t>
            </a:r>
          </a:p>
          <a:p>
            <a:pPr lvl="0"/>
            <a:r>
              <a:rPr b="1"/>
              <a:t>Convenção de Viena sobre o direito dos tratados (1969):</a:t>
            </a:r>
            <a:r>
              <a:rPr/>
              <a:t> entrou em vigor em 1980, sendo ratificada pelo Brasil em 2009; a Convenção formaliza normas preexistentes de caráter costumeiro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fenômeno convencional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Conceito</a:t>
            </a:r>
          </a:p>
          <a:p>
            <a:pPr lvl="0" indent="0" marL="1270000">
              <a:buNone/>
            </a:pPr>
            <a:r>
              <a:rPr sz="2000"/>
              <a:t>Tratado é todo acordo formal concluído entre pessoas jurídicas de direito internacional público, e destinado a produzir efeitos jurídicos. Na afirmação clássica de Georges Scelle, o tratado internacional é em si mesmo um simples </a:t>
            </a:r>
            <a:r>
              <a:rPr sz="2000" i="1"/>
              <a:t>instrumento</a:t>
            </a:r>
            <a:r>
              <a:rPr sz="2000"/>
              <a:t>; identificamo-lo por seu processo de produção e pela </a:t>
            </a:r>
            <a:r>
              <a:rPr sz="2000" i="1"/>
              <a:t>forma</a:t>
            </a:r>
            <a:r>
              <a:rPr sz="2000"/>
              <a:t> final, não pelo conteúdo. Este — como o da lei ordinária em uma ordem jurídica interna — é variável ao extremo [@rezek_direito_2024 p. 12].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Terminologia</a:t>
            </a:r>
          </a:p>
          <a:p>
            <a:pPr lvl="0" indent="0" marL="0">
              <a:buNone/>
            </a:pPr>
            <a:r>
              <a:rPr/>
              <a:t>A terminologia empregada é vasta: </a:t>
            </a:r>
            <a:r>
              <a:rPr i="1"/>
              <a:t>acordo, ajuste, arranjo, ata, ato, carta, código, compromisso, constituição, contrato, convenção, convênio, declaração, estatuto, memorando, pacto, protocolo e regulamento</a:t>
            </a:r>
            <a:r>
              <a:rPr/>
              <a:t> 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aula 3</dc:title>
  <dc:creator/>
  <cp:keywords/>
  <dc:description>Fontes do direito internacional público: tratados, parte 1</dc:description>
  <dcterms:created xsi:type="dcterms:W3CDTF">2025-08-25T19:38:27Z</dcterms:created>
  <dcterms:modified xsi:type="dcterms:W3CDTF">2025-08-25T19:38:27Z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dip.bib</vt:lpwstr>
  </property>
  <property fmtid="{D5CDD505-2E9C-101B-9397-08002B2CF9AE}" pid="3" name="csl">
    <vt:lpwstr>abnt.csl</vt:lpwstr>
  </property>
  <property fmtid="{D5CDD505-2E9C-101B-9397-08002B2CF9AE}" pid="4" name="date">
    <vt:lpwstr>r Sys.Date()</vt:lpwstr>
  </property>
  <property fmtid="{D5CDD505-2E9C-101B-9397-08002B2CF9AE}" pid="5" name="output">
    <vt:lpwstr>distill::distill_article</vt:lpwstr>
  </property>
</Properties>
</file>